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57" r:id="rId11"/>
    <p:sldId id="258" r:id="rId12"/>
    <p:sldId id="268" r:id="rId13"/>
    <p:sldId id="269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AA06573-604C-4F14-AB60-C8D486B1C3C4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5D6828F-877A-46E0-8AF0-E81F499491F7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6573-604C-4F14-AB60-C8D486B1C3C4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828F-877A-46E0-8AF0-E81F499491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6573-604C-4F14-AB60-C8D486B1C3C4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828F-877A-46E0-8AF0-E81F499491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6573-604C-4F14-AB60-C8D486B1C3C4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828F-877A-46E0-8AF0-E81F499491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6573-604C-4F14-AB60-C8D486B1C3C4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828F-877A-46E0-8AF0-E81F499491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6573-604C-4F14-AB60-C8D486B1C3C4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828F-877A-46E0-8AF0-E81F499491F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6573-604C-4F14-AB60-C8D486B1C3C4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828F-877A-46E0-8AF0-E81F499491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6573-604C-4F14-AB60-C8D486B1C3C4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828F-877A-46E0-8AF0-E81F499491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6573-604C-4F14-AB60-C8D486B1C3C4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828F-877A-46E0-8AF0-E81F499491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6573-604C-4F14-AB60-C8D486B1C3C4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828F-877A-46E0-8AF0-E81F499491F7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6573-604C-4F14-AB60-C8D486B1C3C4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828F-877A-46E0-8AF0-E81F499491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AA06573-604C-4F14-AB60-C8D486B1C3C4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5D6828F-877A-46E0-8AF0-E81F499491F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В.Ф.Шаталов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Педагог-новатор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3635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7 принципов системы Шаталова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ru-RU" dirty="0" smtClean="0"/>
              <a:t> </a:t>
            </a:r>
            <a:endParaRPr lang="ru-RU" dirty="0"/>
          </a:p>
          <a:p>
            <a:pPr marL="68580" indent="0">
              <a:buNone/>
            </a:pPr>
            <a:r>
              <a:rPr lang="ru-RU" dirty="0" smtClean="0"/>
              <a:t>* Обучение </a:t>
            </a:r>
            <a:r>
              <a:rPr lang="ru-RU" dirty="0"/>
              <a:t>на высоком уровне сложности.</a:t>
            </a:r>
          </a:p>
          <a:p>
            <a:pPr marL="68580" indent="0">
              <a:buNone/>
            </a:pPr>
            <a:r>
              <a:rPr lang="ru-RU" dirty="0" smtClean="0"/>
              <a:t>* Бесконфликтность</a:t>
            </a:r>
            <a:r>
              <a:rPr lang="ru-RU" dirty="0"/>
              <a:t>.</a:t>
            </a:r>
          </a:p>
          <a:p>
            <a:pPr marL="68580" indent="0">
              <a:buNone/>
            </a:pPr>
            <a:r>
              <a:rPr lang="ru-RU" dirty="0" smtClean="0"/>
              <a:t>* Быстрое </a:t>
            </a:r>
            <a:r>
              <a:rPr lang="ru-RU" dirty="0"/>
              <a:t>движение вперед.</a:t>
            </a:r>
          </a:p>
          <a:p>
            <a:pPr marL="68580" indent="0">
              <a:buNone/>
            </a:pPr>
            <a:r>
              <a:rPr lang="ru-RU" dirty="0" smtClean="0"/>
              <a:t>* Открытые </a:t>
            </a:r>
            <a:r>
              <a:rPr lang="ru-RU" dirty="0"/>
              <a:t>перспективы.</a:t>
            </a:r>
          </a:p>
          <a:p>
            <a:pPr marL="68580" indent="0">
              <a:buNone/>
            </a:pPr>
            <a:r>
              <a:rPr lang="ru-RU" dirty="0" smtClean="0"/>
              <a:t>* </a:t>
            </a:r>
            <a:r>
              <a:rPr lang="ru-RU" dirty="0" err="1" smtClean="0"/>
              <a:t>Сверхмногократное</a:t>
            </a:r>
            <a:r>
              <a:rPr lang="ru-RU" dirty="0" smtClean="0"/>
              <a:t> </a:t>
            </a:r>
            <a:r>
              <a:rPr lang="ru-RU" dirty="0"/>
              <a:t>повторение.</a:t>
            </a:r>
          </a:p>
          <a:p>
            <a:pPr marL="68580" indent="0">
              <a:buNone/>
            </a:pPr>
            <a:r>
              <a:rPr lang="ru-RU" dirty="0" smtClean="0"/>
              <a:t>* Ведущая </a:t>
            </a:r>
            <a:r>
              <a:rPr lang="ru-RU" dirty="0"/>
              <a:t>роль теоретических знаний.</a:t>
            </a:r>
          </a:p>
          <a:p>
            <a:pPr marL="68580" indent="0">
              <a:buNone/>
            </a:pPr>
            <a:r>
              <a:rPr lang="ru-RU" dirty="0" smtClean="0"/>
              <a:t>* Гласность</a:t>
            </a:r>
            <a:r>
              <a:rPr lang="ru-RU" dirty="0"/>
              <a:t>.</a:t>
            </a:r>
          </a:p>
          <a:p>
            <a:pPr marL="68580" indent="0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0055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/>
              <a:t>5 основных методических элементов</a:t>
            </a:r>
            <a:br>
              <a:rPr lang="ru-RU" sz="31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8580" indent="0">
              <a:buNone/>
            </a:pPr>
            <a:r>
              <a:rPr lang="ru-RU" dirty="0" smtClean="0"/>
              <a:t> </a:t>
            </a:r>
            <a:endParaRPr lang="ru-RU" dirty="0"/>
          </a:p>
          <a:p>
            <a:pPr marL="68580" indent="0">
              <a:buNone/>
            </a:pPr>
            <a:r>
              <a:rPr lang="ru-RU" dirty="0"/>
              <a:t>Опорные сигналы для изучения теории</a:t>
            </a:r>
          </a:p>
          <a:p>
            <a:pPr marL="68580" indent="0">
              <a:buNone/>
            </a:pPr>
            <a:r>
              <a:rPr lang="ru-RU" dirty="0"/>
              <a:t> </a:t>
            </a:r>
          </a:p>
          <a:p>
            <a:pPr marL="68580" indent="0">
              <a:buNone/>
            </a:pPr>
            <a:r>
              <a:rPr lang="ru-RU" dirty="0" smtClean="0"/>
              <a:t> * Контроль </a:t>
            </a:r>
            <a:r>
              <a:rPr lang="ru-RU" dirty="0"/>
              <a:t>усвоения знаний</a:t>
            </a:r>
          </a:p>
          <a:p>
            <a:pPr marL="68580" indent="0">
              <a:buNone/>
            </a:pPr>
            <a:r>
              <a:rPr lang="ru-RU" dirty="0"/>
              <a:t> </a:t>
            </a:r>
            <a:r>
              <a:rPr lang="ru-RU" dirty="0" smtClean="0"/>
              <a:t>* Спортивная </a:t>
            </a:r>
            <a:r>
              <a:rPr lang="ru-RU" dirty="0"/>
              <a:t>работа с детьми</a:t>
            </a:r>
          </a:p>
          <a:p>
            <a:pPr marL="68580" indent="0">
              <a:buNone/>
            </a:pPr>
            <a:r>
              <a:rPr lang="ru-RU" dirty="0"/>
              <a:t> </a:t>
            </a:r>
            <a:r>
              <a:rPr lang="ru-RU" dirty="0" smtClean="0"/>
              <a:t>* Методика </a:t>
            </a:r>
            <a:r>
              <a:rPr lang="ru-RU" dirty="0"/>
              <a:t>решения задач различной сложности</a:t>
            </a:r>
          </a:p>
          <a:p>
            <a:pPr marL="68580" indent="0">
              <a:buNone/>
            </a:pPr>
            <a:r>
              <a:rPr lang="ru-RU" dirty="0"/>
              <a:t> </a:t>
            </a:r>
            <a:r>
              <a:rPr lang="ru-RU" dirty="0" smtClean="0"/>
              <a:t>* Многократное </a:t>
            </a:r>
            <a:r>
              <a:rPr lang="ru-RU" dirty="0"/>
              <a:t>повторение</a:t>
            </a:r>
          </a:p>
          <a:p>
            <a:pPr marL="68580" indent="0">
              <a:buNone/>
            </a:pPr>
            <a:r>
              <a:rPr lang="ru-RU" dirty="0" smtClean="0"/>
              <a:t> * Ни </a:t>
            </a:r>
            <a:r>
              <a:rPr lang="ru-RU" dirty="0"/>
              <a:t>одному элементу нельзя отдавать предпочтения, они действуют только вместе, как система.</a:t>
            </a:r>
          </a:p>
        </p:txBody>
      </p:sp>
    </p:spTree>
    <p:extLst>
      <p:ext uri="{BB962C8B-B14F-4D97-AF65-F5344CB8AC3E}">
        <p14:creationId xmlns:p14="http://schemas.microsoft.com/office/powerpoint/2010/main" val="345585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980728"/>
            <a:ext cx="6777317" cy="4851901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ru-RU" dirty="0"/>
              <a:t>Шаталов не отвергает ничего из прошлого («прадедовского») и современного опыта. Он приводит лишь всё в систему и целесообразно расставляет старые детали по новым местам. В его методологии есть место докладу и дискуссии, экскурсии и кинофильму, есть место игре и делу, шутке и серьёзной работе. Здесь всё освещается по-новому, становится ясным, где главное и где второстепенное, в какой мере следует оснащать кабинет техническими средствами, методической литературой, обвешивать стендами, в какой мере нужны просто мел и доска.</a:t>
            </a:r>
          </a:p>
        </p:txBody>
      </p:sp>
    </p:spTree>
    <p:extLst>
      <p:ext uri="{BB962C8B-B14F-4D97-AF65-F5344CB8AC3E}">
        <p14:creationId xmlns:p14="http://schemas.microsoft.com/office/powerpoint/2010/main" val="1607125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124744"/>
            <a:ext cx="6777317" cy="4707885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ru-RU" dirty="0"/>
              <a:t>В нашей стране немало учителей-новаторов. Однако никто из них не в праве претендовать на столь значительный вклад в дидактику, как донецкий педагог-подвижник. Вся деятельность его – более четверти века длящийся эксперимент, эксперимент, полностью завершённый практически и теоретически. Шаталов – не просто ищущий учитель, это – академик среди учителей, которого с полным основанием можно назвать и учителем среди академиков.</a:t>
            </a:r>
          </a:p>
        </p:txBody>
      </p:sp>
    </p:spTree>
    <p:extLst>
      <p:ext uri="{BB962C8B-B14F-4D97-AF65-F5344CB8AC3E}">
        <p14:creationId xmlns:p14="http://schemas.microsoft.com/office/powerpoint/2010/main" val="1871901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212976"/>
            <a:ext cx="7024744" cy="1143000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7511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628800"/>
            <a:ext cx="7024744" cy="2871192"/>
          </a:xfrm>
        </p:spPr>
        <p:txBody>
          <a:bodyPr>
            <a:normAutofit/>
          </a:bodyPr>
          <a:lstStyle/>
          <a:p>
            <a:r>
              <a:rPr lang="ru-RU" dirty="0"/>
              <a:t>”Учиться победно!”— вот девиз педагога-новатора </a:t>
            </a:r>
            <a:r>
              <a:rPr lang="ru-RU" dirty="0" err="1"/>
              <a:t>В.Ф.Шаталова</a:t>
            </a: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1306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124744"/>
            <a:ext cx="6777317" cy="4176464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dirty="0"/>
              <a:t>В.Ф. Шаталов на первое место в процессе обучения ставит воспитательную задачу, а также формирование у учащихся общественно ценных мотивов учения, любознательности, познавательных интересов и потребностей, чувства долга и ответственности за результаты учения. А уже потом следует задача учебно-познавательная.</a:t>
            </a:r>
          </a:p>
        </p:txBody>
      </p:sp>
    </p:spTree>
    <p:extLst>
      <p:ext uri="{BB962C8B-B14F-4D97-AF65-F5344CB8AC3E}">
        <p14:creationId xmlns:p14="http://schemas.microsoft.com/office/powerpoint/2010/main" val="3070625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В опыте В.Ф. Шаталова по учебной работе можно выделить ряд особенностей.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ru-RU" dirty="0"/>
              <a:t>Строго определенная организация учебного процесса, которую можно назвать алгоритмом учебной деятельности</a:t>
            </a:r>
            <a:r>
              <a:rPr lang="ru-RU" dirty="0" smtClean="0"/>
              <a:t>.</a:t>
            </a:r>
          </a:p>
          <a:p>
            <a:pPr marL="68580" indent="0">
              <a:buNone/>
            </a:pPr>
            <a:r>
              <a:rPr lang="ru-RU" dirty="0"/>
              <a:t>Каждой теме учебного предмета В.Ф. Шаталов присваивал номер, который знали все учащиеся. Порядок изучения каждой темы, т.е. поэтапного управления был всегда один и тот же, сохранялась строгая последовательность этапов изучения новой темы”</a:t>
            </a:r>
          </a:p>
        </p:txBody>
      </p:sp>
    </p:spTree>
    <p:extLst>
      <p:ext uri="{BB962C8B-B14F-4D97-AF65-F5344CB8AC3E}">
        <p14:creationId xmlns:p14="http://schemas.microsoft.com/office/powerpoint/2010/main" val="3030427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развернутое </a:t>
            </a:r>
            <a:r>
              <a:rPr lang="ru-RU" dirty="0"/>
              <a:t>объяснение учителя;</a:t>
            </a:r>
          </a:p>
          <a:p>
            <a:endParaRPr lang="ru-RU" dirty="0"/>
          </a:p>
          <a:p>
            <a:r>
              <a:rPr lang="ru-RU" dirty="0" smtClean="0"/>
              <a:t>сжатое </a:t>
            </a:r>
            <a:r>
              <a:rPr lang="ru-RU" dirty="0"/>
              <a:t>изложение учебного материала по опорным плакатам;</a:t>
            </a:r>
          </a:p>
          <a:p>
            <a:endParaRPr lang="ru-RU" dirty="0"/>
          </a:p>
          <a:p>
            <a:r>
              <a:rPr lang="ru-RU" dirty="0" smtClean="0"/>
              <a:t>изучение </a:t>
            </a:r>
            <a:r>
              <a:rPr lang="ru-RU" dirty="0"/>
              <a:t>листов с опорными сигналами (уменьшенные копии опорных листов и плакатов);</a:t>
            </a:r>
          </a:p>
          <a:p>
            <a:endParaRPr lang="ru-RU" dirty="0"/>
          </a:p>
          <a:p>
            <a:r>
              <a:rPr lang="ru-RU" dirty="0" smtClean="0"/>
              <a:t>работа </a:t>
            </a:r>
            <a:r>
              <a:rPr lang="ru-RU" dirty="0"/>
              <a:t>с учебником и листом опорных сигналов в домашних условиях;</a:t>
            </a:r>
          </a:p>
          <a:p>
            <a:endParaRPr lang="ru-RU" dirty="0"/>
          </a:p>
          <a:p>
            <a:r>
              <a:rPr lang="ru-RU" dirty="0" smtClean="0"/>
              <a:t>письменное </a:t>
            </a:r>
            <a:r>
              <a:rPr lang="ru-RU" dirty="0"/>
              <a:t>воспроизведение опорных сигналов на следующем уроке;</a:t>
            </a:r>
          </a:p>
          <a:p>
            <a:endParaRPr lang="ru-RU" dirty="0"/>
          </a:p>
          <a:p>
            <a:r>
              <a:rPr lang="ru-RU" dirty="0" smtClean="0"/>
              <a:t>ответ </a:t>
            </a:r>
            <a:r>
              <a:rPr lang="ru-RU" dirty="0"/>
              <a:t>у доски или прослушивание устных ответов товарищей.</a:t>
            </a:r>
          </a:p>
        </p:txBody>
      </p:sp>
    </p:spTree>
    <p:extLst>
      <p:ext uri="{BB962C8B-B14F-4D97-AF65-F5344CB8AC3E}">
        <p14:creationId xmlns:p14="http://schemas.microsoft.com/office/powerpoint/2010/main" val="2639398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980728"/>
            <a:ext cx="6777317" cy="4536504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По В.Ф. Шаталову сначала изучается теоретический материал, а затем уже практический. Он пришел опытным путем к той же мысли, что и В.В. Давыдов экспериментально — в теории развивающего обучения.</a:t>
            </a:r>
          </a:p>
          <a:p>
            <a:endParaRPr lang="ru-RU" dirty="0"/>
          </a:p>
          <a:p>
            <a:r>
              <a:rPr lang="ru-RU" dirty="0" smtClean="0"/>
              <a:t>Учебный </a:t>
            </a:r>
            <a:r>
              <a:rPr lang="ru-RU" dirty="0"/>
              <a:t>материал изучается укрупненными единицами. Он полагает, что так учащиеся видят целостную картину изучаемого, а не только его фрагмент. Успех усвоения большой темы достигается быстрым темпом изучения и путем многократного вариативного повторения.</a:t>
            </a:r>
          </a:p>
        </p:txBody>
      </p:sp>
    </p:spTree>
    <p:extLst>
      <p:ext uri="{BB962C8B-B14F-4D97-AF65-F5344CB8AC3E}">
        <p14:creationId xmlns:p14="http://schemas.microsoft.com/office/powerpoint/2010/main" val="3571874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Еще одна особенность опыта В.Ф. Шаталова —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dirty="0" smtClean="0"/>
              <a:t>обеспечение </a:t>
            </a:r>
            <a:r>
              <a:rPr lang="ru-RU" dirty="0"/>
              <a:t>учебного процесса оригинальными дидактическими средствами и пособиями. Это опорные листы и сигналы, конспекты, плашки решаемых задач, открытый лист учета знаний. Все эти пособия активно используются в учебном процессе в школе и дома.</a:t>
            </a:r>
          </a:p>
        </p:txBody>
      </p:sp>
    </p:spTree>
    <p:extLst>
      <p:ext uri="{BB962C8B-B14F-4D97-AF65-F5344CB8AC3E}">
        <p14:creationId xmlns:p14="http://schemas.microsoft.com/office/powerpoint/2010/main" val="2261191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В.Ф. Шаталов использует многие приемы </a:t>
            </a:r>
            <a:r>
              <a:rPr lang="ru-RU" sz="2400" dirty="0" smtClean="0"/>
              <a:t>коллективной познавательной </a:t>
            </a:r>
            <a:r>
              <a:rPr lang="ru-RU" sz="2400" dirty="0"/>
              <a:t>деятельности: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/>
          </a:p>
          <a:p>
            <a:pPr marL="68580" indent="0">
              <a:buNone/>
            </a:pPr>
            <a:r>
              <a:rPr lang="ru-RU" dirty="0" smtClean="0"/>
              <a:t>Взаимную </a:t>
            </a:r>
            <a:r>
              <a:rPr lang="ru-RU" dirty="0"/>
              <a:t>консультацию учащихся, взаимопроверку знаний, обращение к помощи старшеклассников в работе с младшими. На занятиях используются также приемы игры. В учении школьников нет принуждения, нет и страха из-за “двойки” иметь неприятности с родителями или учителями. Отметку при желании всегда можно исправить и повысить, пересдается вся тема. Ученик учится без “троек”.</a:t>
            </a:r>
          </a:p>
        </p:txBody>
      </p:sp>
    </p:spTree>
    <p:extLst>
      <p:ext uri="{BB962C8B-B14F-4D97-AF65-F5344CB8AC3E}">
        <p14:creationId xmlns:p14="http://schemas.microsoft.com/office/powerpoint/2010/main" val="752029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700808"/>
            <a:ext cx="7024744" cy="3087216"/>
          </a:xfrm>
        </p:spPr>
        <p:txBody>
          <a:bodyPr>
            <a:normAutofit fontScale="90000"/>
          </a:bodyPr>
          <a:lstStyle/>
          <a:p>
            <a:r>
              <a:rPr lang="ru-RU" dirty="0"/>
              <a:t>В.Ф. Шаталов на основе своей практики предложил несколько других, в отличие от традиционных, принципов обучения:</a:t>
            </a:r>
          </a:p>
        </p:txBody>
      </p:sp>
    </p:spTree>
    <p:extLst>
      <p:ext uri="{BB962C8B-B14F-4D97-AF65-F5344CB8AC3E}">
        <p14:creationId xmlns:p14="http://schemas.microsoft.com/office/powerpoint/2010/main" val="30085473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</TotalTime>
  <Words>633</Words>
  <Application>Microsoft Office PowerPoint</Application>
  <PresentationFormat>Экран (4:3)</PresentationFormat>
  <Paragraphs>50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Остин</vt:lpstr>
      <vt:lpstr>В.Ф.Шаталов</vt:lpstr>
      <vt:lpstr>”Учиться победно!”— вот девиз педагога-новатора В.Ф.Шаталова  </vt:lpstr>
      <vt:lpstr>Презентация PowerPoint</vt:lpstr>
      <vt:lpstr>В опыте В.Ф. Шаталова по учебной работе можно выделить ряд особенностей.</vt:lpstr>
      <vt:lpstr>Алгоритм обучения</vt:lpstr>
      <vt:lpstr>Презентация PowerPoint</vt:lpstr>
      <vt:lpstr>Еще одна особенность опыта В.Ф. Шаталова — </vt:lpstr>
      <vt:lpstr>В.Ф. Шаталов использует многие приемы коллективной познавательной деятельности: </vt:lpstr>
      <vt:lpstr>В.Ф. Шаталов на основе своей практики предложил несколько других, в отличие от традиционных, принципов обучения:</vt:lpstr>
      <vt:lpstr>7 принципов системы Шаталова </vt:lpstr>
      <vt:lpstr>5 основных методических элементов 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Наталья</cp:lastModifiedBy>
  <cp:revision>3</cp:revision>
  <dcterms:created xsi:type="dcterms:W3CDTF">2015-10-27T15:14:55Z</dcterms:created>
  <dcterms:modified xsi:type="dcterms:W3CDTF">2015-10-27T15:37:51Z</dcterms:modified>
</cp:coreProperties>
</file>