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6" r:id="rId4"/>
    <p:sldId id="257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9" r:id="rId14"/>
    <p:sldId id="261" r:id="rId15"/>
    <p:sldId id="262" r:id="rId16"/>
    <p:sldId id="263" r:id="rId17"/>
    <p:sldId id="276" r:id="rId18"/>
    <p:sldId id="260" r:id="rId19"/>
    <p:sldId id="267" r:id="rId20"/>
    <p:sldId id="268" r:id="rId21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5FF"/>
    <a:srgbClr val="9999FF"/>
    <a:srgbClr val="8A15FF"/>
    <a:srgbClr val="6600CC"/>
    <a:srgbClr val="36006C"/>
    <a:srgbClr val="000000"/>
    <a:srgbClr val="0013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364E2D-A7BA-4EA7-9AF3-0E72B556229A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219982-2C1D-4041-98BB-06A458B69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Стили русского литературного языка. Публицистический стиль.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55379"/>
            <a:ext cx="8458200" cy="2081049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Урок </a:t>
            </a:r>
            <a:r>
              <a:rPr lang="ru-RU" sz="4400" b="1" i="1" dirty="0" smtClean="0">
                <a:solidFill>
                  <a:srgbClr val="0070C0"/>
                </a:solidFill>
              </a:rPr>
              <a:t> </a:t>
            </a:r>
            <a:r>
              <a:rPr lang="ru-RU" sz="4400" b="1" i="1" smtClean="0">
                <a:solidFill>
                  <a:srgbClr val="0070C0"/>
                </a:solidFill>
              </a:rPr>
              <a:t>русского языка в </a:t>
            </a:r>
            <a:r>
              <a:rPr lang="ru-RU" sz="4400" b="1" i="1" dirty="0" smtClean="0">
                <a:solidFill>
                  <a:srgbClr val="0070C0"/>
                </a:solidFill>
              </a:rPr>
              <a:t>10- а классе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4.Проблемы,рассматриваемые в публицистике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Проблема- сложный вопрос, </a:t>
            </a:r>
            <a:r>
              <a:rPr lang="ru-RU" b="1" dirty="0" err="1" smtClean="0"/>
              <a:t>задача,требующие</a:t>
            </a:r>
            <a:r>
              <a:rPr lang="ru-RU" b="1" dirty="0" smtClean="0"/>
              <a:t> </a:t>
            </a:r>
            <a:r>
              <a:rPr lang="ru-RU" b="1" dirty="0" err="1" smtClean="0"/>
              <a:t>разрешения,исследования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Проблемы общества- </a:t>
            </a:r>
            <a:r>
              <a:rPr lang="ru-RU" b="1" dirty="0" err="1" smtClean="0"/>
              <a:t>политические,социальные,бытовые</a:t>
            </a:r>
            <a:r>
              <a:rPr lang="ru-RU" b="1" dirty="0" smtClean="0"/>
              <a:t>, философские и т. д. (например, проблемы семьи, проблемы развития и сохранения русского </a:t>
            </a:r>
            <a:r>
              <a:rPr lang="ru-RU" b="1" dirty="0" err="1" smtClean="0"/>
              <a:t>языка,проблема</a:t>
            </a:r>
            <a:r>
              <a:rPr lang="ru-RU" b="1" dirty="0" smtClean="0"/>
              <a:t> влияния человека на природу, проблема свободы личности и т. д.)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5.Жанры публицистики: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статьи в газете, журнале;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очерк;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репортаж;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фельетон;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ораторская речь;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судебная речь;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выступление по радио, телевидению, на собрании, доклад.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6.Языковые особенности: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Широкое использование общественно- политической лексики; стереотипных, устойчивых оборотов и выражений, совмещение книжной и разговорной лексики; риторические приёмы (вопросы, восклицания, обращения); цитирование</a:t>
            </a:r>
            <a:r>
              <a:rPr lang="ru-RU" sz="4000" dirty="0" smtClean="0"/>
              <a:t>.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27"/>
          <a:stretch>
            <a:fillRect/>
          </a:stretch>
        </p:blipFill>
        <p:spPr>
          <a:xfrm rot="16200000">
            <a:off x="1162584" y="-1162584"/>
            <a:ext cx="6858001" cy="9183167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05848"/>
            <a:ext cx="9144000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3400" marR="0" lvl="0" indent="-533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Наша молодёжь любит роскошь, она дурно воспитана,                             она насмехается над начальством  и нисколько не уважает стариков. Наши нынешние дети стали тиранами, они не встают, когда в комнату входит пожилой человек, перечат своим родителям. Попросту говоря, они очень плохие.	</a:t>
            </a:r>
            <a:endParaRPr kumimoji="0" lang="ru-RU" sz="4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27"/>
          <a:stretch>
            <a:fillRect/>
          </a:stretch>
        </p:blipFill>
        <p:spPr>
          <a:xfrm rot="16200000">
            <a:off x="1162584" y="-1162584"/>
            <a:ext cx="6858001" cy="9183167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" y="710648"/>
            <a:ext cx="91440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6223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arenR" startAt="2"/>
              <a:tabLst/>
            </a:pPr>
            <a:r>
              <a:rPr kumimoji="0" lang="ru-RU" sz="4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 утратил всякие надежды относительно будущего нашей страны, если сегодняшняя молодёжь возьмёт в свои руки бразды правления, ибо эта молодёжь невыносима, невыдержанна, просто ужасна.</a:t>
            </a:r>
            <a:endParaRPr kumimoji="0" lang="ru-RU" sz="4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27"/>
          <a:stretch>
            <a:fillRect/>
          </a:stretch>
        </p:blipFill>
        <p:spPr>
          <a:xfrm rot="16200000">
            <a:off x="1162584" y="-1162584"/>
            <a:ext cx="6858001" cy="9183167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5900" y="429647"/>
            <a:ext cx="892810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12800" marR="0" lvl="0" indent="-812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arenR" startAt="3"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Наш мир достиг критической стадии.               Дети больше                                   не слушаются своих родителей.                          Видимо, конец мира уже не очень далёк.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27"/>
          <a:stretch>
            <a:fillRect/>
          </a:stretch>
        </p:blipFill>
        <p:spPr>
          <a:xfrm rot="16200000">
            <a:off x="1162584" y="-1162584"/>
            <a:ext cx="6858001" cy="9183167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3200" y="570948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3900" marR="0" lvl="0" indent="-723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4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Эта молодёжь растлена до глубины души. Молодые люди злокозненны и нерадивы.                 Они никогда не будут походить на молодёжь былых времён. Молодое поколение сегодняшнего дня не сумеет сохранить нашу культуру.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Изречения принадлежат: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1.Сократу (470-399г.г. до нашей эры).</a:t>
            </a:r>
          </a:p>
          <a:p>
            <a:r>
              <a:rPr lang="ru-RU" b="1" dirty="0" smtClean="0"/>
              <a:t>2.Гесиоду (720-й год до нашей эры).</a:t>
            </a:r>
          </a:p>
          <a:p>
            <a:r>
              <a:rPr lang="ru-RU" b="1" dirty="0" smtClean="0"/>
              <a:t>3.Египетскому жрецу (2000 лет до нашей эры).</a:t>
            </a:r>
          </a:p>
          <a:p>
            <a:r>
              <a:rPr lang="ru-RU" b="1" dirty="0" smtClean="0"/>
              <a:t>4.Найдено в глиняном горшке в развалинах Вавилона, а возраст горшка-3000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27"/>
          <a:stretch>
            <a:fillRect/>
          </a:stretch>
        </p:blipFill>
        <p:spPr>
          <a:xfrm rot="16200000">
            <a:off x="1162584" y="-1162584"/>
            <a:ext cx="6858001" cy="91831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42618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_CopperGothCaps" pitchFamily="34" charset="-52"/>
              </a:rPr>
              <a:t>жанры Публицистического стиля</a:t>
            </a:r>
            <a:endParaRPr lang="ru-RU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_CopperGothCaps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715" y="1094992"/>
            <a:ext cx="38970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письменная речь</a:t>
            </a:r>
            <a:r>
              <a:rPr lang="ru-RU" sz="3600" b="1" i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600" b="1" i="1" cap="none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1115" y="1094992"/>
            <a:ext cx="44413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устные выступления</a:t>
            </a:r>
            <a:endParaRPr lang="ru-RU" sz="3600" b="1" i="1" cap="none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772" y="1963386"/>
            <a:ext cx="189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заметка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772" y="2489530"/>
            <a:ext cx="189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статья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4772" y="3015673"/>
            <a:ext cx="211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рецензия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4772" y="3541816"/>
            <a:ext cx="214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репортаж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4772" y="4067959"/>
            <a:ext cx="143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отзыв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4772" y="4594102"/>
            <a:ext cx="2122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фельетон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4772" y="5120244"/>
            <a:ext cx="144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очерк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687" y="5751614"/>
            <a:ext cx="163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133A"/>
                </a:solidFill>
                <a:latin typeface="Bookman Old Style" pitchFamily="18" charset="0"/>
              </a:rPr>
              <a:t>путевой</a:t>
            </a:r>
            <a:endParaRPr lang="ru-RU" sz="2400" b="1" i="1" dirty="0">
              <a:solidFill>
                <a:srgbClr val="00133A"/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173" y="6219701"/>
            <a:ext cx="240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133A"/>
                </a:solidFill>
                <a:latin typeface="Bookman Old Style" pitchFamily="18" charset="0"/>
              </a:rPr>
              <a:t>проблемный</a:t>
            </a:r>
            <a:endParaRPr lang="ru-RU" sz="2400" b="1" i="1" dirty="0">
              <a:solidFill>
                <a:srgbClr val="00133A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0686" y="5751614"/>
            <a:ext cx="267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133A"/>
                </a:solidFill>
                <a:latin typeface="Bookman Old Style" pitchFamily="18" charset="0"/>
              </a:rPr>
              <a:t>портретный</a:t>
            </a:r>
            <a:endParaRPr lang="ru-RU" sz="2400" b="1" i="1" dirty="0">
              <a:solidFill>
                <a:srgbClr val="00133A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4886" y="1963386"/>
            <a:ext cx="189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доклад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4886" y="2531620"/>
            <a:ext cx="220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дискуссия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4886" y="3099854"/>
            <a:ext cx="165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диспут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4886" y="3668088"/>
            <a:ext cx="3135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ораторская речь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4886" y="4236322"/>
            <a:ext cx="272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судебная речь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4886" y="4804558"/>
            <a:ext cx="3374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– выступление </a:t>
            </a:r>
          </a:p>
          <a:p>
            <a:r>
              <a:rPr lang="ru-RU" sz="2800" b="1" dirty="0" smtClean="0">
                <a:solidFill>
                  <a:srgbClr val="00133A"/>
                </a:solidFill>
              </a:rPr>
              <a:t>   по радио, </a:t>
            </a:r>
          </a:p>
          <a:p>
            <a:r>
              <a:rPr lang="ru-RU" sz="2800" b="1" dirty="0" smtClean="0">
                <a:solidFill>
                  <a:srgbClr val="00133A"/>
                </a:solidFill>
              </a:rPr>
              <a:t>   телевидению, </a:t>
            </a:r>
          </a:p>
          <a:p>
            <a:r>
              <a:rPr lang="ru-RU" sz="2800" b="1" dirty="0" smtClean="0">
                <a:solidFill>
                  <a:srgbClr val="00133A"/>
                </a:solidFill>
              </a:rPr>
              <a:t>   на собрании и др.</a:t>
            </a:r>
            <a:endParaRPr lang="ru-RU" sz="2800" b="1" dirty="0">
              <a:solidFill>
                <a:srgbClr val="00133A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V="1">
            <a:off x="2024744" y="751112"/>
            <a:ext cx="957943" cy="4789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36771" y="718457"/>
            <a:ext cx="1034143" cy="511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1763486" y="1817914"/>
            <a:ext cx="41365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6574972" y="1817917"/>
            <a:ext cx="41365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1219199" y="5584370"/>
            <a:ext cx="391886" cy="2830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H="1" flipV="1">
            <a:off x="2318656" y="5573485"/>
            <a:ext cx="391886" cy="2830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1709056" y="5954483"/>
            <a:ext cx="696687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Подведение итогов урока. Рефлексия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Что значит слово «публицистический»?</a:t>
            </a:r>
          </a:p>
          <a:p>
            <a:pPr lvl="0"/>
            <a:r>
              <a:rPr lang="ru-RU" dirty="0" smtClean="0"/>
              <a:t>Где используется публицистический стиль речи?</a:t>
            </a:r>
          </a:p>
          <a:p>
            <a:pPr lvl="0"/>
            <a:r>
              <a:rPr lang="ru-RU" dirty="0" smtClean="0"/>
              <a:t>Какова задача публицистической речи?</a:t>
            </a:r>
          </a:p>
          <a:p>
            <a:pPr lvl="0"/>
            <a:r>
              <a:rPr lang="ru-RU" dirty="0" smtClean="0"/>
              <a:t>Назовите жанры публицистики </a:t>
            </a:r>
          </a:p>
          <a:p>
            <a:pPr lvl="0"/>
            <a:r>
              <a:rPr lang="ru-RU" dirty="0" smtClean="0"/>
              <a:t>Назовите </a:t>
            </a:r>
            <a:r>
              <a:rPr lang="ru-RU" dirty="0" smtClean="0"/>
              <a:t>важнейшее требование, предъявляемое к публицистике.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b="1" i="1" dirty="0" smtClean="0"/>
              <a:t>образовательные: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обобщить и углубить знания по теме «Публицистический стиль речи»;</a:t>
            </a:r>
          </a:p>
          <a:p>
            <a:pPr lvl="0">
              <a:buNone/>
            </a:pPr>
            <a:r>
              <a:rPr lang="ru-RU" dirty="0" smtClean="0"/>
              <a:t>изучить языковые особенности публицистического стиля;</a:t>
            </a:r>
          </a:p>
          <a:p>
            <a:pPr lvl="0">
              <a:buNone/>
            </a:pPr>
            <a:r>
              <a:rPr lang="ru-RU" dirty="0" smtClean="0"/>
              <a:t>познакомить с жанрами публицистического стиля;</a:t>
            </a:r>
          </a:p>
          <a:p>
            <a:pPr>
              <a:buNone/>
            </a:pPr>
            <a:r>
              <a:rPr lang="ru-RU" dirty="0" smtClean="0"/>
              <a:t>2) </a:t>
            </a:r>
            <a:r>
              <a:rPr lang="ru-RU" b="1" i="1" dirty="0" smtClean="0"/>
              <a:t>развивающие: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содействовать совершенствованию языковой компетенции ,</a:t>
            </a:r>
          </a:p>
          <a:p>
            <a:pPr lvl="0">
              <a:buNone/>
            </a:pPr>
            <a:r>
              <a:rPr lang="ru-RU" dirty="0" smtClean="0"/>
              <a:t>развивать  умение  пользоваться средствами публицистического стиля в своей речи;</a:t>
            </a:r>
          </a:p>
          <a:p>
            <a:pPr>
              <a:buNone/>
            </a:pPr>
            <a:r>
              <a:rPr lang="ru-RU" dirty="0" smtClean="0"/>
              <a:t>3) </a:t>
            </a:r>
            <a:r>
              <a:rPr lang="ru-RU" b="1" i="1" dirty="0" smtClean="0"/>
              <a:t>воспитательные: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воспитывать интерес к предмету, способность воспринимать важные общественные проблемы.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Напишите сочинение – размышление о проблеме отцов и детей, опираясь на материалы текстов, материалы урока, </a:t>
            </a:r>
            <a:r>
              <a:rPr lang="ru-RU" b="1" smtClean="0"/>
              <a:t>сделанные выводы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27"/>
          <a:stretch>
            <a:fillRect/>
          </a:stretch>
        </p:blipFill>
        <p:spPr>
          <a:xfrm rot="16200000">
            <a:off x="1162583" y="-1162583"/>
            <a:ext cx="6858001" cy="91831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200" y="262361"/>
            <a:ext cx="88617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_CopperGothCaps" pitchFamily="34" charset="-52"/>
              </a:rPr>
              <a:t>Публицистический стиль –</a:t>
            </a:r>
            <a:endParaRPr lang="ru-RU" sz="4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_CopperGothCaps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86135"/>
            <a:ext cx="896860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от лат. </a:t>
            </a:r>
            <a:r>
              <a:rPr lang="en-US" sz="4400" b="1" cap="none" spc="50" dirty="0" err="1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publikus</a:t>
            </a:r>
            <a:r>
              <a:rPr lang="en-US" sz="44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3200" b="1" i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3200" b="1" i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общественный,</a:t>
            </a:r>
            <a:r>
              <a:rPr lang="ru-RU" sz="3200" b="1" i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государственный) </a:t>
            </a:r>
            <a:endParaRPr lang="ru-RU" sz="3200" b="1" i="1" cap="none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60" y="2285999"/>
            <a:ext cx="379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133A"/>
                </a:solidFill>
                <a:latin typeface="Bookman Old Style" pitchFamily="18" charset="0"/>
              </a:rPr>
              <a:t>Однокоренные слова:</a:t>
            </a:r>
            <a:endParaRPr lang="ru-RU" sz="2400" b="1" i="1" dirty="0">
              <a:solidFill>
                <a:srgbClr val="00133A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058" y="2703615"/>
            <a:ext cx="4256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6006C"/>
                </a:solidFill>
                <a:latin typeface="a_CopperGothCaps" pitchFamily="34" charset="-52"/>
              </a:rPr>
              <a:t>публицистика</a:t>
            </a:r>
            <a:endParaRPr lang="ru-RU" sz="4400" b="1" dirty="0">
              <a:solidFill>
                <a:srgbClr val="36006C"/>
              </a:solidFill>
              <a:latin typeface="a_CopperGothCaps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772" y="2866901"/>
            <a:ext cx="4931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(общественно-политическая  </a:t>
            </a:r>
          </a:p>
          <a:p>
            <a:r>
              <a:rPr lang="ru-RU" sz="2800" b="1" dirty="0" smtClean="0">
                <a:solidFill>
                  <a:srgbClr val="00133A"/>
                </a:solidFill>
              </a:rPr>
              <a:t> литература на современные, </a:t>
            </a:r>
          </a:p>
          <a:p>
            <a:r>
              <a:rPr lang="ru-RU" sz="2800" b="1" dirty="0" smtClean="0">
                <a:solidFill>
                  <a:srgbClr val="00133A"/>
                </a:solidFill>
              </a:rPr>
              <a:t> актуальные темы)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058" y="4195718"/>
            <a:ext cx="4256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6006C"/>
                </a:solidFill>
                <a:latin typeface="a_CopperGothCaps" pitchFamily="34" charset="-52"/>
              </a:rPr>
              <a:t>публицист</a:t>
            </a:r>
            <a:endParaRPr lang="ru-RU" sz="4400" b="1" dirty="0">
              <a:solidFill>
                <a:srgbClr val="36006C"/>
              </a:solidFill>
              <a:latin typeface="a_CopperGothCaps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2172" y="4390901"/>
            <a:ext cx="5725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(автор произведений на </a:t>
            </a:r>
          </a:p>
          <a:p>
            <a:r>
              <a:rPr lang="ru-RU" sz="2800" b="1" dirty="0" smtClean="0">
                <a:solidFill>
                  <a:srgbClr val="00133A"/>
                </a:solidFill>
              </a:rPr>
              <a:t> общественно-политические темы)</a:t>
            </a:r>
            <a:endParaRPr lang="ru-RU" sz="2800" b="1" dirty="0">
              <a:solidFill>
                <a:srgbClr val="00133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58" y="5491118"/>
            <a:ext cx="248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6006C"/>
                </a:solidFill>
                <a:latin typeface="a_CopperGothCaps" pitchFamily="34" charset="-52"/>
              </a:rPr>
              <a:t>публика</a:t>
            </a:r>
            <a:endParaRPr lang="ru-RU" sz="4400" b="1" dirty="0">
              <a:solidFill>
                <a:srgbClr val="36006C"/>
              </a:solidFill>
              <a:latin typeface="a_CopperGothCaps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4972" y="5686301"/>
            <a:ext cx="6226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33A"/>
                </a:solidFill>
              </a:rPr>
              <a:t>(</a:t>
            </a:r>
            <a:r>
              <a:rPr lang="ru-RU" b="1" dirty="0" smtClean="0">
                <a:solidFill>
                  <a:srgbClr val="00133A"/>
                </a:solidFill>
              </a:rPr>
              <a:t> </a:t>
            </a:r>
            <a:r>
              <a:rPr lang="ru-RU" sz="2800" b="1" dirty="0" smtClean="0">
                <a:solidFill>
                  <a:srgbClr val="00133A"/>
                </a:solidFill>
              </a:rPr>
              <a:t>1 – посетители, зрители, слушатели</a:t>
            </a:r>
          </a:p>
          <a:p>
            <a:r>
              <a:rPr lang="ru-RU" sz="2800" b="1" dirty="0" smtClean="0">
                <a:solidFill>
                  <a:srgbClr val="00133A"/>
                </a:solidFill>
              </a:rPr>
              <a:t>  2 – люди, народ)</a:t>
            </a:r>
            <a:endParaRPr lang="ru-RU" sz="2800" b="1" dirty="0">
              <a:solidFill>
                <a:srgbClr val="00133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27"/>
          <a:stretch>
            <a:fillRect/>
          </a:stretch>
        </p:blipFill>
        <p:spPr>
          <a:xfrm rot="16200000">
            <a:off x="1367536" y="-1162583"/>
            <a:ext cx="6858001" cy="9183167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5669" y="-546928"/>
            <a:ext cx="843455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Словарная работа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структивный,п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рламент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сменты,ц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зац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я, к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нсенсус,пол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зировать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д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ия,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онент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ратор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мирово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рение,пр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гре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мпатия,к</a:t>
            </a:r>
            <a:r>
              <a:rPr lang="ru-RU" sz="4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уникативный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публ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</a:t>
            </a:r>
            <a:r>
              <a:rPr lang="ru-RU" sz="4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стика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727"/>
          <a:stretch>
            <a:fillRect/>
          </a:stretch>
        </p:blipFill>
        <p:spPr>
          <a:xfrm rot="16200000">
            <a:off x="1162584" y="-1162584"/>
            <a:ext cx="6858001" cy="9183167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5669" y="884664"/>
            <a:ext cx="84345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структивный,п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рламент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сменты,ц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зац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нсенсус,пол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зировать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ия,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опп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онент,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ратор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мирово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зз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рение,пр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гре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мпатия,к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омм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уникативный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публ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стика.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Лексическое  значение  слов: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Деструктивный</a:t>
            </a:r>
            <a:r>
              <a:rPr lang="ru-RU" dirty="0" smtClean="0">
                <a:solidFill>
                  <a:srgbClr val="FF0000"/>
                </a:solidFill>
              </a:rPr>
              <a:t> –</a:t>
            </a:r>
            <a:r>
              <a:rPr lang="ru-RU" dirty="0" smtClean="0"/>
              <a:t> </a:t>
            </a:r>
            <a:r>
              <a:rPr lang="ru-RU" b="1" dirty="0" smtClean="0"/>
              <a:t>разрушительный, неплодотворный.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Консенсус</a:t>
            </a:r>
            <a:r>
              <a:rPr lang="ru-RU" b="1" dirty="0" smtClean="0">
                <a:solidFill>
                  <a:srgbClr val="FF0000"/>
                </a:solidFill>
              </a:rPr>
              <a:t> –</a:t>
            </a:r>
            <a:r>
              <a:rPr lang="ru-RU" b="1" dirty="0" smtClean="0"/>
              <a:t> принятые решения по спорным вопросам на основе общего согласия.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Коммуникативный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относящийся к коммуникации (общению) людей друг к другу.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Оппонент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  <a:r>
              <a:rPr lang="ru-RU" b="1" dirty="0" smtClean="0"/>
              <a:t>лицо, выступающее с возражениями кому-нибудь в публичной беседе, диспуте.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Особенности публицистического стиля.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1.Сфера употребления: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общество,</a:t>
            </a:r>
          </a:p>
          <a:p>
            <a:r>
              <a:rPr lang="ru-RU" sz="4800" b="1" dirty="0" smtClean="0"/>
              <a:t>политика,</a:t>
            </a:r>
          </a:p>
          <a:p>
            <a:r>
              <a:rPr lang="ru-RU" sz="4800" b="1" dirty="0" smtClean="0"/>
              <a:t>экономика,</a:t>
            </a:r>
          </a:p>
          <a:p>
            <a:r>
              <a:rPr lang="ru-RU" sz="4800" b="1" dirty="0" smtClean="0"/>
              <a:t>культура.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2.Задачи публицистического стиля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5700" b="1" dirty="0" smtClean="0"/>
              <a:t>Информирование, передача общественно  значимой информации с одновременным  воздействием  на читателя, слушателя, убеждением его в чём-то, внушением ему определённых идей, взглядов, побуждением его к определённым поступкам, действиям</a:t>
            </a:r>
            <a:r>
              <a:rPr lang="ru-RU" b="1" dirty="0" smtClean="0"/>
              <a:t>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3.Приметы стиля: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логичность;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образность;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эмоциональность;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err="1" smtClean="0"/>
              <a:t>оценочность</a:t>
            </a:r>
            <a:r>
              <a:rPr lang="ru-RU" b="1" dirty="0" smtClean="0"/>
              <a:t>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err="1" smtClean="0"/>
              <a:t>призывность</a:t>
            </a:r>
            <a:r>
              <a:rPr lang="ru-RU" b="1" dirty="0" smtClean="0"/>
              <a:t>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страстность;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общедоступность.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</TotalTime>
  <Words>709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Стили русского литературного языка. Публицистический стиль. </vt:lpstr>
      <vt:lpstr>Цели:</vt:lpstr>
      <vt:lpstr>Слайд 3</vt:lpstr>
      <vt:lpstr>Слайд 4</vt:lpstr>
      <vt:lpstr>Слайд 5</vt:lpstr>
      <vt:lpstr>Лексическое  значение  слов:</vt:lpstr>
      <vt:lpstr>Особенности публицистического стиля. 1.Сфера употребления:</vt:lpstr>
      <vt:lpstr>2.Задачи публицистического стиля:</vt:lpstr>
      <vt:lpstr>3.Приметы стиля:</vt:lpstr>
      <vt:lpstr>4.Проблемы,рассматриваемые в публицистике</vt:lpstr>
      <vt:lpstr>5.Жанры публицистики:</vt:lpstr>
      <vt:lpstr>6.Языковые особенности:</vt:lpstr>
      <vt:lpstr>Слайд 13</vt:lpstr>
      <vt:lpstr>Слайд 14</vt:lpstr>
      <vt:lpstr>Слайд 15</vt:lpstr>
      <vt:lpstr>Слайд 16</vt:lpstr>
      <vt:lpstr>Изречения принадлежат:</vt:lpstr>
      <vt:lpstr>Слайд 18</vt:lpstr>
      <vt:lpstr>Подведение итогов урока. Рефлексия</vt:lpstr>
      <vt:lpstr>            Домашнее задание</vt:lpstr>
    </vt:vector>
  </TitlesOfParts>
  <Company>MTET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UserU_ch</dc:creator>
  <cp:lastModifiedBy>Игорь</cp:lastModifiedBy>
  <cp:revision>21</cp:revision>
  <dcterms:created xsi:type="dcterms:W3CDTF">2010-04-12T10:17:41Z</dcterms:created>
  <dcterms:modified xsi:type="dcterms:W3CDTF">2017-03-13T19:32:50Z</dcterms:modified>
</cp:coreProperties>
</file>