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97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00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01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66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74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54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87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206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5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37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0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22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02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56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93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87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7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8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16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9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49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8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97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79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07D33-6D17-4753-ADD1-73834C00E5C5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65A4-8EF4-4C10-BCE5-38BDBDCAD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5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5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1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9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2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6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58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4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9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6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3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1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FDCB-6AFC-4EBD-B678-67E2816180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131-E1C3-45F2-8686-481F212743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4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hysics.ru/courses/op25part2/content/chapter2/section/paragraph6/theory.html" TargetMode="Externa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4.wmf"/><Relationship Id="rId3" Type="http://schemas.openxmlformats.org/officeDocument/2006/relationships/image" Target="../media/image6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2.pn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9.png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к контрольной работе по теме «Интерференция и дифракция света» 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3857628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Д/З. </a:t>
            </a:r>
          </a:p>
          <a:p>
            <a:pPr marL="514350" indent="-514350">
              <a:buFontTx/>
              <a:buAutoNum type="arabicPeriod"/>
            </a:pPr>
            <a:r>
              <a:rPr lang="ru-RU" sz="2800" dirty="0">
                <a:solidFill>
                  <a:prstClr val="black"/>
                </a:solidFill>
              </a:rPr>
              <a:t>Перечислите все факты, позволяющие считать свет электромагнитной волной.</a:t>
            </a:r>
          </a:p>
          <a:p>
            <a:pPr marL="514350" indent="-514350">
              <a:buFontTx/>
              <a:buAutoNum type="arabicPeriod"/>
            </a:pPr>
            <a:r>
              <a:rPr lang="ru-RU" sz="2800" dirty="0">
                <a:solidFill>
                  <a:prstClr val="black"/>
                </a:solidFill>
              </a:rPr>
              <a:t>Назовите характерные черты явления дифракции света. При каких условиях наблюдается это явление?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Б</a:t>
            </a:r>
            <a:r>
              <a:rPr lang="ru-RU" sz="2800" dirty="0">
                <a:solidFill>
                  <a:prstClr val="black"/>
                </a:solidFill>
              </a:rPr>
              <a:t>)Проверим условие максимума для красного света:</a:t>
            </a:r>
            <a:endParaRPr lang="ru-RU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4288" y="1414463"/>
          <a:ext cx="9209087" cy="326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Формула" r:id="rId3" imgW="2044440" imgH="723600" progId="Equation.3">
                  <p:embed/>
                </p:oleObj>
              </mc:Choice>
              <mc:Fallback>
                <p:oleObj name="Формула" r:id="rId3" imgW="20444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" y="1414463"/>
                        <a:ext cx="9209087" cy="326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786322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Условие максимума не выполняется. На разности хода двух волн помещается не  целое число длин волн.</a:t>
            </a:r>
          </a:p>
          <a:p>
            <a:endParaRPr lang="ru-RU" sz="2800" dirty="0">
              <a:solidFill>
                <a:prstClr val="black"/>
              </a:solidFill>
            </a:endParaRPr>
          </a:p>
          <a:p>
            <a:endParaRPr lang="ru-RU" sz="2800" dirty="0">
              <a:solidFill>
                <a:prstClr val="black"/>
              </a:solidFill>
            </a:endParaRPr>
          </a:p>
          <a:p>
            <a:endParaRPr lang="ru-RU" sz="2800" dirty="0">
              <a:solidFill>
                <a:prstClr val="black"/>
              </a:solidFill>
            </a:endParaRPr>
          </a:p>
          <a:p>
            <a:r>
              <a:rPr lang="ru-RU" sz="2800" dirty="0">
                <a:solidFill>
                  <a:prstClr val="black"/>
                </a:solidFill>
              </a:rPr>
              <a:t> 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Ответ: б)результат интерференции света –ослабление света.</a:t>
            </a:r>
            <a:endParaRPr lang="ru-RU" sz="2800" dirty="0">
              <a:solidFill>
                <a:prstClr val="black"/>
              </a:solidFill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85851" y="1443108"/>
          <a:ext cx="7000925" cy="3601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Формула" r:id="rId3" imgW="1777680" imgH="914400" progId="Equation.3">
                  <p:embed/>
                </p:oleObj>
              </mc:Choice>
              <mc:Fallback>
                <p:oleObj name="Формула" r:id="rId3" imgW="17776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1" y="1443108"/>
                        <a:ext cx="7000925" cy="36010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0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Проверим условие минимума для красного света.</a:t>
            </a:r>
          </a:p>
          <a:p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00636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Происходит ослабление света, т.к. на разности хода двух волн помещается нечетное число длин полуволн.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00108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>
                <a:solidFill>
                  <a:srgbClr val="0033CC"/>
                </a:solidFill>
              </a:rPr>
              <a:t>Свет – это </a:t>
            </a:r>
            <a:r>
              <a:rPr lang="ru-RU" sz="3200" u="sng" dirty="0">
                <a:solidFill>
                  <a:srgbClr val="0066FF"/>
                </a:solidFill>
                <a:hlinkClick r:id="rId2"/>
              </a:rPr>
              <a:t>электромагнитные</a:t>
            </a:r>
            <a:r>
              <a:rPr lang="ru-RU" sz="3200" u="sng" dirty="0">
                <a:solidFill>
                  <a:prstClr val="black"/>
                </a:solidFill>
                <a:hlinkClick r:id="rId2"/>
              </a:rPr>
              <a:t> волны</a:t>
            </a:r>
            <a:r>
              <a:rPr lang="ru-RU" sz="3200" dirty="0">
                <a:solidFill>
                  <a:prstClr val="black"/>
                </a:solidFill>
              </a:rPr>
              <a:t>, т.к. для света характерно </a:t>
            </a:r>
          </a:p>
          <a:p>
            <a:pPr marL="514350" indent="-514350">
              <a:buFontTx/>
              <a:buAutoNum type="arabicPeriod"/>
            </a:pPr>
            <a:r>
              <a:rPr lang="ru-RU" sz="3200" dirty="0">
                <a:solidFill>
                  <a:prstClr val="black"/>
                </a:solidFill>
              </a:rPr>
              <a:t>явление дифракции</a:t>
            </a:r>
          </a:p>
          <a:p>
            <a:pPr marL="514350" indent="-514350">
              <a:buFontTx/>
              <a:buAutoNum type="arabicPeriod"/>
            </a:pPr>
            <a:r>
              <a:rPr lang="ru-RU" sz="3200" dirty="0">
                <a:solidFill>
                  <a:prstClr val="black"/>
                </a:solidFill>
              </a:rPr>
              <a:t>явление интерференции</a:t>
            </a:r>
          </a:p>
          <a:p>
            <a:pPr marL="514350" indent="-514350">
              <a:buFontTx/>
              <a:buAutoNum type="arabicPeriod"/>
            </a:pPr>
            <a:r>
              <a:rPr lang="ru-RU" sz="3200" dirty="0">
                <a:solidFill>
                  <a:prstClr val="black"/>
                </a:solidFill>
              </a:rPr>
              <a:t>явление поляризации</a:t>
            </a:r>
          </a:p>
          <a:p>
            <a:pPr marL="514350" indent="-514350">
              <a:buFontTx/>
              <a:buAutoNum type="arabicPeriod"/>
            </a:pPr>
            <a:r>
              <a:rPr lang="ru-RU" sz="3200" dirty="0">
                <a:solidFill>
                  <a:prstClr val="black"/>
                </a:solidFill>
              </a:rPr>
              <a:t>Скорость распространения электромагнитных волн = скорости света в вакууме.</a:t>
            </a:r>
          </a:p>
          <a:p>
            <a:pPr marL="514350" indent="-514350">
              <a:buFontTx/>
              <a:buAutoNum type="arabicPeriod"/>
            </a:pPr>
            <a:r>
              <a:rPr lang="ru-RU" sz="3200" dirty="0">
                <a:solidFill>
                  <a:prstClr val="black"/>
                </a:solidFill>
              </a:rPr>
              <a:t>С</a:t>
            </a:r>
            <a:r>
              <a:rPr lang="ru-RU" sz="3200" dirty="0">
                <a:solidFill>
                  <a:prstClr val="black"/>
                </a:solidFill>
              </a:rPr>
              <a:t>ветовые волны поперечны. Электромагнитные волны поперечны. </a:t>
            </a:r>
            <a:r>
              <a:rPr lang="ru-RU" sz="3200" dirty="0" err="1">
                <a:solidFill>
                  <a:prstClr val="black"/>
                </a:solidFill>
              </a:rPr>
              <a:t>Поперечность</a:t>
            </a:r>
            <a:r>
              <a:rPr lang="ru-RU" sz="3200" dirty="0">
                <a:solidFill>
                  <a:prstClr val="black"/>
                </a:solidFill>
              </a:rPr>
              <a:t> электромагнитных волн является доказательством электромагнитной природы света.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F497D">
                    <a:lumMod val="75000"/>
                  </a:srgbClr>
                </a:solidFill>
              </a:rPr>
              <a:t>Факты, позволяющие считать свет </a:t>
            </a:r>
          </a:p>
          <a:p>
            <a:pPr algn="ctr"/>
            <a:r>
              <a:rPr lang="ru-RU" sz="2800" b="1" dirty="0">
                <a:solidFill>
                  <a:srgbClr val="1F497D">
                    <a:lumMod val="75000"/>
                  </a:srgbClr>
                </a:solidFill>
              </a:rPr>
              <a:t>электромагнитной волной.</a:t>
            </a:r>
            <a:endParaRPr lang="ru-RU" sz="2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000628" y="2000240"/>
            <a:ext cx="214314" cy="142876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2143116"/>
            <a:ext cx="3786182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характерны только для волновых процессов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6600"/>
                </a:solidFill>
              </a:rPr>
              <a:t>Характерные черты явления дифракции света:</a:t>
            </a:r>
          </a:p>
          <a:p>
            <a:pPr algn="ctr"/>
            <a:r>
              <a:rPr lang="ru-RU" sz="3600" dirty="0">
                <a:solidFill>
                  <a:prstClr val="black"/>
                </a:solidFill>
              </a:rPr>
              <a:t> при дифракции свет заходит в область геометрической тени препятствия и вблизи этой тени наблюдается чередование светлых и темных полос. 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628"/>
            <a:ext cx="89297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6600"/>
                </a:solidFill>
              </a:rPr>
              <a:t>Условия наблюдения дифракции: </a:t>
            </a:r>
          </a:p>
          <a:p>
            <a:pPr algn="ctr"/>
            <a:r>
              <a:rPr lang="ru-RU" sz="3600" dirty="0">
                <a:solidFill>
                  <a:prstClr val="black"/>
                </a:solidFill>
              </a:rPr>
              <a:t>дифракция отчетливо наблюдается, если размеры препятствий сравнимы с длиной волны или велико расстояние от препятствий до экрана.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40701" y="2508242"/>
          <a:ext cx="9003299" cy="4349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2654280" imgH="1282680" progId="Equation.3">
                  <p:embed/>
                </p:oleObj>
              </mc:Choice>
              <mc:Fallback>
                <p:oleObj name="Формула" r:id="rId3" imgW="265428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01" y="2508242"/>
                        <a:ext cx="9003299" cy="43497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1. На дифракционную решетку перпендикулярно ее поверхности падает свет</a:t>
            </a:r>
            <a:r>
              <a:rPr lang="ru-RU" sz="2800" b="1" dirty="0">
                <a:solidFill>
                  <a:prstClr val="black"/>
                </a:solidFill>
              </a:rPr>
              <a:t>. Второй </a:t>
            </a:r>
            <a:r>
              <a:rPr lang="ru-RU" sz="2800" dirty="0">
                <a:solidFill>
                  <a:prstClr val="black"/>
                </a:solidFill>
              </a:rPr>
              <a:t>дифракционный максимум отклонен на </a:t>
            </a:r>
            <a:r>
              <a:rPr lang="ru-RU" sz="2800" b="1" dirty="0">
                <a:solidFill>
                  <a:prstClr val="black"/>
                </a:solidFill>
              </a:rPr>
              <a:t>60</a:t>
            </a:r>
            <a:r>
              <a:rPr lang="ru-RU" sz="2800" b="1" baseline="30000" dirty="0">
                <a:solidFill>
                  <a:prstClr val="black"/>
                </a:solidFill>
              </a:rPr>
              <a:t>0</a:t>
            </a:r>
            <a:r>
              <a:rPr lang="ru-RU" sz="2800" dirty="0">
                <a:solidFill>
                  <a:prstClr val="black"/>
                </a:solidFill>
              </a:rPr>
              <a:t>. Определите длину волны света, падающего на решетку. Период дифракционной решетки равен </a:t>
            </a:r>
            <a:r>
              <a:rPr lang="ru-RU" sz="2800" b="1" dirty="0">
                <a:solidFill>
                  <a:prstClr val="black"/>
                </a:solidFill>
              </a:rPr>
              <a:t>100</a:t>
            </a:r>
            <a:r>
              <a:rPr lang="ru-RU" sz="2800" dirty="0">
                <a:solidFill>
                  <a:prstClr val="black"/>
                </a:solidFill>
              </a:rPr>
              <a:t> штрихов </a:t>
            </a:r>
            <a:r>
              <a:rPr lang="ru-RU" sz="2800" b="1" dirty="0">
                <a:solidFill>
                  <a:prstClr val="black"/>
                </a:solidFill>
              </a:rPr>
              <a:t>на 1мм</a:t>
            </a:r>
            <a:r>
              <a:rPr lang="ru-RU" sz="2800" dirty="0">
                <a:solidFill>
                  <a:prstClr val="black"/>
                </a:solidFill>
              </a:rPr>
              <a:t>.</a:t>
            </a:r>
            <a:endParaRPr lang="ru-RU" sz="2800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57964" y="4785516"/>
            <a:ext cx="414338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6215082"/>
            <a:ext cx="242886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588916"/>
            <a:ext cx="362472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71472" y="74391"/>
          <a:ext cx="8158532" cy="6569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3" imgW="1955520" imgH="1574640" progId="Equation.3">
                  <p:embed/>
                </p:oleObj>
              </mc:Choice>
              <mc:Fallback>
                <p:oleObj name="Формула" r:id="rId3" imgW="195552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74391"/>
                        <a:ext cx="8158532" cy="65693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2</a:t>
            </a:r>
            <a:r>
              <a:rPr lang="ru-RU" sz="2800" dirty="0">
                <a:solidFill>
                  <a:prstClr val="black"/>
                </a:solidFill>
              </a:rPr>
              <a:t>. Период дифракционной  решетки </a:t>
            </a:r>
            <a:r>
              <a:rPr lang="ru-RU" sz="2800" b="1" dirty="0">
                <a:solidFill>
                  <a:prstClr val="black"/>
                </a:solidFill>
              </a:rPr>
              <a:t>0,019 мм</a:t>
            </a:r>
            <a:r>
              <a:rPr lang="ru-RU" sz="2800" dirty="0">
                <a:solidFill>
                  <a:prstClr val="black"/>
                </a:solidFill>
              </a:rPr>
              <a:t>. </a:t>
            </a:r>
            <a:r>
              <a:rPr lang="ru-RU" sz="2800" b="1" dirty="0">
                <a:solidFill>
                  <a:prstClr val="black"/>
                </a:solidFill>
              </a:rPr>
              <a:t>Третье</a:t>
            </a:r>
            <a:r>
              <a:rPr lang="ru-RU" sz="2800" dirty="0">
                <a:solidFill>
                  <a:prstClr val="black"/>
                </a:solidFill>
              </a:rPr>
              <a:t> дифракционное изображение при освещении решетки светом паров натрия оказалось расположено от центрального изображения на расстоянии </a:t>
            </a:r>
            <a:r>
              <a:rPr lang="ru-RU" sz="2800" b="1" dirty="0">
                <a:solidFill>
                  <a:prstClr val="black"/>
                </a:solidFill>
              </a:rPr>
              <a:t>15,3 см</a:t>
            </a:r>
            <a:r>
              <a:rPr lang="ru-RU" sz="2800" dirty="0">
                <a:solidFill>
                  <a:prstClr val="black"/>
                </a:solidFill>
              </a:rPr>
              <a:t>. Расстояние от решетки до экрана </a:t>
            </a:r>
            <a:r>
              <a:rPr lang="ru-RU" sz="2800" b="1" dirty="0">
                <a:solidFill>
                  <a:prstClr val="black"/>
                </a:solidFill>
              </a:rPr>
              <a:t>1,2 м</a:t>
            </a:r>
            <a:r>
              <a:rPr lang="ru-RU" sz="2800" dirty="0">
                <a:solidFill>
                  <a:prstClr val="black"/>
                </a:solidFill>
              </a:rPr>
              <a:t>. Определите длину волны света паров натрия.</a:t>
            </a:r>
            <a:endParaRPr lang="ru-RU" sz="2800" dirty="0">
              <a:solidFill>
                <a:prstClr val="black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853889"/>
              </p:ext>
            </p:extLst>
          </p:nvPr>
        </p:nvGraphicFramePr>
        <p:xfrm>
          <a:off x="0" y="2681281"/>
          <a:ext cx="8588375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3" imgW="2374560" imgH="1130040" progId="Equation.3">
                  <p:embed/>
                </p:oleObj>
              </mc:Choice>
              <mc:Fallback>
                <p:oleObj name="Формула" r:id="rId3" imgW="237456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81281"/>
                        <a:ext cx="8588375" cy="408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>
            <a:off x="986644" y="4714090"/>
            <a:ext cx="35719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5859480"/>
            <a:ext cx="277338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9280" y="4562468"/>
            <a:ext cx="362472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00528" cy="1010234"/>
          </a:xfrm>
          <a:prstGeom prst="rect">
            <a:avLst/>
          </a:prstGeom>
          <a:solidFill>
            <a:srgbClr val="F1C7EF"/>
          </a:solidFill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071546"/>
            <a:ext cx="2323288" cy="11430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143248"/>
            <a:ext cx="1621332" cy="12858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500174"/>
            <a:ext cx="4086720" cy="1357322"/>
          </a:xfrm>
          <a:prstGeom prst="rect">
            <a:avLst/>
          </a:prstGeom>
          <a:solidFill>
            <a:srgbClr val="CC66FF"/>
          </a:solidFill>
        </p:spPr>
      </p:pic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11163" y="4714875"/>
          <a:ext cx="7700962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Формула" r:id="rId7" imgW="2882880" imgH="749160" progId="Equation.3">
                  <p:embed/>
                </p:oleObj>
              </mc:Choice>
              <mc:Fallback>
                <p:oleObj name="Формула" r:id="rId7" imgW="288288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4714875"/>
                        <a:ext cx="7700962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2357430"/>
            <a:ext cx="362472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929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3. Каков период дифракционной решетки, если дифракционное изображение </a:t>
            </a:r>
            <a:r>
              <a:rPr lang="ru-RU" sz="2800" b="1" dirty="0">
                <a:solidFill>
                  <a:prstClr val="black"/>
                </a:solidFill>
              </a:rPr>
              <a:t>первого</a:t>
            </a:r>
            <a:r>
              <a:rPr lang="ru-RU" sz="2800" dirty="0">
                <a:solidFill>
                  <a:prstClr val="black"/>
                </a:solidFill>
              </a:rPr>
              <a:t> порядка получено на расстоянии </a:t>
            </a:r>
            <a:r>
              <a:rPr lang="ru-RU" sz="2800" b="1" dirty="0">
                <a:solidFill>
                  <a:prstClr val="black"/>
                </a:solidFill>
              </a:rPr>
              <a:t>2,8 см </a:t>
            </a:r>
            <a:r>
              <a:rPr lang="ru-RU" sz="2800" dirty="0">
                <a:solidFill>
                  <a:prstClr val="black"/>
                </a:solidFill>
              </a:rPr>
              <a:t>от центрального, а расстояние от середины решетки до экрана </a:t>
            </a:r>
            <a:r>
              <a:rPr lang="ru-RU" sz="2800" b="1" dirty="0">
                <a:solidFill>
                  <a:prstClr val="black"/>
                </a:solidFill>
              </a:rPr>
              <a:t>1,4 м</a:t>
            </a:r>
            <a:r>
              <a:rPr lang="ru-RU" sz="2800" dirty="0">
                <a:solidFill>
                  <a:prstClr val="black"/>
                </a:solidFill>
              </a:rPr>
              <a:t>. Решетка освещена светом с длиной волны </a:t>
            </a:r>
            <a:r>
              <a:rPr lang="ru-RU" sz="2800" b="1" dirty="0">
                <a:solidFill>
                  <a:prstClr val="black"/>
                </a:solidFill>
              </a:rPr>
              <a:t>0,4 мкм</a:t>
            </a:r>
            <a:r>
              <a:rPr lang="ru-RU" sz="2800" dirty="0">
                <a:solidFill>
                  <a:prstClr val="black"/>
                </a:solidFill>
              </a:rPr>
              <a:t>.</a:t>
            </a:r>
            <a:endParaRPr lang="ru-RU" sz="2800" dirty="0">
              <a:solidFill>
                <a:prstClr val="black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57158" y="2357430"/>
          <a:ext cx="7062788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3" imgW="2247840" imgH="1346040" progId="Equation.3">
                  <p:embed/>
                </p:oleObj>
              </mc:Choice>
              <mc:Fallback>
                <p:oleObj name="Формула" r:id="rId3" imgW="224784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357430"/>
                        <a:ext cx="7062788" cy="422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>
            <a:off x="1000894" y="4642652"/>
            <a:ext cx="35719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5929330"/>
            <a:ext cx="278605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9280" y="4562468"/>
            <a:ext cx="362472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00528" cy="1010234"/>
          </a:xfrm>
          <a:prstGeom prst="rect">
            <a:avLst/>
          </a:prstGeom>
          <a:solidFill>
            <a:srgbClr val="F1C7EF"/>
          </a:solidFill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642918"/>
            <a:ext cx="4086720" cy="1357322"/>
          </a:xfrm>
          <a:prstGeom prst="rect">
            <a:avLst/>
          </a:prstGeom>
          <a:solidFill>
            <a:srgbClr val="CC66FF"/>
          </a:solidFill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214422"/>
            <a:ext cx="362472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00562" y="2143116"/>
          <a:ext cx="1882738" cy="135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6" imgW="545760" imgH="393480" progId="Equation.3">
                  <p:embed/>
                </p:oleObj>
              </mc:Choice>
              <mc:Fallback>
                <p:oleObj name="Формула" r:id="rId6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2143116"/>
                        <a:ext cx="1882738" cy="1357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429124" y="3571876"/>
          <a:ext cx="2644738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8" imgW="596880" imgH="177480" progId="Equation.3">
                  <p:embed/>
                </p:oleObj>
              </mc:Choice>
              <mc:Fallback>
                <p:oleObj name="Формула" r:id="rId8" imgW="596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3571876"/>
                        <a:ext cx="2644738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28596" y="4643446"/>
          <a:ext cx="8440738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Формула" r:id="rId10" imgW="3352680" imgH="444240" progId="Equation.3">
                  <p:embed/>
                </p:oleObj>
              </mc:Choice>
              <mc:Fallback>
                <p:oleObj name="Формула" r:id="rId10" imgW="3352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643446"/>
                        <a:ext cx="8440738" cy="110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422552" y="6215082"/>
          <a:ext cx="4721448" cy="642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12" imgW="1244520" imgH="203040" progId="Equation.3">
                  <p:embed/>
                </p:oleObj>
              </mc:Choice>
              <mc:Fallback>
                <p:oleObj name="Формула" r:id="rId12" imgW="1244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552" y="6215082"/>
                        <a:ext cx="4721448" cy="642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4.Две когерентные световые волны приходят в некоторую точку пространства с разностью хода     </a:t>
            </a:r>
            <a:r>
              <a:rPr lang="ru-RU" sz="3200" b="1" dirty="0">
                <a:solidFill>
                  <a:prstClr val="black"/>
                </a:solidFill>
              </a:rPr>
              <a:t>2 мкм</a:t>
            </a:r>
            <a:r>
              <a:rPr lang="ru-RU" sz="3200" dirty="0">
                <a:solidFill>
                  <a:prstClr val="black"/>
                </a:solidFill>
              </a:rPr>
              <a:t>. Каков результат интерференции в этой точке, если свет </a:t>
            </a:r>
          </a:p>
          <a:p>
            <a:r>
              <a:rPr lang="ru-RU" sz="3200" dirty="0">
                <a:solidFill>
                  <a:prstClr val="black"/>
                </a:solidFill>
              </a:rPr>
              <a:t>	</a:t>
            </a:r>
            <a:r>
              <a:rPr lang="ru-RU" sz="3200" dirty="0">
                <a:solidFill>
                  <a:prstClr val="black"/>
                </a:solidFill>
              </a:rPr>
              <a:t>а) фиолетовый </a:t>
            </a:r>
            <a:r>
              <a:rPr lang="ru-RU" sz="3200" b="1" dirty="0">
                <a:solidFill>
                  <a:prstClr val="black"/>
                </a:solidFill>
                <a:sym typeface="Symbol"/>
              </a:rPr>
              <a:t>=400 нм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  </a:t>
            </a:r>
          </a:p>
          <a:p>
            <a:r>
              <a:rPr lang="ru-RU" sz="3200" dirty="0">
                <a:solidFill>
                  <a:prstClr val="black"/>
                </a:solidFill>
                <a:sym typeface="Symbol"/>
              </a:rPr>
              <a:t>	б) красный </a:t>
            </a:r>
            <a:r>
              <a:rPr lang="ru-RU" sz="3200" b="1" dirty="0">
                <a:solidFill>
                  <a:prstClr val="black"/>
                </a:solidFill>
                <a:sym typeface="Symbol"/>
              </a:rPr>
              <a:t>=800 нм</a:t>
            </a:r>
            <a:endParaRPr lang="ru-RU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533686"/>
              </p:ext>
            </p:extLst>
          </p:nvPr>
        </p:nvGraphicFramePr>
        <p:xfrm>
          <a:off x="179512" y="2921199"/>
          <a:ext cx="8074025" cy="397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Формула" r:id="rId3" imgW="2400120" imgH="1180800" progId="Equation.3">
                  <p:embed/>
                </p:oleObj>
              </mc:Choice>
              <mc:Fallback>
                <p:oleObj name="Формула" r:id="rId3" imgW="240012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921199"/>
                        <a:ext cx="8074025" cy="397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>
            <a:off x="1775882" y="4777516"/>
            <a:ext cx="285752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5214950"/>
            <a:ext cx="320384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А)Проверим условие максимума для фиолетового света:</a:t>
            </a:r>
            <a:endParaRPr lang="ru-RU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614363" y="1414463"/>
          <a:ext cx="8007350" cy="326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Формула" r:id="rId3" imgW="1777680" imgH="723600" progId="Equation.3">
                  <p:embed/>
                </p:oleObj>
              </mc:Choice>
              <mc:Fallback>
                <p:oleObj name="Формула" r:id="rId3" imgW="17776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414463"/>
                        <a:ext cx="8007350" cy="326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78632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Условие максимума выполняется. На разности хода двух волн помещается целое число длин волн, поэтому происходит усиление света.</a:t>
            </a:r>
          </a:p>
          <a:p>
            <a:r>
              <a:rPr lang="ru-RU" sz="2800" dirty="0">
                <a:solidFill>
                  <a:prstClr val="black"/>
                </a:solidFill>
              </a:rPr>
              <a:t>Ответ: а)результат интерференции света –усиление света.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382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12_Тема Office</vt:lpstr>
      <vt:lpstr>13_Тема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Nuriya</dc:creator>
  <cp:lastModifiedBy>Nuriya</cp:lastModifiedBy>
  <cp:revision>1</cp:revision>
  <dcterms:created xsi:type="dcterms:W3CDTF">2017-03-20T14:05:49Z</dcterms:created>
  <dcterms:modified xsi:type="dcterms:W3CDTF">2017-03-20T14:07:19Z</dcterms:modified>
</cp:coreProperties>
</file>