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64" autoAdjust="0"/>
  </p:normalViewPr>
  <p:slideViewPr>
    <p:cSldViewPr>
      <p:cViewPr>
        <p:scale>
          <a:sx n="52" d="100"/>
          <a:sy n="52" d="100"/>
        </p:scale>
        <p:origin x="-9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6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8459-D882-4D02-9139-14922421277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603DF-DCF0-4C35-BDE2-659BCE3C0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7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03DF-DCF0-4C35-BDE2-659BCE3C0A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4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03DF-DCF0-4C35-BDE2-659BCE3C0A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875FC3-B1C9-4602-99D6-61402E552601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B55E73-A426-4EF0-BEC3-F28157B67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2448272"/>
          </a:xfrm>
        </p:spPr>
        <p:txBody>
          <a:bodyPr>
            <a:normAutofit fontScale="90000"/>
          </a:bodyPr>
          <a:lstStyle/>
          <a:p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Инклюзивное образование детей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 ограниченными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возможностями здоровья: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проблемы и перспективы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3854490" cy="240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7" y="5003322"/>
            <a:ext cx="5544615" cy="1371600"/>
          </a:xfrm>
        </p:spPr>
        <p:txBody>
          <a:bodyPr/>
          <a:lstStyle/>
          <a:p>
            <a:r>
              <a:rPr lang="ru-RU" dirty="0" smtClean="0"/>
              <a:t>МБОУ СОШ  </a:t>
            </a:r>
            <a:r>
              <a:rPr lang="ru-RU" dirty="0" err="1" smtClean="0"/>
              <a:t>пгт</a:t>
            </a:r>
            <a:r>
              <a:rPr lang="ru-RU" dirty="0" smtClean="0"/>
              <a:t>. Ерофей  Павлович  Амурская область  </a:t>
            </a:r>
            <a:r>
              <a:rPr lang="ru-RU" dirty="0" err="1" smtClean="0"/>
              <a:t>Сковородинский</a:t>
            </a:r>
            <a:r>
              <a:rPr lang="ru-RU" dirty="0" smtClean="0"/>
              <a:t> район.   Учитель начальных классов Нестерова Лариса Николаевна.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6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358" y="332656"/>
            <a:ext cx="8225098" cy="61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8568000" cy="6097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2804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инклюзивного образования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интересах ребёнка и общества)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713" y="1844675"/>
            <a:ext cx="5329237" cy="3959225"/>
          </a:xfrm>
          <a:prstGeom prst="ellipse">
            <a:avLst/>
          </a:prstGeom>
          <a:noFill/>
          <a:ln>
            <a:solidFill>
              <a:srgbClr val="F63B1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12"/>
          <p:cNvSpPr/>
          <p:nvPr/>
        </p:nvSpPr>
        <p:spPr>
          <a:xfrm>
            <a:off x="6297613" y="2124075"/>
            <a:ext cx="1020762" cy="1020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b="1" dirty="0"/>
          </a:p>
        </p:txBody>
      </p:sp>
      <p:sp>
        <p:nvSpPr>
          <p:cNvPr id="6" name="Овал 5"/>
          <p:cNvSpPr/>
          <p:nvPr/>
        </p:nvSpPr>
        <p:spPr>
          <a:xfrm>
            <a:off x="5867400" y="3932238"/>
            <a:ext cx="2232992" cy="1584325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отзывчивости у здоровых.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общества.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3932238"/>
            <a:ext cx="2016522" cy="1439862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образование</a:t>
            </a:r>
          </a:p>
        </p:txBody>
      </p:sp>
      <p:sp>
        <p:nvSpPr>
          <p:cNvPr id="8" name="Овал 18"/>
          <p:cNvSpPr/>
          <p:nvPr/>
        </p:nvSpPr>
        <p:spPr>
          <a:xfrm>
            <a:off x="1635125" y="2157413"/>
            <a:ext cx="1120775" cy="814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5940425" y="2060575"/>
            <a:ext cx="2159967" cy="1295400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</a:t>
            </a:r>
          </a:p>
        </p:txBody>
      </p:sp>
      <p:sp>
        <p:nvSpPr>
          <p:cNvPr id="10" name="Овал 9"/>
          <p:cNvSpPr/>
          <p:nvPr/>
        </p:nvSpPr>
        <p:spPr>
          <a:xfrm>
            <a:off x="1115616" y="2060575"/>
            <a:ext cx="2087959" cy="1584449"/>
          </a:xfrm>
          <a:prstGeom prst="ellipse">
            <a:avLst/>
          </a:prstGeom>
          <a:solidFill>
            <a:srgbClr val="F67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проблем инвалидов,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соц. системы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03575" y="3140075"/>
            <a:ext cx="2663825" cy="1296988"/>
          </a:xfrm>
          <a:prstGeom prst="line">
            <a:avLst/>
          </a:prstGeom>
          <a:ln w="28575">
            <a:solidFill>
              <a:srgbClr val="F859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132138" y="3068638"/>
            <a:ext cx="2808287" cy="1295400"/>
          </a:xfrm>
          <a:prstGeom prst="line">
            <a:avLst/>
          </a:prstGeom>
          <a:ln w="28575">
            <a:solidFill>
              <a:srgbClr val="F859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9125" y="2781300"/>
            <a:ext cx="71438" cy="2016125"/>
          </a:xfrm>
          <a:prstGeom prst="line">
            <a:avLst/>
          </a:prstGeom>
          <a:ln w="28575">
            <a:solidFill>
              <a:srgbClr val="F859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32"/>
          <p:cNvGrpSpPr>
            <a:grpSpLocks/>
          </p:cNvGrpSpPr>
          <p:nvPr/>
        </p:nvGrpSpPr>
        <p:grpSpPr bwMode="auto">
          <a:xfrm>
            <a:off x="3194844" y="2971110"/>
            <a:ext cx="2468562" cy="1600200"/>
            <a:chOff x="3007764" y="1849859"/>
            <a:chExt cx="2181224" cy="12510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Овал 14"/>
            <p:cNvSpPr/>
            <p:nvPr/>
          </p:nvSpPr>
          <p:spPr>
            <a:xfrm>
              <a:off x="3007764" y="1849859"/>
              <a:ext cx="2181224" cy="1251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10"/>
            <p:cNvSpPr/>
            <p:nvPr/>
          </p:nvSpPr>
          <p:spPr>
            <a:xfrm>
              <a:off x="3326852" y="2033542"/>
              <a:ext cx="1543049" cy="88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</a:rPr>
                <a:t>Инклюзивное</a:t>
              </a:r>
              <a:br>
                <a:rPr lang="ru-RU" sz="1900" dirty="0">
                  <a:solidFill>
                    <a:schemeClr val="tx1"/>
                  </a:solidFill>
                </a:rPr>
              </a:br>
              <a:r>
                <a:rPr lang="ru-RU" sz="1900" dirty="0">
                  <a:solidFill>
                    <a:schemeClr val="tx1"/>
                  </a:solidFill>
                </a:rPr>
                <a:t>обучение</a:t>
              </a:r>
            </a:p>
          </p:txBody>
        </p:sp>
      </p:grpSp>
      <p:sp>
        <p:nvSpPr>
          <p:cNvPr id="56" name="Овал 55"/>
          <p:cNvSpPr/>
          <p:nvPr/>
        </p:nvSpPr>
        <p:spPr>
          <a:xfrm>
            <a:off x="3275825" y="1409080"/>
            <a:ext cx="2305012" cy="1371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ребенка в себе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56024" y="4694245"/>
            <a:ext cx="2160513" cy="151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интеграция в социум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барьеры: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Дети с особыми образовательными потребностями часто признаются необучаемыми; </a:t>
            </a:r>
          </a:p>
          <a:p>
            <a:pPr>
              <a:defRPr/>
            </a:pPr>
            <a:r>
              <a:rPr lang="ru-RU" dirty="0"/>
              <a:t>Большинство учителей и директоров массовых школ недостаточно знают о проблемах инвалидности и не готовы к включению детей- инвалидов в процесс обучения в классах;</a:t>
            </a:r>
          </a:p>
          <a:p>
            <a:pPr>
              <a:defRPr/>
            </a:pPr>
            <a:r>
              <a:rPr lang="ru-RU" dirty="0"/>
              <a:t>Родители детей инвалидов не знают, как отстаивать права детей на образование и испытывают страх перед системой образования и социальной поддержки;</a:t>
            </a:r>
          </a:p>
          <a:p>
            <a:pPr>
              <a:defRPr/>
            </a:pPr>
            <a:r>
              <a:rPr lang="ru-RU" dirty="0"/>
              <a:t>Архитектурная недоступность школ, учреждений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3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реализации идеи инклюзии в общеобразовательном учреждении необходимо соблюсти следующие условия: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психологическая готовность ребенка</a:t>
            </a:r>
            <a:r>
              <a:rPr lang="ru-RU" dirty="0"/>
              <a:t> к совместному обучению с нормально развивающимися детьми;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желание родителей</a:t>
            </a:r>
            <a:r>
              <a:rPr lang="ru-RU" dirty="0"/>
              <a:t> обучать ребенка вместе со здоровыми детьми;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наличие</a:t>
            </a:r>
            <a:r>
              <a:rPr lang="ru-RU" dirty="0"/>
              <a:t> возможностей оказывать детям с ОВЗ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квалифицированную помощь;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уровень </a:t>
            </a:r>
            <a:r>
              <a:rPr lang="ru-RU" dirty="0"/>
              <a:t>психического и речевого развития, соответствующий возрастной норме или близкий к ней;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возможность овладения </a:t>
            </a:r>
            <a:r>
              <a:rPr lang="ru-RU" dirty="0"/>
              <a:t>общим образовательным стандартом в сроки.</a:t>
            </a:r>
          </a:p>
        </p:txBody>
      </p:sp>
    </p:spTree>
    <p:extLst>
      <p:ext uri="{BB962C8B-B14F-4D97-AF65-F5344CB8AC3E}">
        <p14:creationId xmlns:p14="http://schemas.microsoft.com/office/powerpoint/2010/main" val="27853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 не существует более чудовищного наказания, чем быть предоставленным в обществе самому себе и оставаться абсолютно незамеченным.</a:t>
            </a:r>
          </a:p>
          <a:p>
            <a:pPr marL="0" indent="0" algn="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Джеймс.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996"/>
            <a:ext cx="4399136" cy="39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4873752"/>
          </a:xfrm>
        </p:spPr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Инклюзия</a:t>
            </a:r>
            <a:r>
              <a:rPr lang="ru-RU" dirty="0"/>
              <a:t> (от </a:t>
            </a:r>
            <a:r>
              <a:rPr lang="ru-RU" dirty="0" err="1"/>
              <a:t>inclusion</a:t>
            </a:r>
            <a:r>
              <a:rPr lang="ru-RU" dirty="0"/>
              <a:t> – включение) – процесс </a:t>
            </a:r>
            <a:r>
              <a:rPr lang="ru-RU" u="sng" dirty="0">
                <a:solidFill>
                  <a:srgbClr val="FF0000"/>
                </a:solidFill>
              </a:rPr>
              <a:t>реального включения </a:t>
            </a:r>
            <a:r>
              <a:rPr lang="ru-RU" dirty="0"/>
              <a:t>людей с инвалидностью в активную общественную жизнь.</a:t>
            </a:r>
          </a:p>
          <a:p>
            <a:r>
              <a:rPr lang="ru-RU" dirty="0">
                <a:solidFill>
                  <a:srgbClr val="FF0000"/>
                </a:solidFill>
              </a:rPr>
              <a:t>Инклюзия</a:t>
            </a:r>
            <a:r>
              <a:rPr lang="ru-RU" dirty="0"/>
              <a:t> предполагает разработку и применение конкретных решений, которые позволят каждому человеку равноправно участвовать в общественной жизни.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06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обучения детей с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.Всеобщая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Декларация прав человека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Конвенция ООН о правах ребенка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Декларация по образованию для всех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Стандартные правила ООН об обеспечении равных возможностей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по образованию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программы «Образование для всех»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инвалидов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законодательство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социальной защите инвалидов в Российской федерации», 1995 г.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РФ», от 29.12 2012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(проект)Закон  РФ  "Об  образовании   лиц    с    ограниченными   возможностями   здоровья   (специальном   образовании)».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44208" y="3861048"/>
            <a:ext cx="2592288" cy="28083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Инклюзивное обучение, когда дети с особыми образовательными потребностями обучаются в классе вместе с обычными детьми.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86104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Интегрированное обучение детей в специальных классах (группах) в общеобразовательных учреждениях.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Дифференцированное обучение детей с </a:t>
            </a:r>
            <a:r>
              <a:rPr lang="ru-RU" dirty="0" smtClean="0">
                <a:solidFill>
                  <a:schemeClr val="tx1"/>
                </a:solidFill>
              </a:rPr>
              <a:t>нарушениями физического и ментального развития </a:t>
            </a:r>
            <a:r>
              <a:rPr lang="ru-RU" dirty="0">
                <a:solidFill>
                  <a:schemeClr val="tx1"/>
                </a:solidFill>
              </a:rPr>
              <a:t>в специальных (коррекционных) учреждения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VIII</a:t>
            </a:r>
            <a:r>
              <a:rPr lang="ru-RU" dirty="0">
                <a:solidFill>
                  <a:schemeClr val="tx1"/>
                </a:solidFill>
              </a:rPr>
              <a:t> видов.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877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настоящее время в России одновременно применяются три подхода в обучении детей с особыми образовательными потребностями: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827584" y="2394759"/>
            <a:ext cx="936104" cy="1466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2394759"/>
            <a:ext cx="936104" cy="1466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08304" y="2390875"/>
            <a:ext cx="864096" cy="147017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поддерживающие инклюзию в образовании: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новая школа»,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февраля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 на 2011 – 2015 годы.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5328592" cy="3826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381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9" y="2780929"/>
            <a:ext cx="8317956" cy="100811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Инклюзивное образование означает развитие общего образования, основанное </a:t>
            </a:r>
            <a:r>
              <a:rPr lang="ru-RU" b="1" dirty="0">
                <a:solidFill>
                  <a:srgbClr val="0070C0"/>
                </a:solidFill>
              </a:rPr>
              <a:t>на идее  физической и организационной доступности </a:t>
            </a:r>
            <a:r>
              <a:rPr lang="ru-RU" dirty="0">
                <a:solidFill>
                  <a:srgbClr val="002060"/>
                </a:solidFill>
              </a:rPr>
              <a:t>для всех детей, в том числе детей с ОВЗ.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4076700"/>
            <a:ext cx="8281987" cy="108049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Инклюзивное образование означает развитие гибких подходов,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основанных </a:t>
            </a:r>
            <a:r>
              <a:rPr lang="ru-RU" b="1" dirty="0">
                <a:solidFill>
                  <a:srgbClr val="0070C0"/>
                </a:solidFill>
              </a:rPr>
              <a:t>на  отношении к детям как индивидуумам с различными потребностями 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обучении. </a:t>
            </a:r>
            <a:br>
              <a:rPr lang="ru-RU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1700809"/>
            <a:ext cx="8280400" cy="8248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Инклюзивное образование означает </a:t>
            </a:r>
            <a:r>
              <a:rPr lang="ru-RU" b="1" dirty="0">
                <a:solidFill>
                  <a:srgbClr val="0070C0"/>
                </a:solidFill>
              </a:rPr>
              <a:t>исключение любой дискриминации детей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при создании особых условий для детей с ОВЗ.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5373216"/>
            <a:ext cx="8281987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При эффективности разработанных методик, </a:t>
            </a:r>
            <a:r>
              <a:rPr lang="ru-RU" b="1" dirty="0">
                <a:solidFill>
                  <a:srgbClr val="0070C0"/>
                </a:solidFill>
              </a:rPr>
              <a:t>от инклюзии выигрывают все дети,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 только дети с ОВЗ.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476250"/>
            <a:ext cx="8280400" cy="7207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Идеология инклюзивного образования: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316835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начинаться с «низов» (дошкольные учреждения) и по восходящей идти к ВУЗам через общеобразовательные школы.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r="3181"/>
          <a:stretch>
            <a:fillRect/>
          </a:stretch>
        </p:blipFill>
        <p:spPr bwMode="auto">
          <a:xfrm>
            <a:off x="251520" y="2420888"/>
            <a:ext cx="2737709" cy="2161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508713" cy="233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84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2376264" cy="2799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7467600" cy="4873752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над улучшением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структур, систем и методик для обеспечения потребностей всех детей.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частью большой стратегии по созданию общества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принимающего всех.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динамичным процессом, который постоянно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развитии.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Признает, что все дети могут учиться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29163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7" name="Picture 3" descr="E:\c рабочего стола\my desktop\Desktop\мои фотографии\работа\6 В 2012 год\IMG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63889"/>
            <a:ext cx="2524562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28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7F7F7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515</Words>
  <Application>Microsoft Office PowerPoint</Application>
  <PresentationFormat>Экран (4:3)</PresentationFormat>
  <Paragraphs>59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Инклюзивное образование детей  с ограниченными  возможностями здоровья: проблемы и перспективы </vt:lpstr>
      <vt:lpstr>Презентация PowerPoint</vt:lpstr>
      <vt:lpstr>Правовая основа обучения детей с ограниченными возможностями</vt:lpstr>
      <vt:lpstr>Федеральное законодательство </vt:lpstr>
      <vt:lpstr>Презентация PowerPoint</vt:lpstr>
      <vt:lpstr>Программы поддерживающие инклюзию в образовании:</vt:lpstr>
      <vt:lpstr>Презентация PowerPoint</vt:lpstr>
      <vt:lpstr>Инклюзия должна начинаться с «низов» (дошкольные учреждения) и по восходящей идти к ВУЗам через общеобразовательные школы.</vt:lpstr>
      <vt:lpstr>Инклюзивное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Существующие барьеры:</vt:lpstr>
      <vt:lpstr>Для успешной реализации идеи инклюзии в общеобразовательном учреждении необходимо соблюсти следующие условия: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kaz</dc:creator>
  <cp:lastModifiedBy>Администратор</cp:lastModifiedBy>
  <cp:revision>15</cp:revision>
  <dcterms:created xsi:type="dcterms:W3CDTF">2015-03-30T09:38:30Z</dcterms:created>
  <dcterms:modified xsi:type="dcterms:W3CDTF">2016-12-28T06:46:54Z</dcterms:modified>
</cp:coreProperties>
</file>