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sldIdLst>
    <p:sldId id="271" r:id="rId2"/>
    <p:sldId id="273" r:id="rId3"/>
    <p:sldId id="274" r:id="rId4"/>
    <p:sldId id="278" r:id="rId5"/>
    <p:sldId id="277" r:id="rId6"/>
    <p:sldId id="283" r:id="rId7"/>
    <p:sldId id="282" r:id="rId8"/>
    <p:sldId id="279" r:id="rId9"/>
    <p:sldId id="285" r:id="rId10"/>
    <p:sldId id="281" r:id="rId11"/>
    <p:sldId id="284" r:id="rId12"/>
    <p:sldId id="260" r:id="rId13"/>
    <p:sldId id="265" r:id="rId14"/>
    <p:sldId id="266" r:id="rId15"/>
    <p:sldId id="275" r:id="rId16"/>
    <p:sldId id="276" r:id="rId17"/>
    <p:sldId id="280" r:id="rId18"/>
    <p:sldId id="267" r:id="rId19"/>
    <p:sldId id="272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CC"/>
    <a:srgbClr val="298732"/>
    <a:srgbClr val="18C234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B591-E63A-413D-9ADD-9F3E7B1DDBC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A83D6-DC1F-403A-880E-7CFA5BC66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7023EC-B54C-439D-B478-54EC904ABA3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11F9A2-FB1D-4BB2-B04E-539D4A188A8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A97CDA-7A00-44DF-9083-603049A6B49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E881EF-2710-4390-89D0-647F6B59B94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C14A6-6615-41CC-A24C-0EEE865DA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A61DB-9167-41C3-8AFB-14EBF58FDB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3AF73-7E37-40C2-984C-3F2C4FC008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AD153-F9E5-4956-ABE5-7F1E656BE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42A23-AF4F-4190-9981-656E054B2B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E652B-AA41-4246-9500-6370B96F04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4C0B9-3977-46AA-9A74-15B408BCC7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5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B151B-6E64-4F88-A352-738CC50C4B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864DE-5581-4095-98CA-A3A1ACD7D8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82E10-EE58-4FDB-9CB2-6696601B0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E658EA4-52AB-4ABA-985C-D2A72D58F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build="p" autoUpdateAnimBg="0"/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6A2980-72D9-446E-AD24-57CDA492A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st.msu.ru/ER/Etext/cnst1924.jpg" TargetMode="External"/><Relationship Id="rId3" Type="http://schemas.openxmlformats.org/officeDocument/2006/relationships/hyperlink" Target="http://www.chuc.ru/netcat_files/Image/i1.jpg" TargetMode="External"/><Relationship Id="rId7" Type="http://schemas.openxmlformats.org/officeDocument/2006/relationships/hyperlink" Target="http://img-fotki.yandex.ru/get/26/varjag-2007.67/0_30ea3_350dd061_XL" TargetMode="External"/><Relationship Id="rId2" Type="http://schemas.openxmlformats.org/officeDocument/2006/relationships/hyperlink" Target="http://www.constitutio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eniasya.com.tr/2010/08/02/resim/g.jpg" TargetMode="External"/><Relationship Id="rId5" Type="http://schemas.openxmlformats.org/officeDocument/2006/relationships/hyperlink" Target="http://www.oda.te.gov.ua/data/upload/news/pidvolochyska/ua/9571/01.jpg" TargetMode="External"/><Relationship Id="rId10" Type="http://schemas.openxmlformats.org/officeDocument/2006/relationships/hyperlink" Target="http://savok.name/uploads/marki/307.jpg" TargetMode="External"/><Relationship Id="rId4" Type="http://schemas.openxmlformats.org/officeDocument/2006/relationships/hyperlink" Target="http://www.e-kuzbass.ru/afisha/img/img_2698.jpg" TargetMode="External"/><Relationship Id="rId9" Type="http://schemas.openxmlformats.org/officeDocument/2006/relationships/hyperlink" Target="http://www.z-rus.ru/images/pic/history/21_2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k.ru/f/b/mk/92/718562/05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33CC"/>
                </a:solidFill>
                <a:latin typeface="Book Antiqua" pitchFamily="18" charset="0"/>
              </a:rPr>
              <a:t>Конституция – </a:t>
            </a:r>
            <a:br>
              <a:rPr lang="ru-RU" sz="4000" b="1" i="1" dirty="0" smtClean="0">
                <a:solidFill>
                  <a:srgbClr val="0033CC"/>
                </a:solidFill>
                <a:latin typeface="Book Antiqua" pitchFamily="18" charset="0"/>
              </a:rPr>
            </a:br>
            <a:r>
              <a:rPr lang="ru-RU" sz="4000" b="1" i="1" dirty="0" smtClean="0">
                <a:solidFill>
                  <a:srgbClr val="0033CC"/>
                </a:solidFill>
                <a:latin typeface="Book Antiqua" pitchFamily="18" charset="0"/>
              </a:rPr>
              <a:t>основной закон страны</a:t>
            </a:r>
            <a:endParaRPr lang="ru-RU" sz="4000" b="1" i="1" dirty="0">
              <a:solidFill>
                <a:srgbClr val="0033CC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534036"/>
            <a:ext cx="8229600" cy="132396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dirty="0" smtClean="0"/>
              <a:t>Масленников Сергей Александрович</a:t>
            </a:r>
          </a:p>
          <a:p>
            <a:pPr algn="r">
              <a:buNone/>
            </a:pPr>
            <a:r>
              <a:rPr lang="ru-RU" sz="1800" dirty="0" smtClean="0"/>
              <a:t>учитель истории и обществознания</a:t>
            </a:r>
          </a:p>
          <a:p>
            <a:pPr algn="r">
              <a:buNone/>
            </a:pPr>
            <a:r>
              <a:rPr lang="ru-RU" sz="1800" dirty="0" smtClean="0"/>
              <a:t>МОУ </a:t>
            </a:r>
            <a:r>
              <a:rPr lang="ru-RU" sz="1800" dirty="0" err="1" smtClean="0"/>
              <a:t>Шиковская</a:t>
            </a:r>
            <a:r>
              <a:rPr lang="ru-RU" sz="1800" dirty="0" smtClean="0"/>
              <a:t> СОШ с. Шиковка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928802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u="sng" dirty="0" smtClean="0">
                <a:solidFill>
                  <a:srgbClr val="0000FF"/>
                </a:solidFill>
              </a:rPr>
              <a:t>Политическое и идеологическое многообразие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500188"/>
            <a:ext cx="8229600" cy="1785937"/>
          </a:xfrm>
        </p:spPr>
        <p:txBody>
          <a:bodyPr/>
          <a:lstStyle/>
          <a:p>
            <a:pPr algn="r"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rgbClr val="C00000"/>
                </a:solidFill>
                <a:cs typeface="Arial" pitchFamily="34" charset="0"/>
              </a:rPr>
              <a:t>Статья 13. Конституции РФ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Многообразие идей и форм их выражения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Многопартийность</a:t>
            </a:r>
          </a:p>
        </p:txBody>
      </p:sp>
      <p:pic>
        <p:nvPicPr>
          <p:cNvPr id="14340" name="Picture 4" descr="Единоро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714875"/>
            <a:ext cx="28940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Жиринов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857750"/>
            <a:ext cx="26177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Зюган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571750"/>
            <a:ext cx="27495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КПР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3500438"/>
            <a:ext cx="16081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J:\Со старого компьютера\Ольга\Обществознание\рисункки схемы общества\Spravedlivaya_rossiy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5338" y="3143250"/>
            <a:ext cx="30813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-35721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u="sng" dirty="0" smtClean="0">
                <a:solidFill>
                  <a:srgbClr val="0000FF"/>
                </a:solidFill>
              </a:rPr>
              <a:t>Светский характер государства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071563"/>
            <a:ext cx="7500938" cy="2447925"/>
          </a:xfrm>
        </p:spPr>
        <p:txBody>
          <a:bodyPr/>
          <a:lstStyle/>
          <a:p>
            <a:pPr algn="r"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rgbClr val="C00000"/>
                </a:solidFill>
                <a:cs typeface="Arial" pitchFamily="34" charset="0"/>
              </a:rPr>
              <a:t>Статья 14. Конституции РФ</a:t>
            </a:r>
            <a:endParaRPr lang="en-US" sz="2800" i="1" u="sng" dirty="0" smtClean="0">
              <a:solidFill>
                <a:srgbClr val="C00000"/>
              </a:solidFill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Отделение церкви от государства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Религиозные объединения не могут </a:t>
            </a:r>
            <a:r>
              <a:rPr lang="en-US" sz="2800" dirty="0" smtClean="0"/>
              <a:t>    </a:t>
            </a:r>
            <a:r>
              <a:rPr lang="ru-RU" sz="2800" dirty="0" smtClean="0"/>
              <a:t>  вмешиваться в государственные дела, действуют в рамках закона. </a:t>
            </a:r>
          </a:p>
        </p:txBody>
      </p:sp>
      <p:pic>
        <p:nvPicPr>
          <p:cNvPr id="10242" name="Picture 2" descr="J:\Со старого компьютера\Ольга\Обществознание\рисункки схемы общества\250px-Patriarch_Kirill_of_Moscow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3143250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143250" y="4572000"/>
            <a:ext cx="3857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Патриарх Кирилл —</a:t>
            </a:r>
            <a:endParaRPr lang="en-US" sz="2000"/>
          </a:p>
          <a:p>
            <a:r>
              <a:rPr lang="ru-RU" sz="2000"/>
              <a:t>Патриарх Московский и </a:t>
            </a:r>
            <a:endParaRPr lang="en-US" sz="2000"/>
          </a:p>
          <a:p>
            <a:r>
              <a:rPr lang="ru-RU" sz="2000"/>
              <a:t>всея Руси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73463"/>
            <a:ext cx="21891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9"/>
          <p:cNvSpPr>
            <a:spLocks noChangeArrowheads="1"/>
          </p:cNvSpPr>
          <p:nvPr/>
        </p:nvSpPr>
        <p:spPr bwMode="auto">
          <a:xfrm>
            <a:off x="2555875" y="5732463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Владимир</a:t>
            </a:r>
          </a:p>
          <a:p>
            <a:r>
              <a:rPr lang="ru-RU"/>
              <a:t> Владимирович </a:t>
            </a:r>
          </a:p>
          <a:p>
            <a:r>
              <a:rPr lang="ru-RU"/>
              <a:t>Путин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026525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</a:rPr>
              <a:t>Конституция - это Закон обладающий высшей юридической силой.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496"/>
            <a:ext cx="90666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kumimoji="1" lang="en-US" sz="2800" b="1" dirty="0" smtClean="0">
                <a:ln w="11430"/>
                <a:solidFill>
                  <a:srgbClr val="0033CC"/>
                </a:solidFill>
                <a:latin typeface="+mn-lt"/>
              </a:rPr>
              <a:t>              </a:t>
            </a:r>
            <a:r>
              <a:rPr kumimoji="1" lang="ru-RU" sz="2800" b="1" dirty="0" smtClean="0">
                <a:ln w="11430"/>
                <a:solidFill>
                  <a:srgbClr val="0033CC"/>
                </a:solidFill>
                <a:latin typeface="+mn-lt"/>
              </a:rPr>
              <a:t>Это </a:t>
            </a:r>
            <a:r>
              <a:rPr kumimoji="1" lang="ru-RU" sz="2800" b="1" dirty="0">
                <a:ln w="11430"/>
                <a:solidFill>
                  <a:srgbClr val="0033CC"/>
                </a:solidFill>
                <a:latin typeface="+mn-lt"/>
              </a:rPr>
              <a:t>значит, что  ей не могут противоречить </a:t>
            </a:r>
            <a:endParaRPr kumimoji="1" lang="en-US" sz="2800" b="1" dirty="0" smtClean="0">
              <a:ln w="11430"/>
              <a:solidFill>
                <a:srgbClr val="0033CC"/>
              </a:solidFill>
              <a:latin typeface="+mn-lt"/>
            </a:endParaRPr>
          </a:p>
          <a:p>
            <a:pPr>
              <a:defRPr/>
            </a:pPr>
            <a:r>
              <a:rPr kumimoji="1" lang="en-US" sz="2800" b="1" dirty="0" smtClean="0">
                <a:ln w="11430"/>
                <a:solidFill>
                  <a:srgbClr val="0033CC"/>
                </a:solidFill>
                <a:latin typeface="+mn-lt"/>
              </a:rPr>
              <a:t>                  </a:t>
            </a:r>
            <a:r>
              <a:rPr kumimoji="1" lang="ru-RU" sz="2800" b="1" dirty="0" smtClean="0">
                <a:ln w="11430"/>
                <a:solidFill>
                  <a:srgbClr val="0033CC"/>
                </a:solidFill>
                <a:latin typeface="+mn-lt"/>
              </a:rPr>
              <a:t>ни указы Президента, </a:t>
            </a:r>
            <a:endParaRPr kumimoji="1" lang="en-US" sz="2800" b="1" dirty="0" smtClean="0">
              <a:ln w="11430"/>
              <a:solidFill>
                <a:srgbClr val="0033CC"/>
              </a:solidFill>
              <a:latin typeface="+mn-lt"/>
            </a:endParaRPr>
          </a:p>
          <a:p>
            <a:pPr>
              <a:defRPr/>
            </a:pPr>
            <a:r>
              <a:rPr kumimoji="1" lang="en-US" sz="2800" b="1" dirty="0" smtClean="0">
                <a:ln w="11430"/>
                <a:solidFill>
                  <a:srgbClr val="0033CC"/>
                </a:solidFill>
                <a:latin typeface="+mn-lt"/>
              </a:rPr>
              <a:t>            </a:t>
            </a:r>
            <a:r>
              <a:rPr kumimoji="1" lang="ru-RU" sz="2800" b="1" dirty="0" smtClean="0">
                <a:ln w="11430"/>
                <a:solidFill>
                  <a:srgbClr val="0033CC"/>
                </a:solidFill>
                <a:latin typeface="+mn-lt"/>
              </a:rPr>
              <a:t>ни </a:t>
            </a:r>
            <a:r>
              <a:rPr kumimoji="1" lang="ru-RU" sz="2800" b="1" dirty="0">
                <a:ln w="11430"/>
                <a:solidFill>
                  <a:srgbClr val="0033CC"/>
                </a:solidFill>
                <a:latin typeface="+mn-lt"/>
              </a:rPr>
              <a:t>постановления министерств, </a:t>
            </a:r>
            <a:endParaRPr kumimoji="1" lang="en-US" sz="2800" b="1" dirty="0" smtClean="0">
              <a:ln w="11430"/>
              <a:solidFill>
                <a:srgbClr val="0033CC"/>
              </a:solidFill>
              <a:latin typeface="+mn-lt"/>
            </a:endParaRPr>
          </a:p>
          <a:p>
            <a:pPr>
              <a:defRPr/>
            </a:pPr>
            <a:r>
              <a:rPr kumimoji="1" lang="en-US" sz="2800" b="1" dirty="0" smtClean="0">
                <a:ln w="11430"/>
                <a:solidFill>
                  <a:srgbClr val="0033CC"/>
                </a:solidFill>
                <a:latin typeface="+mn-lt"/>
              </a:rPr>
              <a:t>            </a:t>
            </a:r>
            <a:r>
              <a:rPr kumimoji="1" lang="ru-RU" sz="2800" b="1" dirty="0" smtClean="0">
                <a:ln w="11430"/>
                <a:solidFill>
                  <a:srgbClr val="0033CC"/>
                </a:solidFill>
                <a:latin typeface="+mn-lt"/>
              </a:rPr>
              <a:t>комитетов </a:t>
            </a:r>
            <a:r>
              <a:rPr kumimoji="1" lang="ru-RU" sz="2800" b="1" dirty="0">
                <a:ln w="11430"/>
                <a:solidFill>
                  <a:srgbClr val="0033CC"/>
                </a:solidFill>
                <a:latin typeface="+mn-lt"/>
              </a:rPr>
              <a:t>и других органов управления</a:t>
            </a:r>
            <a:r>
              <a:rPr kumimoji="1" lang="ru-RU" sz="28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1440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Права и свободы гражданина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428736"/>
            <a:ext cx="7200800" cy="50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kumimoji="1" lang="ru-RU" sz="2800" b="1" dirty="0" smtClean="0">
                <a:ln w="11430"/>
                <a:solidFill>
                  <a:srgbClr val="339966"/>
                </a:solidFill>
                <a:latin typeface="+mn-lt"/>
              </a:rPr>
              <a:t>Личные  и гражданские права</a:t>
            </a:r>
            <a:endParaRPr kumimoji="1" lang="ru-RU" sz="2800" b="1" dirty="0">
              <a:ln w="11430"/>
              <a:solidFill>
                <a:srgbClr val="339966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276872"/>
            <a:ext cx="73314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kumimoji="1" lang="ru-RU" sz="2800" b="1" dirty="0" smtClean="0">
                <a:ln w="11430"/>
                <a:solidFill>
                  <a:srgbClr val="339966"/>
                </a:solidFill>
                <a:latin typeface="+mn-lt"/>
              </a:rPr>
              <a:t>Политические  и экономические</a:t>
            </a:r>
            <a:endParaRPr kumimoji="1" lang="ru-RU" sz="2800" b="1" dirty="0">
              <a:ln w="11430"/>
              <a:solidFill>
                <a:srgbClr val="33996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1044" y="3501008"/>
            <a:ext cx="7200800" cy="50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kumimoji="1" lang="ru-RU" sz="2800" b="1" dirty="0" smtClean="0">
                <a:ln w="11430"/>
                <a:solidFill>
                  <a:srgbClr val="339966"/>
                </a:solidFill>
                <a:latin typeface="+mn-lt"/>
              </a:rPr>
              <a:t>Социальные  и культурные</a:t>
            </a:r>
            <a:endParaRPr kumimoji="1" lang="ru-RU" sz="2800" b="1" dirty="0">
              <a:ln w="11430"/>
              <a:solidFill>
                <a:srgbClr val="3399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888" y="404813"/>
            <a:ext cx="6553200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</a:rPr>
              <a:t>Россия федеративное государство: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844824"/>
            <a:ext cx="7858148" cy="37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kumimoji="1" lang="ru-RU" sz="2800" b="1" dirty="0" smtClean="0">
                <a:ln w="11430"/>
                <a:solidFill>
                  <a:srgbClr val="339966"/>
                </a:solidFill>
                <a:latin typeface="+mn-lt"/>
              </a:rPr>
              <a:t>Россия состоит из равноправных субъектов федерации – республик, краев, областей, городов федерального значения.</a:t>
            </a:r>
          </a:p>
          <a:p>
            <a:pPr>
              <a:buFont typeface="Wingdings" pitchFamily="2" charset="2"/>
              <a:buChar char="v"/>
              <a:defRPr/>
            </a:pPr>
            <a:r>
              <a:rPr kumimoji="1"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+mn-lt"/>
              </a:rPr>
              <a:t>Каждая республика имеет свою Конституцию, законодательство, а остальные субъекты – устав и законодательство.</a:t>
            </a:r>
          </a:p>
          <a:p>
            <a:pPr>
              <a:buFont typeface="Wingdings" pitchFamily="2" charset="2"/>
              <a:buChar char="v"/>
              <a:defRPr/>
            </a:pPr>
            <a:r>
              <a:rPr kumimoji="1" lang="ru-RU" sz="2800" b="1" dirty="0" smtClean="0">
                <a:ln w="11430"/>
                <a:solidFill>
                  <a:srgbClr val="FFC000"/>
                </a:solidFill>
                <a:latin typeface="+mn-lt"/>
              </a:rPr>
              <a:t>Конституция РФ и федеральные законы имеют верховенство на всей территории России.</a:t>
            </a:r>
            <a:endParaRPr kumimoji="1" lang="ru-RU" sz="2800" b="1" dirty="0">
              <a:ln w="11430"/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3333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Основы конституционного строя России</a:t>
            </a:r>
          </a:p>
        </p:txBody>
      </p:sp>
      <p:pic>
        <p:nvPicPr>
          <p:cNvPr id="7171" name="Picture 4" descr="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14813"/>
            <a:ext cx="36004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214313" y="2214563"/>
            <a:ext cx="79295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КОНСТИТУЦИОННЫЙ СТРОЙ</a:t>
            </a:r>
            <a:r>
              <a:rPr lang="ru-RU" sz="2400"/>
              <a:t> — система социальных, экономических и политико-правовых отношений, устанавливаемых и охраняемых конституцией и другими конституционно-правовыми актами государства.</a:t>
            </a:r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4357688" y="428625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Способ организации жизнедеятельности </a:t>
            </a:r>
            <a:r>
              <a:rPr lang="ru-RU" b="1" i="1">
                <a:solidFill>
                  <a:srgbClr val="0000FF"/>
                </a:solidFill>
              </a:rPr>
              <a:t>государства,</a:t>
            </a:r>
          </a:p>
          <a:p>
            <a:r>
              <a:rPr lang="ru-RU" b="1" i="1">
                <a:solidFill>
                  <a:srgbClr val="0000FF"/>
                </a:solidFill>
              </a:rPr>
              <a:t>общества,</a:t>
            </a:r>
          </a:p>
          <a:p>
            <a:r>
              <a:rPr lang="ru-RU" b="1" i="1">
                <a:solidFill>
                  <a:srgbClr val="0000FF"/>
                </a:solidFill>
              </a:rPr>
              <a:t>гражданина.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763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Понятие конституционного строя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357313"/>
            <a:ext cx="8435975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0000FF"/>
                </a:solidFill>
              </a:rPr>
              <a:t>«Строй»     =     общественное устройство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Конституционный строй определяет: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/>
              <a:t> сущность государства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/>
              <a:t> правовое положение личности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/>
              <a:t> основы политической жизни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/>
              <a:t> принципы экономических отношений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/>
              <a:t> пользование землей и недрами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/>
              <a:t> взаимоотношения государства и религии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7372350" cy="1000125"/>
          </a:xfrm>
        </p:spPr>
        <p:txBody>
          <a:bodyPr/>
          <a:lstStyle/>
          <a:p>
            <a:pPr eaLnBrk="1" hangingPunct="1">
              <a:defRPr/>
            </a:pPr>
            <a:r>
              <a:rPr lang="vi-VN" sz="3200" u="sng" dirty="0" smtClean="0">
                <a:solidFill>
                  <a:srgbClr val="0000FF"/>
                </a:solidFill>
              </a:rPr>
              <a:t>Государственный суверенитет</a:t>
            </a:r>
            <a:endParaRPr lang="ru-RU" sz="3200" u="sng" dirty="0" smtClean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9291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i="1" u="sng" dirty="0" smtClean="0">
                <a:solidFill>
                  <a:srgbClr val="C00000"/>
                </a:solidFill>
                <a:cs typeface="Arial" pitchFamily="34" charset="0"/>
              </a:rPr>
              <a:t>верховная власть </a:t>
            </a:r>
            <a:endParaRPr lang="en-US" i="1" u="sng" dirty="0" smtClean="0">
              <a:solidFill>
                <a:srgbClr val="C00000"/>
              </a:solidFill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i="1" u="sng" dirty="0" smtClean="0">
              <a:solidFill>
                <a:srgbClr val="EE86C4"/>
              </a:solidFill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     </a:t>
            </a:r>
            <a:r>
              <a:rPr lang="ru-RU" dirty="0" smtClean="0"/>
              <a:t>— это неотчуждаемое юридическое качество независимого государства, 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      </a:t>
            </a:r>
            <a:r>
              <a:rPr lang="ru-RU" dirty="0" smtClean="0"/>
              <a:t>символизирующее его 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политико-правовую самостоятельность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071546"/>
            <a:ext cx="74295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Какими  полномочиями обладает Президент РФ?    (Гл.4)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Назовите законодательный орган РФ? Каковы его функции. Гл. 5.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Кто осуществляет исполнительную власть в РФ?    Гл. 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Как в нашей стране осуществляется правосудие?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Гл. 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Использованные ресурсы: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929354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Конституция РФ</a:t>
            </a:r>
            <a:r>
              <a:rPr lang="ru-RU" sz="1800" dirty="0" smtClean="0">
                <a:solidFill>
                  <a:srgbClr val="0033CC"/>
                </a:solidFill>
              </a:rPr>
              <a:t>.  </a:t>
            </a:r>
            <a:r>
              <a:rPr lang="ru-RU" sz="1800" u="sng" dirty="0" smtClean="0">
                <a:hlinkClick r:id="rId2"/>
              </a:rPr>
              <a:t>http://www.constitution.ru/</a:t>
            </a:r>
            <a:endParaRPr lang="ru-RU" sz="1800" u="sng" dirty="0" smtClean="0"/>
          </a:p>
          <a:p>
            <a:pPr lvl="0"/>
            <a:r>
              <a:rPr lang="ru-RU" sz="1800" dirty="0" smtClean="0"/>
              <a:t>Изображение «Конституция» </a:t>
            </a:r>
            <a:r>
              <a:rPr lang="en-US" sz="1800" dirty="0" smtClean="0">
                <a:hlinkClick r:id="rId3"/>
              </a:rPr>
              <a:t>http://www.chuc.ru/netcat_files/Image/i1.jpg</a:t>
            </a:r>
            <a:endParaRPr lang="ru-RU" sz="1800" dirty="0" smtClean="0"/>
          </a:p>
          <a:p>
            <a:pPr lvl="0"/>
            <a:r>
              <a:rPr lang="ru-RU" sz="1800" dirty="0" smtClean="0"/>
              <a:t>Изображение «Герб, флаг РФ» </a:t>
            </a:r>
            <a:r>
              <a:rPr lang="en-US" sz="1800" dirty="0" smtClean="0">
                <a:hlinkClick r:id="rId4"/>
              </a:rPr>
              <a:t>http://www.e-kuzbass.ru/afisha/img/img_2698.jpg</a:t>
            </a:r>
            <a:endParaRPr lang="ru-RU" sz="1800" dirty="0" smtClean="0"/>
          </a:p>
          <a:p>
            <a:pPr lvl="0"/>
            <a:r>
              <a:rPr lang="ru-RU" sz="1800" dirty="0" smtClean="0"/>
              <a:t>Изображение «Конституция Украины» </a:t>
            </a:r>
            <a:r>
              <a:rPr lang="en-US" sz="1800" dirty="0" smtClean="0">
                <a:hlinkClick r:id="rId5"/>
              </a:rPr>
              <a:t>http://www.oda.te.gov.ua/data/upload/news/pidvolochyska/ua/9571/01.jpg</a:t>
            </a:r>
            <a:endParaRPr lang="ru-RU" sz="1800" dirty="0" smtClean="0"/>
          </a:p>
          <a:p>
            <a:pPr lvl="0"/>
            <a:r>
              <a:rPr lang="ru-RU" sz="1800" dirty="0" smtClean="0"/>
              <a:t>Изображение «Конституция Турции» </a:t>
            </a:r>
            <a:r>
              <a:rPr lang="en-US" sz="1800" dirty="0" smtClean="0">
                <a:hlinkClick r:id="rId6"/>
              </a:rPr>
              <a:t>http://www.yeniasya.com.tr/2010/08/02/resim/g.jpg</a:t>
            </a:r>
            <a:endParaRPr lang="ru-RU" sz="1800" dirty="0" smtClean="0"/>
          </a:p>
          <a:p>
            <a:r>
              <a:rPr lang="ru-RU" sz="1800" dirty="0" smtClean="0"/>
              <a:t>Изображение «Конституция 1918 года»</a:t>
            </a:r>
          </a:p>
          <a:p>
            <a:pPr lvl="0">
              <a:buNone/>
            </a:pPr>
            <a:r>
              <a:rPr lang="en-US" sz="1800" dirty="0" smtClean="0">
                <a:hlinkClick r:id="rId7"/>
              </a:rPr>
              <a:t>http://img-fotki.yandex.ru/get/26/varjag-2007.67/0_30ea3_350dd061_XL</a:t>
            </a:r>
            <a:endParaRPr lang="ru-RU" sz="1800" dirty="0" smtClean="0"/>
          </a:p>
          <a:p>
            <a:r>
              <a:rPr lang="ru-RU" sz="1800" dirty="0" smtClean="0"/>
              <a:t>Изображение «Конституция 1924 года»</a:t>
            </a:r>
          </a:p>
          <a:p>
            <a:pPr lvl="0">
              <a:buNone/>
            </a:pPr>
            <a:r>
              <a:rPr lang="en-US" sz="1800" dirty="0" smtClean="0">
                <a:hlinkClick r:id="rId8"/>
              </a:rPr>
              <a:t>http://www.hist.msu.ru/ER/Etext/cnst1924.jpg</a:t>
            </a:r>
            <a:endParaRPr lang="ru-RU" sz="1800" dirty="0" smtClean="0"/>
          </a:p>
          <a:p>
            <a:pPr lvl="0">
              <a:buNone/>
            </a:pPr>
            <a:r>
              <a:rPr lang="ru-RU" sz="1800" dirty="0" smtClean="0"/>
              <a:t>Изображение «Конституция СССР» </a:t>
            </a:r>
            <a:r>
              <a:rPr lang="en-US" sz="1800" dirty="0" smtClean="0">
                <a:hlinkClick r:id="rId9"/>
              </a:rPr>
              <a:t>http://www.z-rus.ru/images/pic/history/21_25.jpg</a:t>
            </a:r>
            <a:endParaRPr lang="ru-RU" sz="1800" dirty="0" smtClean="0"/>
          </a:p>
          <a:p>
            <a:pPr lvl="0">
              <a:buNone/>
            </a:pPr>
            <a:r>
              <a:rPr lang="ru-RU" sz="1800" dirty="0" smtClean="0"/>
              <a:t>Изображение «Конституция 1977 года» </a:t>
            </a:r>
          </a:p>
          <a:p>
            <a:pPr lvl="0">
              <a:buNone/>
            </a:pPr>
            <a:r>
              <a:rPr lang="en-US" sz="2000" dirty="0" smtClean="0">
                <a:hlinkClick r:id="rId10"/>
              </a:rPr>
              <a:t>http://savok.name/uploads/marki/307.jpg</a:t>
            </a:r>
            <a:endParaRPr lang="ru-RU" sz="2000" dirty="0" smtClean="0"/>
          </a:p>
          <a:p>
            <a:pPr lvl="0">
              <a:buNone/>
            </a:pPr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Структура Конституции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113" y="981075"/>
            <a:ext cx="4681537" cy="7191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CC66">
                    <a:lumMod val="20000"/>
                    <a:lumOff val="80000"/>
                  </a:srgbClr>
                </a:solidFill>
              </a:rPr>
              <a:t>Конституция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13500" y="2276475"/>
            <a:ext cx="2706688" cy="865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Конституционные поправки и пересмотр Конституции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938" y="2266950"/>
            <a:ext cx="2706687" cy="86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II </a:t>
            </a:r>
            <a:r>
              <a:rPr lang="ru-RU" dirty="0" smtClean="0">
                <a:solidFill>
                  <a:srgbClr val="000000"/>
                </a:solidFill>
              </a:rPr>
              <a:t>раздел состоит из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9 положений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4213" y="2266950"/>
            <a:ext cx="2705100" cy="86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</a:rPr>
              <a:t>I </a:t>
            </a:r>
            <a:r>
              <a:rPr lang="ru-RU" dirty="0" smtClean="0">
                <a:solidFill>
                  <a:srgbClr val="000000"/>
                </a:solidFill>
              </a:rPr>
              <a:t>раздел состоит из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 9 глав, 137 статей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36763" y="1989138"/>
            <a:ext cx="5730875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</p:cNvCxnSpPr>
          <p:nvPr/>
        </p:nvCxnSpPr>
        <p:spPr>
          <a:xfrm>
            <a:off x="5400675" y="1700213"/>
            <a:ext cx="0" cy="28892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4" idx="0"/>
          </p:cNvCxnSpPr>
          <p:nvPr/>
        </p:nvCxnSpPr>
        <p:spPr>
          <a:xfrm>
            <a:off x="7767638" y="1989138"/>
            <a:ext cx="0" cy="28733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0" idx="0"/>
          </p:cNvCxnSpPr>
          <p:nvPr/>
        </p:nvCxnSpPr>
        <p:spPr>
          <a:xfrm flipH="1">
            <a:off x="4916488" y="1989138"/>
            <a:ext cx="15875" cy="27781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1" idx="0"/>
          </p:cNvCxnSpPr>
          <p:nvPr/>
        </p:nvCxnSpPr>
        <p:spPr>
          <a:xfrm>
            <a:off x="2036763" y="1989138"/>
            <a:ext cx="0" cy="27781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454400" y="1989138"/>
            <a:ext cx="0" cy="283527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13500" y="3141663"/>
            <a:ext cx="0" cy="183515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732588" y="3716338"/>
            <a:ext cx="2411412" cy="504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ru-RU" sz="1400" b="1" dirty="0">
                <a:ln w="11430"/>
                <a:solidFill>
                  <a:srgbClr val="000000"/>
                </a:solidFill>
              </a:rPr>
              <a:t>ни один закон в стране не может  ей противоречить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32588" y="4652963"/>
            <a:ext cx="2387600" cy="647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ru-RU" sz="1400" b="1" dirty="0">
                <a:ln w="11430"/>
                <a:solidFill>
                  <a:srgbClr val="000000"/>
                </a:solidFill>
              </a:rPr>
              <a:t> является фундаментом для всего законодательства</a:t>
            </a:r>
          </a:p>
        </p:txBody>
      </p:sp>
      <p:cxnSp>
        <p:nvCxnSpPr>
          <p:cNvPr id="39" name="Прямая со стрелкой 38"/>
          <p:cNvCxnSpPr>
            <a:endCxn id="36" idx="1"/>
          </p:cNvCxnSpPr>
          <p:nvPr/>
        </p:nvCxnSpPr>
        <p:spPr>
          <a:xfrm>
            <a:off x="6413500" y="3968750"/>
            <a:ext cx="31908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7" idx="1"/>
          </p:cNvCxnSpPr>
          <p:nvPr/>
        </p:nvCxnSpPr>
        <p:spPr>
          <a:xfrm>
            <a:off x="6413500" y="4976813"/>
            <a:ext cx="319088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286124"/>
            <a:ext cx="2286016" cy="333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0" grpId="0" animBg="1"/>
      <p:bldP spid="11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00B0F0"/>
                </a:solidFill>
              </a:rPr>
              <a:t>С ПРАЗДНИКОМ </a:t>
            </a:r>
            <a:br>
              <a:rPr lang="ru-RU" sz="5400" dirty="0" smtClean="0">
                <a:solidFill>
                  <a:srgbClr val="00B0F0"/>
                </a:solidFill>
              </a:rPr>
            </a:br>
            <a:r>
              <a:rPr lang="ru-RU" sz="5400" dirty="0" smtClean="0">
                <a:solidFill>
                  <a:srgbClr val="00B0F0"/>
                </a:solidFill>
              </a:rPr>
              <a:t>20 лет КОНСТИТУЦИИ </a:t>
            </a:r>
            <a:br>
              <a:rPr lang="ru-RU" sz="5400" dirty="0" smtClean="0">
                <a:solidFill>
                  <a:srgbClr val="00B0F0"/>
                </a:solidFill>
              </a:rPr>
            </a:br>
            <a:r>
              <a:rPr lang="ru-RU" sz="5400" dirty="0" smtClean="0">
                <a:solidFill>
                  <a:srgbClr val="00B0F0"/>
                </a:solidFill>
              </a:rPr>
              <a:t>Российской Федерации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5757863" cy="10715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Структура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24" name="Скругленный прямоугольник 6"/>
          <p:cNvSpPr>
            <a:spLocks noChangeArrowheads="1"/>
          </p:cNvSpPr>
          <p:nvPr/>
        </p:nvSpPr>
        <p:spPr bwMode="auto">
          <a:xfrm>
            <a:off x="3071813" y="5715000"/>
            <a:ext cx="5929312" cy="9286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200"/>
              <a:t>Раздел второй. </a:t>
            </a:r>
          </a:p>
          <a:p>
            <a:r>
              <a:rPr lang="ru-RU" sz="2200"/>
              <a:t>Заключительные и переходные положения</a:t>
            </a:r>
          </a:p>
        </p:txBody>
      </p:sp>
      <p:sp>
        <p:nvSpPr>
          <p:cNvPr id="5125" name="Скругленный прямоугольник 7"/>
          <p:cNvSpPr>
            <a:spLocks noChangeArrowheads="1"/>
          </p:cNvSpPr>
          <p:nvPr/>
        </p:nvSpPr>
        <p:spPr bwMode="auto">
          <a:xfrm>
            <a:off x="142875" y="1571625"/>
            <a:ext cx="8858250" cy="40005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200" dirty="0">
                <a:solidFill>
                  <a:srgbClr val="FF0000"/>
                </a:solidFill>
              </a:rPr>
              <a:t>Раздел первый 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Глава 1. Основы конституционного строя 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Глава 2. Права и свободы человека и гражданина 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Глава 3. Федеративное устройство 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Глава 4. Президент Российской Федерации 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Глава 5. Федеральное Собрание 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Глава 6. Правительство Российской Федерации  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Глава 7. Судебная власть 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Глава 8. Местное самоуправление 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Глава 9. Конституционные поправки и пересмотр конституции </a:t>
            </a:r>
            <a:endParaRPr lang="ru-RU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4" grpId="0" animBg="1"/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2096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u="sng" dirty="0" smtClean="0">
                <a:solidFill>
                  <a:srgbClr val="0000FF"/>
                </a:solidFill>
              </a:rPr>
              <a:t>Народовластие и республиканская форма правления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428750"/>
            <a:ext cx="8229600" cy="4114800"/>
          </a:xfrm>
        </p:spPr>
        <p:txBody>
          <a:bodyPr/>
          <a:lstStyle/>
          <a:p>
            <a:pPr marL="609600" indent="-60960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rgbClr val="C00000"/>
                </a:solidFill>
                <a:latin typeface="Bookman Old Style" pitchFamily="18" charset="0"/>
              </a:rPr>
              <a:t>Статья 1. Конституции РФ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i="1" dirty="0" smtClean="0">
                <a:latin typeface="Bookman Old Style" pitchFamily="18" charset="0"/>
              </a:rPr>
              <a:t>«Российская Федерация – Россия есть демократическое федеративное</a:t>
            </a:r>
            <a:r>
              <a:rPr lang="en-US" sz="2800" i="1" dirty="0" smtClean="0">
                <a:latin typeface="Bookman Old Style" pitchFamily="18" charset="0"/>
              </a:rPr>
              <a:t> </a:t>
            </a:r>
            <a:r>
              <a:rPr lang="ru-RU" sz="2800" i="1" dirty="0" smtClean="0">
                <a:latin typeface="Bookman Old Style" pitchFamily="18" charset="0"/>
              </a:rPr>
              <a:t>правовое государство с республиканской формой правления».</a:t>
            </a:r>
            <a:endParaRPr lang="ru-RU" sz="2800" i="1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2800" i="1" dirty="0" smtClean="0"/>
          </a:p>
        </p:txBody>
      </p:sp>
      <p:pic>
        <p:nvPicPr>
          <p:cNvPr id="10244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4563"/>
            <a:ext cx="4500563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714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Принципы конституционного строя и основы Российского государства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362950" cy="41370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u="sng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u="sng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Права и свободы человека и гражданина, как высшая ценность</a:t>
            </a:r>
          </a:p>
          <a:p>
            <a:pPr marL="609600" indent="-60960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rgbClr val="C00000"/>
                </a:solidFill>
                <a:latin typeface="Bookman Old Style" pitchFamily="18" charset="0"/>
              </a:rPr>
              <a:t>Статья 2. Конституции РФ</a:t>
            </a:r>
          </a:p>
          <a:p>
            <a:pPr marL="609600" indent="-60960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latin typeface="Bookman Old Style" pitchFamily="18" charset="0"/>
              </a:rPr>
              <a:t>«Человек, его права и свободы являются высшей ценностью. Признание, соблюдение и защита прав и свобод человека и гражданина – обязанность государства»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u="sng" dirty="0" smtClean="0">
                <a:solidFill>
                  <a:srgbClr val="0000FF"/>
                </a:solidFill>
              </a:rPr>
              <a:t>Социальный характер государства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rgbClr val="C00000"/>
                </a:solidFill>
                <a:cs typeface="Arial" pitchFamily="34" charset="0"/>
              </a:rPr>
              <a:t>Статья 7. Конституции РФ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Достойная жизнь и свободное развитие каждого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Государство </a:t>
            </a:r>
            <a:r>
              <a:rPr lang="ru-RU" sz="2800" b="1" i="1" u="sng" dirty="0" smtClean="0"/>
              <a:t>создает условия </a:t>
            </a:r>
            <a:r>
              <a:rPr lang="ru-RU" sz="2800" i="1" dirty="0" smtClean="0"/>
              <a:t>для достижения каждым этих целей.</a:t>
            </a:r>
          </a:p>
        </p:txBody>
      </p:sp>
      <p:pic>
        <p:nvPicPr>
          <p:cNvPr id="4" name="Рисунок 5" descr="Картинка 5 из 57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Единство экономического пространства, многообразие и равенство форм собственности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0250"/>
            <a:ext cx="8229600" cy="4095750"/>
          </a:xfrm>
        </p:spPr>
        <p:txBody>
          <a:bodyPr/>
          <a:lstStyle/>
          <a:p>
            <a:pPr algn="r"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rgbClr val="C00000"/>
                </a:solidFill>
                <a:cs typeface="Arial" pitchFamily="34" charset="0"/>
              </a:rPr>
              <a:t>Статья 8. Конституции РФ.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2800" i="1" dirty="0" smtClean="0"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Главная задача государства </a:t>
            </a:r>
            <a:r>
              <a:rPr lang="ru-RU" sz="2800" dirty="0" smtClean="0"/>
              <a:t>– обеспечить:</a:t>
            </a:r>
            <a:endParaRPr lang="en-US" sz="2800" dirty="0" smtClean="0"/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effectLst/>
              </a:rPr>
              <a:t>единство законов, регулирующих </a:t>
            </a:r>
            <a:r>
              <a:rPr lang="en-US" sz="2800" dirty="0" smtClean="0">
                <a:effectLst/>
              </a:rPr>
              <a:t>    </a:t>
            </a:r>
            <a:r>
              <a:rPr lang="ru-RU" sz="2800" dirty="0" smtClean="0">
                <a:effectLst/>
              </a:rPr>
              <a:t>экономические отношения;</a:t>
            </a:r>
            <a:endParaRPr lang="en-US" sz="2800" dirty="0" smtClean="0">
              <a:effectLst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None/>
              <a:defRPr/>
            </a:pPr>
            <a:endParaRPr lang="ru-RU" sz="2800" dirty="0" smtClean="0">
              <a:effectLst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effectLst/>
              </a:rPr>
              <a:t>защиту экономических прав на всей территории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5586412" cy="9763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u="sng" dirty="0" smtClean="0">
                <a:solidFill>
                  <a:srgbClr val="0000FF"/>
                </a:solidFill>
              </a:rPr>
              <a:t>Разделение властей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4114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i="1" dirty="0" smtClean="0">
              <a:latin typeface="Bookman Old Style" pitchFamily="18" charset="0"/>
            </a:endParaRPr>
          </a:p>
          <a:p>
            <a:pPr marL="609600" indent="-60960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rgbClr val="C00000"/>
                </a:solidFill>
                <a:latin typeface="Bookman Old Style" pitchFamily="18" charset="0"/>
              </a:rPr>
              <a:t>Статья 10. Конституции РФ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latin typeface="Bookman Old Style" pitchFamily="18" charset="0"/>
              </a:rPr>
              <a:t>«Государственная власть в Российской Федерации осуществляется на основе разделения на законодательную, исполнительную и судебную»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cs typeface="Arial" charset="0"/>
              </a:rPr>
              <a:t> </a:t>
            </a:r>
            <a:endParaRPr lang="en-US" sz="2800" b="1" dirty="0" smtClean="0">
              <a:cs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i="1" dirty="0" smtClean="0">
                <a:latin typeface="Bookman Old Style" pitchFamily="18" charset="0"/>
              </a:rPr>
              <a:t> </a:t>
            </a:r>
          </a:p>
        </p:txBody>
      </p:sp>
      <p:pic>
        <p:nvPicPr>
          <p:cNvPr id="11268" name="Picture 6" descr="Ду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714750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u="sng" dirty="0" smtClean="0">
                <a:solidFill>
                  <a:srgbClr val="0000FF"/>
                </a:solidFill>
              </a:rPr>
              <a:t>Гарантирование местного самоуправления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  <a:defRPr/>
            </a:pPr>
            <a:r>
              <a:rPr lang="ru-RU" sz="2800" i="1" u="sng" dirty="0" smtClean="0">
                <a:solidFill>
                  <a:srgbClr val="C00000"/>
                </a:solidFill>
                <a:cs typeface="Arial" pitchFamily="34" charset="0"/>
              </a:rPr>
              <a:t>Статья 12. Конституции РФ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800" i="1" dirty="0" smtClean="0">
                <a:latin typeface="Bookman Old Style" pitchFamily="18" charset="0"/>
              </a:rPr>
              <a:t>«В Российской Федерации признается и гарантируется местное самоуправление, которое в пределах своих полномочий самостоятельно. Органы местного самоуправления не входят в систему государственной власти».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3.2|1.4|1.5|0.9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8|0.8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690</Words>
  <PresentationFormat>Экран (4:3)</PresentationFormat>
  <Paragraphs>138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Конституция –  основной закон страны</vt:lpstr>
      <vt:lpstr>Слайд 2</vt:lpstr>
      <vt:lpstr>Структура</vt:lpstr>
      <vt:lpstr>Народовластие и республиканская форма правления</vt:lpstr>
      <vt:lpstr> Принципы конституционного строя и основы Российского государства</vt:lpstr>
      <vt:lpstr>Социальный характер государства</vt:lpstr>
      <vt:lpstr>Единство экономического пространства, многообразие и равенство форм собственности</vt:lpstr>
      <vt:lpstr>Разделение властей</vt:lpstr>
      <vt:lpstr>Гарантирование местного самоуправления</vt:lpstr>
      <vt:lpstr>Политическое и идеологическое многообразие</vt:lpstr>
      <vt:lpstr>Светский характер государства</vt:lpstr>
      <vt:lpstr>Слайд 12</vt:lpstr>
      <vt:lpstr>Слайд 13</vt:lpstr>
      <vt:lpstr>Слайд 14</vt:lpstr>
      <vt:lpstr>Основы конституционного строя России</vt:lpstr>
      <vt:lpstr>Понятие конституционного строя</vt:lpstr>
      <vt:lpstr>Государственный суверенитет</vt:lpstr>
      <vt:lpstr>Слайд 18</vt:lpstr>
      <vt:lpstr>Использованные ресурсы: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32</cp:revision>
  <dcterms:modified xsi:type="dcterms:W3CDTF">2013-12-11T20:06:34Z</dcterms:modified>
</cp:coreProperties>
</file>