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45"/>
  </p:notes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5" autoAdjust="0"/>
    <p:restoredTop sz="94660"/>
  </p:normalViewPr>
  <p:slideViewPr>
    <p:cSldViewPr>
      <p:cViewPr varScale="1">
        <p:scale>
          <a:sx n="112" d="100"/>
          <a:sy n="112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CE772-1E05-45FC-860C-91B84CB84C46}" type="datetimeFigureOut">
              <a:rPr lang="ru-RU" smtClean="0"/>
              <a:t>11.02.2017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DC56-BF53-4DDF-BC64-7CDF18B91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0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00DF8-FA2A-48D3-9C55-BEDE4F5BAF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482A1B-7849-4C20-BB33-11DD5D2031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AB49B2-600A-4313-8BD5-9C8E668CD8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 spd="med" advClick="0" advTm="10000">
    <p:rand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hyperlink" Target="http://ru.wikipedia.org/wiki/%D0%A4%D0%B0%D0%B9%D0%BB:Euclidian_and_non_euclidian_geometry.png" TargetMode="Externa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istory-kazan.ru/2010/12/%D0%BB%D0%BE%D0%B1%D0%B0%D1%87%D0%B5%D0%B2%D1%81%D0%BA%D0%B8%D0%B9-%D0%BD%D0%B8%D0%BA%D0%BE%D0%BB%D0%B0%D0%B9-%D0%B8%D0%B2%D0%B0%D0%BD%D0%BE%D0%B2%D0%B8%D1%87-%D0%B2%D0%B5%D0%BB%D0%B8%D0%BA%D0%B8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ru.wikipedia.org/wiki/%D0%9B%D0%BE%D0%B1%D0%B0%D1%87%D0%B5%D0%B2%D1%81%D0%BA%D0%B8%D0%B9,_%D0%9D%D0%B8%D0%BA%D0%BE%D0%BB%D0%B0%D0%B9_%D0%98%D0%B2%D0%B0%D0%BD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zan.malinalife.ru/places/20/2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hronology.org.ru/newwiki/%D0%98%D0%B7%D0%BE%D0%B1%D1%80%D0%B0%D0%B6%D0%B5%D0%BD%D0%B8%D0%B5:P1010246_red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u.wikipedia.org/w/index.php?title=%D0%A4%D0%B0%D0%B9%D0%BB:LineOnHyper.svg&amp;filetimestamp=2008091113124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Великие математики и их открытия…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8596" y="568321"/>
            <a:ext cx="79216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200025"/>
            <a:r>
              <a:rPr lang="ru-RU" u="sng" dirty="0">
                <a:latin typeface="Arial" pitchFamily="34" charset="0"/>
                <a:cs typeface="Arial" pitchFamily="34" charset="0"/>
              </a:rPr>
              <a:t>Положения (теоремы), вытекающие из аксиом геометрии Лобачевского: </a:t>
            </a:r>
          </a:p>
          <a:p>
            <a:pPr marL="342900" indent="200025"/>
            <a:r>
              <a:rPr lang="ru-RU" dirty="0" smtClean="0">
                <a:latin typeface="Arial" pitchFamily="34" charset="0"/>
                <a:cs typeface="Arial" pitchFamily="34" charset="0"/>
              </a:rPr>
              <a:t>1. «В отличие от геометрии Евклида, в которой сумма углов треугольника равна 180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градусам, и в отличие от сферической геометрии, в которой сумма больше 180 градусов, в геометрии Лобачевского сумма углов треугольника всегда меньше 180 градусов и убывает по мере возрастания площади треугольника.</a:t>
            </a:r>
          </a:p>
          <a:p>
            <a:pPr marL="342900" indent="200025">
              <a:buFontTx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200025">
              <a:buFontTx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200025">
              <a:buFontTx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200025">
              <a:buFontTx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200025">
              <a:buFontTx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200025">
              <a:buFontTx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200025">
              <a:buFontTx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200025">
              <a:buFontTx/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8" descr="http://upload.wikimedia.org/wikipedia/commons/thumb/5/5e/Euclidian_and_non_euclidian_geometry.png/300px-Euclidian_and_non_euclidian_geomet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786058"/>
            <a:ext cx="4358929" cy="1714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711495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200025"/>
            <a:r>
              <a:rPr lang="ru-RU" dirty="0" smtClean="0">
                <a:latin typeface="Arial" pitchFamily="34" charset="0"/>
                <a:cs typeface="Arial" pitchFamily="34" charset="0"/>
              </a:rPr>
              <a:t>2. Подобных фигур не существует. Если два треугольника имеют равные углы, то и стороны их соответственно равны»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4357686" y="2857496"/>
            <a:ext cx="3879666" cy="3081356"/>
            <a:chOff x="4857752" y="1428736"/>
            <a:chExt cx="3879666" cy="3081356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857752" y="4143380"/>
              <a:ext cx="2705064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 smtClean="0">
                  <a:latin typeface="Arial" pitchFamily="34" charset="0"/>
                  <a:cs typeface="Arial" pitchFamily="34" charset="0"/>
                </a:rPr>
                <a:t>Надгробие  г.Казань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4" name="Picture 2" descr="http://history-kazan.ru/wp-content/uploads/2010/12/%D0%BC%D0%BE%D0%B3%D0%B8%D0%BB%D0%B0-%D0%9B%D0%BE%D0%B1%D0%B0%D1%87%D0%B5%D0%B2%D1%81%D0%BA%D0%BE%D0%B3%D0%BE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2" y="1428736"/>
              <a:ext cx="3879666" cy="2576496"/>
            </a:xfrm>
            <a:prstGeom prst="rect">
              <a:avLst/>
            </a:prstGeom>
            <a:noFill/>
          </p:spPr>
        </p:pic>
      </p:grp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71736" y="522912"/>
            <a:ext cx="62865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Н.И.Лобачевский умер в 1856 году непризнанным, казалось забытым. Но уже в 70-х годах имя Лобачевского было на устах математиков всего мира, а его работы были переведены и распространены во всех культурных странах.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285720" y="285728"/>
            <a:ext cx="2705064" cy="3224232"/>
            <a:chOff x="428596" y="1571612"/>
            <a:chExt cx="2705064" cy="3224232"/>
          </a:xfrm>
        </p:grpSpPr>
        <p:pic>
          <p:nvPicPr>
            <p:cNvPr id="3076" name="Picture 4" descr="http://upload.wikimedia.org/wikipedia/ru/thumb/7/7e/Lobachevsky_05.jpg/220px-Lobachevsky_05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596" y="1571612"/>
              <a:ext cx="2095500" cy="2724151"/>
            </a:xfrm>
            <a:prstGeom prst="rect">
              <a:avLst/>
            </a:prstGeom>
            <a:noFill/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28596" y="4429132"/>
              <a:ext cx="2705064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 smtClean="0">
                  <a:latin typeface="Arial" pitchFamily="34" charset="0"/>
                  <a:cs typeface="Arial" pitchFamily="34" charset="0"/>
                </a:rPr>
                <a:t>Последний год жизни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 advClick="0" advTm="1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b="1" i="1" dirty="0" smtClean="0"/>
              <a:t>Нильс Хенрик Абель</a:t>
            </a:r>
            <a:endParaRPr lang="ru-RU" sz="7200" b="1" i="1" dirty="0"/>
          </a:p>
        </p:txBody>
      </p:sp>
      <p:pic>
        <p:nvPicPr>
          <p:cNvPr id="4" name="Содержимое 3" descr="76756970_Niels_Henrik_Ab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4114800" cy="5002165"/>
          </a:xfrm>
        </p:spPr>
      </p:pic>
      <p:sp>
        <p:nvSpPr>
          <p:cNvPr id="5" name="Прямоугольник 4"/>
          <p:cNvSpPr/>
          <p:nvPr/>
        </p:nvSpPr>
        <p:spPr>
          <a:xfrm>
            <a:off x="4648200" y="3124200"/>
            <a:ext cx="495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7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915400" cy="5943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b="1" dirty="0" smtClean="0">
                <a:latin typeface="+mj-lt"/>
              </a:rPr>
              <a:t>Нильс Хенрик Абель - </a:t>
            </a:r>
            <a:r>
              <a:rPr lang="ru-RU" sz="4000" dirty="0" smtClean="0">
                <a:latin typeface="+mj-lt"/>
              </a:rPr>
              <a:t> норвежский математик. </a:t>
            </a:r>
          </a:p>
          <a:p>
            <a:pPr algn="ctr"/>
            <a:r>
              <a:rPr lang="ru-RU" sz="4000" b="1" dirty="0" smtClean="0">
                <a:latin typeface="+mj-lt"/>
              </a:rPr>
              <a:t>Годы жизни</a:t>
            </a:r>
            <a:r>
              <a:rPr lang="ru-RU" sz="4000" dirty="0" smtClean="0">
                <a:latin typeface="+mj-lt"/>
              </a:rPr>
              <a:t>: 5 августа 1802 — 6 апреля 1829гг.</a:t>
            </a:r>
          </a:p>
          <a:p>
            <a:pPr algn="ctr"/>
            <a:r>
              <a:rPr lang="ru-RU" sz="4000" dirty="0" smtClean="0">
                <a:latin typeface="+mj-lt"/>
              </a:rPr>
              <a:t>Родился в семье пастора. Детство Абеля было омрачено слабым здоровьем, а также пьянством и постоянными раздорами его родителей.</a:t>
            </a:r>
          </a:p>
          <a:p>
            <a:pPr algn="ctr"/>
            <a:r>
              <a:rPr lang="ru-RU" sz="4000" dirty="0" smtClean="0">
                <a:latin typeface="+mj-lt"/>
              </a:rPr>
              <a:t>В школе, благодаря учителю Берту Михаэлю </a:t>
            </a:r>
            <a:r>
              <a:rPr lang="ru-RU" sz="4000" dirty="0" err="1" smtClean="0">
                <a:latin typeface="+mj-lt"/>
              </a:rPr>
              <a:t>Хольмбоэ</a:t>
            </a:r>
            <a:r>
              <a:rPr lang="ru-RU" sz="4000" dirty="0" smtClean="0">
                <a:latin typeface="+mj-lt"/>
              </a:rPr>
              <a:t>, увлёкся математикой</a:t>
            </a:r>
            <a:r>
              <a:rPr lang="ru-RU" sz="4000" dirty="0" smtClean="0"/>
              <a:t>.</a:t>
            </a:r>
          </a:p>
          <a:p>
            <a:pPr algn="ctr"/>
            <a:r>
              <a:rPr lang="ru-RU" sz="4000" dirty="0" smtClean="0">
                <a:latin typeface="+mj-lt"/>
              </a:rPr>
              <a:t>В 1821 году Абель поступил в университет Христиании (ныне Осло), где преподаватели, ознакомившись с его ранними работами, решили установить ему стипендию из личных средств, «дабы сохранить для науки это редкое дарование».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 spd="med" advClick="0" advTm="22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400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>
                <a:latin typeface="+mj-lt"/>
              </a:rPr>
              <a:t>Зимой 1822—1823 годов он представил университету первую значительную научную работу, посвящённую </a:t>
            </a:r>
            <a:r>
              <a:rPr lang="ru-RU" sz="2800" b="1" dirty="0" smtClean="0">
                <a:latin typeface="+mj-lt"/>
              </a:rPr>
              <a:t>интегрируемости дифференциальных уравнений</a:t>
            </a:r>
            <a:r>
              <a:rPr lang="ru-RU" sz="2800" dirty="0" smtClean="0">
                <a:latin typeface="+mj-lt"/>
              </a:rPr>
              <a:t>. Рукопись не была опубликована и впоследствии затерялась, но за неё Абелю, наконец назначена государственная стипендия.</a:t>
            </a:r>
          </a:p>
          <a:p>
            <a:pPr algn="ctr">
              <a:buNone/>
            </a:pPr>
            <a:r>
              <a:rPr lang="ru-RU" sz="2800" dirty="0" smtClean="0">
                <a:latin typeface="+mj-lt"/>
              </a:rPr>
              <a:t>В 1823г. Абель закончил блестящее исследование древней проблемы: доказал невозможность решить в общем виде (в радикалах) </a:t>
            </a:r>
            <a:r>
              <a:rPr lang="ru-RU" sz="2800" b="1" dirty="0" smtClean="0">
                <a:latin typeface="+mj-lt"/>
              </a:rPr>
              <a:t>уравнение 5-й степени</a:t>
            </a:r>
            <a:r>
              <a:rPr lang="ru-RU" sz="2800" dirty="0" smtClean="0">
                <a:latin typeface="+mj-lt"/>
              </a:rPr>
              <a:t>. Достаточное условие вскоре открыл Галуа, чьи достижения опирались на труды Абеля.</a:t>
            </a:r>
          </a:p>
          <a:p>
            <a:pPr algn="ctr">
              <a:buNone/>
            </a:pPr>
            <a:r>
              <a:rPr lang="ru-RU" sz="2800" dirty="0" smtClean="0">
                <a:latin typeface="+mj-lt"/>
              </a:rPr>
              <a:t>В 1828г. Абель избран членом Королевского научного общества Норвегии. Продолжает активно развивать теорию эллиптических функций. Ждёт обещанного приглашения на работу в Берлин.</a:t>
            </a:r>
          </a:p>
          <a:p>
            <a:pPr algn="ctr">
              <a:buNone/>
            </a:pPr>
            <a:r>
              <a:rPr lang="ru-RU" sz="2800" dirty="0" smtClean="0">
                <a:latin typeface="+mj-lt"/>
              </a:rPr>
              <a:t>В 1829г. умирает от туберкулёза.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24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57912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500" dirty="0" smtClean="0"/>
              <a:t>В теории рядов имя Абеля носят несколько важных теорем. Абель тщательно исследовал тему сходимости рядов, причём на высшем уровне строгости. Он, например, доказывал, что </a:t>
            </a:r>
            <a:r>
              <a:rPr lang="ru-RU" sz="3500" b="1" dirty="0" smtClean="0"/>
              <a:t>сумма степенного ряда внутри круга сходимости непрерывна</a:t>
            </a:r>
            <a:r>
              <a:rPr lang="ru-RU" sz="3500" dirty="0" smtClean="0"/>
              <a:t>, в то время как Гаусс и Коши считали этот факт самоочевидным. Коши, правда, опубликовал доказательство даже более общей теоремы: «Сумма любого сходящегося ряда непрерывных функций непрерывна», однако Абель в 1826 году привёл </a:t>
            </a:r>
            <a:r>
              <a:rPr lang="ru-RU" sz="3500" dirty="0" err="1" smtClean="0"/>
              <a:t>контрпример</a:t>
            </a:r>
            <a:r>
              <a:rPr lang="ru-RU" sz="3500" dirty="0" smtClean="0"/>
              <a:t>, показывающий, что эта </a:t>
            </a:r>
            <a:r>
              <a:rPr lang="ru-RU" sz="3500" b="1" dirty="0" smtClean="0"/>
              <a:t>теорема неверна</a:t>
            </a:r>
            <a:r>
              <a:rPr lang="ru-RU" sz="35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30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715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Он первый определил эллиптические функции как функции, обратные эллиптическим интегралам, распространил их определения на общий комплексный случай и глубоко исследовал их свойства.</a:t>
            </a:r>
          </a:p>
          <a:p>
            <a:pPr algn="ctr">
              <a:buNone/>
            </a:pPr>
            <a:r>
              <a:rPr lang="ru-RU" sz="3200" dirty="0" smtClean="0"/>
              <a:t>Самая важная теорема Абеля об </a:t>
            </a:r>
            <a:r>
              <a:rPr lang="ru-RU" sz="3200" b="1" dirty="0" smtClean="0"/>
              <a:t>интегралах от алгебраических функций</a:t>
            </a:r>
            <a:r>
              <a:rPr lang="ru-RU" sz="3200" dirty="0" smtClean="0"/>
              <a:t> была опубликована лишь посмертно. Лежандр назвал это открытие «нерукотворным памятником» Абелю.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 spd="med" advClick="0" advTm="29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3810000" cy="6324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/>
              <a:t>Абелю поставлены </a:t>
            </a:r>
            <a:r>
              <a:rPr lang="ru-RU" sz="2800" b="1" dirty="0" smtClean="0"/>
              <a:t>памятники</a:t>
            </a:r>
            <a:r>
              <a:rPr lang="ru-RU" sz="2800" dirty="0" smtClean="0"/>
              <a:t> в Осло и </a:t>
            </a:r>
            <a:r>
              <a:rPr lang="ru-RU" sz="2800" dirty="0" err="1" smtClean="0"/>
              <a:t>Ерстаде</a:t>
            </a:r>
            <a:r>
              <a:rPr lang="ru-RU" sz="2800" dirty="0" smtClean="0"/>
              <a:t>. Его портрет помещался на норвежскую банкноту 500 крон. В 2002 году, в честь 200-летнего юбилея Абеля, правительство Норвегии учредило </a:t>
            </a:r>
            <a:r>
              <a:rPr lang="ru-RU" sz="2800" dirty="0" err="1" smtClean="0"/>
              <a:t>абелевску</a:t>
            </a:r>
            <a:r>
              <a:rPr lang="ru-RU" sz="2800" dirty="0" smtClean="0"/>
              <a:t> премию </a:t>
            </a:r>
          </a:p>
          <a:p>
            <a:pPr algn="ctr">
              <a:buNone/>
            </a:pPr>
            <a:r>
              <a:rPr lang="ru-RU" sz="2800" dirty="0" smtClean="0"/>
              <a:t>по математике.</a:t>
            </a:r>
          </a:p>
          <a:p>
            <a:endParaRPr lang="ru-RU" dirty="0"/>
          </a:p>
        </p:txBody>
      </p:sp>
      <p:pic>
        <p:nvPicPr>
          <p:cNvPr id="4" name="Рисунок 3" descr="76756820_AbelHolmengard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28600"/>
            <a:ext cx="4191000" cy="6313597"/>
          </a:xfrm>
          <a:prstGeom prst="rect">
            <a:avLst/>
          </a:prstGeom>
        </p:spPr>
      </p:pic>
    </p:spTree>
  </p:cSld>
  <p:clrMapOvr>
    <a:masterClrMapping/>
  </p:clrMapOvr>
  <p:transition spd="med" advClick="0" advTm="21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458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Норвежская банкнота 500 крон (1978г).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Norway-Older-500NOK-ob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8077200" cy="4280916"/>
          </a:xfrm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357422" y="1714488"/>
            <a:ext cx="4486275" cy="2590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Дирихле</a:t>
            </a: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311416"/>
            <a:ext cx="8572528" cy="1975104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normalizeH="0" baseline="0" noProof="0" dirty="0" smtClean="0">
                <a:ln w="0"/>
                <a:solidFill>
                  <a:schemeClr val="tx2">
                    <a:lumMod val="9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4800" b="1" i="1" u="none" strike="noStrike" kern="1200" cap="all" normalizeH="0" baseline="0" noProof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800" b="1" i="1" u="none" strike="noStrike" kern="1200" cap="all" normalizeH="0" baseline="0" noProof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52"/>
            <a:ext cx="2928958" cy="35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4286256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Н.И Лобачевский (1792-1856 г.)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-381000"/>
            <a:ext cx="165100" cy="1524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7162800"/>
            <a:ext cx="2133600" cy="45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80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914400" y="1757363"/>
            <a:ext cx="7391400" cy="36528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Биография</a:t>
            </a: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-381000"/>
            <a:ext cx="685800" cy="2286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4876800" cy="4724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Дирихле родился в вестфальском </a:t>
            </a:r>
            <a:endParaRPr lang="ru-RU" sz="1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городе Дюрене в семье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почтмейстера. </a:t>
            </a:r>
            <a:endParaRPr lang="ru-RU" sz="1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 </a:t>
            </a:r>
            <a:endParaRPr lang="ru-RU" sz="1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В 12 лет Дирихле начал учиться 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гимназии в Бонне, спустя два года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в иезуитской гимназии в Кёльне, где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в числе прочих преподавателей его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учил Георг 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С 1822 по 1827 г. жил в качестве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домашнего учителя в Париже, где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вращался в кругу Фурье.</a:t>
            </a:r>
            <a:endParaRPr lang="ru-RU" sz="1800" b="1"/>
          </a:p>
          <a:p>
            <a:pPr>
              <a:lnSpc>
                <a:spcPct val="90000"/>
              </a:lnSpc>
            </a:pPr>
            <a:endParaRPr lang="ru-RU" sz="1800"/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52963" y="1981200"/>
            <a:ext cx="4033837" cy="4114800"/>
          </a:xfrm>
        </p:spPr>
        <p:txBody>
          <a:bodyPr/>
          <a:lstStyle/>
          <a:p>
            <a:endParaRPr lang="ru-RU" sz="2800"/>
          </a:p>
        </p:txBody>
      </p:sp>
      <p:pic>
        <p:nvPicPr>
          <p:cNvPr id="1027" name="Рисунок 1" descr="C:\Documents and Settings\Ирина\Рабочий стол\Peter_Gustav_Lejeune_Dirich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7226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-609600"/>
            <a:ext cx="3657600" cy="3810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20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990600"/>
            <a:ext cx="4343400" cy="5562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В 1827г.</a:t>
            </a:r>
            <a:r>
              <a:rPr lang="ru-RU" sz="1800"/>
              <a:t> </a:t>
            </a:r>
            <a:r>
              <a:rPr lang="ru-RU" sz="1800" b="1" i="1"/>
              <a:t>устраивается на должность приват-доцента университета Бреслау (Вроцлав).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   В 1829 г. он перебирается в Берлин,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     где проработал непрерывно 26 лет,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     сначала как доцент. </a:t>
            </a:r>
            <a:endParaRPr lang="en-US" sz="1800" b="1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/>
              <a:t>   Затем с 1831 г. как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i="1"/>
              <a:t>     экстраординарный профессор.    С 1839 г. как ординарный профессор Берлинского университета.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В 1855 г. Дирихле становится 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качестве преемника Гаусса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профессором высшей математики 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/>
              <a:t>Гёттингенском университете.</a:t>
            </a:r>
            <a:endParaRPr lang="ru-RU" sz="1800"/>
          </a:p>
          <a:p>
            <a:pPr>
              <a:lnSpc>
                <a:spcPct val="80000"/>
              </a:lnSpc>
            </a:pPr>
            <a:endParaRPr lang="ru-RU" sz="1800"/>
          </a:p>
          <a:p>
            <a:pPr>
              <a:lnSpc>
                <a:spcPct val="80000"/>
              </a:lnSpc>
            </a:pPr>
            <a:endParaRPr lang="ru-RU" sz="1200"/>
          </a:p>
        </p:txBody>
      </p:sp>
      <p:pic>
        <p:nvPicPr>
          <p:cNvPr id="21511" name="Picture 7" descr="t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89255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8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91200" y="-381000"/>
            <a:ext cx="1306513" cy="74612"/>
          </a:xfrm>
        </p:spPr>
        <p:txBody>
          <a:bodyPr>
            <a:normAutofit fontScale="90000"/>
          </a:bodyPr>
          <a:lstStyle/>
          <a:p>
            <a:endParaRPr lang="ru-RU" sz="4400" b="0">
              <a:solidFill>
                <a:srgbClr val="FF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 flipV="1">
            <a:off x="7086600" y="-533400"/>
            <a:ext cx="849313" cy="228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000"/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2000232" y="1357298"/>
            <a:ext cx="64008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принцип</a:t>
            </a:r>
          </a:p>
          <a:p>
            <a:pPr algn="ctr"/>
            <a:r>
              <a:rPr lang="ru-RU" sz="7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Дирихле</a:t>
            </a: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>
                <a:solidFill>
                  <a:srgbClr val="FF0066"/>
                </a:solidFill>
              </a:rPr>
              <a:t>Сущность!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i="1">
                <a:solidFill>
                  <a:schemeClr val="accent2"/>
                </a:solidFill>
              </a:rPr>
              <a:t>Принцип Дирихле устанавливает связь</a:t>
            </a:r>
          </a:p>
          <a:p>
            <a:pPr>
              <a:buFont typeface="Wingdings" pitchFamily="2" charset="2"/>
              <a:buNone/>
            </a:pPr>
            <a:r>
              <a:rPr lang="ru-RU" sz="3600" b="1" i="1">
                <a:solidFill>
                  <a:schemeClr val="accent2"/>
                </a:solidFill>
              </a:rPr>
              <a:t>между объектами и контейнерами при</a:t>
            </a:r>
          </a:p>
          <a:p>
            <a:pPr>
              <a:buFont typeface="Wingdings" pitchFamily="2" charset="2"/>
              <a:buNone/>
            </a:pPr>
            <a:r>
              <a:rPr lang="ru-RU" sz="3600" b="1" i="1">
                <a:solidFill>
                  <a:schemeClr val="accent2"/>
                </a:solidFill>
              </a:rPr>
              <a:t>выполнении определённых условий.</a:t>
            </a:r>
          </a:p>
        </p:txBody>
      </p:sp>
      <p:pic>
        <p:nvPicPr>
          <p:cNvPr id="70660" name="Picture 4" descr="MP900438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657600" y="1357298"/>
            <a:ext cx="5486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Принцип Дирихле устанавливает связь</a:t>
            </a:r>
          </a:p>
          <a:p>
            <a:r>
              <a:rPr lang="ru-RU" sz="4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между объектами и контейнерами при</a:t>
            </a:r>
          </a:p>
          <a:p>
            <a:r>
              <a:rPr lang="ru-RU" sz="4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выполнении определённых условий.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524000" y="2286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286000" y="3048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/>
              <a:t>Сущность!</a:t>
            </a:r>
          </a:p>
        </p:txBody>
      </p:sp>
    </p:spTree>
  </p:cSld>
  <p:clrMapOvr>
    <a:masterClrMapping/>
  </p:clrMapOvr>
  <p:transition spd="med" advClick="0" advTm="12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/>
              <a:t>Пример1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600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600" b="1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600" b="1">
                <a:solidFill>
                  <a:schemeClr val="tx2"/>
                </a:solidFill>
              </a:rPr>
              <a:t>Если в </a:t>
            </a:r>
            <a:r>
              <a:rPr lang="en-US" sz="2600" b="1">
                <a:solidFill>
                  <a:srgbClr val="FF0000"/>
                </a:solidFill>
              </a:rPr>
              <a:t>n</a:t>
            </a:r>
            <a:r>
              <a:rPr lang="ru-RU" sz="2600" b="1">
                <a:solidFill>
                  <a:schemeClr val="tx2"/>
                </a:solidFill>
              </a:rPr>
              <a:t> клетках</a:t>
            </a:r>
          </a:p>
          <a:p>
            <a:pPr>
              <a:buFont typeface="Wingdings" pitchFamily="2" charset="2"/>
              <a:buNone/>
            </a:pPr>
            <a:r>
              <a:rPr lang="ru-RU" sz="2600" b="1">
                <a:solidFill>
                  <a:schemeClr val="tx2"/>
                </a:solidFill>
              </a:rPr>
              <a:t>сидит </a:t>
            </a:r>
            <a:r>
              <a:rPr lang="en-US" sz="2600" b="1">
                <a:solidFill>
                  <a:srgbClr val="FF0000"/>
                </a:solidFill>
              </a:rPr>
              <a:t>m</a:t>
            </a:r>
            <a:r>
              <a:rPr lang="ru-RU" sz="2600" b="1">
                <a:solidFill>
                  <a:schemeClr val="tx2"/>
                </a:solidFill>
              </a:rPr>
              <a:t> зайцев,</a:t>
            </a:r>
          </a:p>
          <a:p>
            <a:pPr>
              <a:buFont typeface="Wingdings" pitchFamily="2" charset="2"/>
              <a:buNone/>
            </a:pPr>
            <a:r>
              <a:rPr lang="ru-RU" sz="2600" b="1">
                <a:solidFill>
                  <a:schemeClr val="tx2"/>
                </a:solidFill>
              </a:rPr>
              <a:t>причем </a:t>
            </a:r>
            <a:r>
              <a:rPr lang="en-US" sz="2600" b="1">
                <a:solidFill>
                  <a:srgbClr val="0000FF"/>
                </a:solidFill>
              </a:rPr>
              <a:t>m</a:t>
            </a:r>
            <a:r>
              <a:rPr lang="ru-RU" sz="2600" b="1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</a:rPr>
              <a:t>&gt;</a:t>
            </a:r>
            <a:r>
              <a:rPr lang="ru-RU" sz="2600" b="1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</a:rPr>
              <a:t>n</a:t>
            </a:r>
            <a:r>
              <a:rPr lang="ru-RU" sz="2600" b="1">
                <a:solidFill>
                  <a:schemeClr val="tx2"/>
                </a:solidFill>
              </a:rPr>
              <a:t>,</a:t>
            </a:r>
            <a:r>
              <a:rPr lang="ru-RU" sz="2600" b="1" i="1">
                <a:solidFill>
                  <a:schemeClr val="tx2"/>
                </a:solidFill>
              </a:rPr>
              <a:t>то</a:t>
            </a:r>
          </a:p>
          <a:p>
            <a:pPr>
              <a:buFont typeface="Wingdings" pitchFamily="2" charset="2"/>
              <a:buNone/>
            </a:pPr>
            <a:r>
              <a:rPr lang="ru-RU" sz="2600" b="1" i="1">
                <a:solidFill>
                  <a:schemeClr val="tx2"/>
                </a:solidFill>
              </a:rPr>
              <a:t>хотя бы в одной</a:t>
            </a:r>
          </a:p>
          <a:p>
            <a:pPr>
              <a:buFont typeface="Wingdings" pitchFamily="2" charset="2"/>
              <a:buNone/>
            </a:pPr>
            <a:r>
              <a:rPr lang="ru-RU" sz="2600" b="1" i="1">
                <a:solidFill>
                  <a:schemeClr val="tx2"/>
                </a:solidFill>
              </a:rPr>
              <a:t>клетке сидят, по</a:t>
            </a:r>
          </a:p>
          <a:p>
            <a:pPr>
              <a:buFont typeface="Wingdings" pitchFamily="2" charset="2"/>
              <a:buNone/>
            </a:pPr>
            <a:r>
              <a:rPr lang="ru-RU" sz="2600" b="1" i="1">
                <a:solidFill>
                  <a:schemeClr val="tx2"/>
                </a:solidFill>
              </a:rPr>
              <a:t>крайней мере, два</a:t>
            </a:r>
          </a:p>
          <a:p>
            <a:pPr>
              <a:buFont typeface="Wingdings" pitchFamily="2" charset="2"/>
              <a:buNone/>
            </a:pPr>
            <a:r>
              <a:rPr lang="ru-RU" sz="2600" b="1" i="1">
                <a:solidFill>
                  <a:schemeClr val="tx2"/>
                </a:solidFill>
              </a:rPr>
              <a:t>зайца. </a:t>
            </a:r>
          </a:p>
          <a:p>
            <a:endParaRPr lang="ru-RU" sz="2600"/>
          </a:p>
        </p:txBody>
      </p:sp>
      <p:pic>
        <p:nvPicPr>
          <p:cNvPr id="74760" name="Picture 8" descr="dirih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95800" cy="5041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/>
              <a:t>Пример2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46760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/>
              <a:t>Пример3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600" b="1">
                <a:solidFill>
                  <a:schemeClr val="tx2"/>
                </a:solidFill>
              </a:rPr>
              <a:t>Если в </a:t>
            </a:r>
            <a:r>
              <a:rPr lang="en-US" sz="2600" b="1">
                <a:solidFill>
                  <a:srgbClr val="FF0000"/>
                </a:solidFill>
              </a:rPr>
              <a:t>n</a:t>
            </a:r>
            <a:r>
              <a:rPr lang="ru-RU" sz="2600" b="1">
                <a:solidFill>
                  <a:schemeClr val="tx2"/>
                </a:solidFill>
              </a:rPr>
              <a:t> клетках </a:t>
            </a:r>
          </a:p>
          <a:p>
            <a:pPr>
              <a:buFont typeface="Wingdings" pitchFamily="2" charset="2"/>
              <a:buNone/>
            </a:pPr>
            <a:r>
              <a:rPr lang="ru-RU" sz="2600" b="1">
                <a:solidFill>
                  <a:schemeClr val="tx2"/>
                </a:solidFill>
              </a:rPr>
              <a:t>сидит </a:t>
            </a:r>
            <a:r>
              <a:rPr lang="en-US" sz="2600" b="1">
                <a:solidFill>
                  <a:srgbClr val="FF0000"/>
                </a:solidFill>
              </a:rPr>
              <a:t>m</a:t>
            </a:r>
            <a:r>
              <a:rPr lang="ru-RU" sz="2600" b="1">
                <a:solidFill>
                  <a:schemeClr val="tx2"/>
                </a:solidFill>
              </a:rPr>
              <a:t> голубей,</a:t>
            </a:r>
          </a:p>
          <a:p>
            <a:pPr>
              <a:buFont typeface="Wingdings" pitchFamily="2" charset="2"/>
              <a:buNone/>
            </a:pPr>
            <a:r>
              <a:rPr lang="ru-RU" sz="2600" b="1">
                <a:solidFill>
                  <a:schemeClr val="tx2"/>
                </a:solidFill>
              </a:rPr>
              <a:t>причем </a:t>
            </a:r>
            <a:r>
              <a:rPr lang="en-US" sz="2600" b="1">
                <a:solidFill>
                  <a:srgbClr val="0000FF"/>
                </a:solidFill>
              </a:rPr>
              <a:t>m</a:t>
            </a:r>
            <a:r>
              <a:rPr lang="ru-RU" sz="2600" b="1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</a:rPr>
              <a:t>&lt;</a:t>
            </a:r>
            <a:r>
              <a:rPr lang="ru-RU" sz="2600" b="1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</a:rPr>
              <a:t>n</a:t>
            </a:r>
            <a:r>
              <a:rPr lang="ru-RU" sz="2600" b="1">
                <a:solidFill>
                  <a:schemeClr val="tx2"/>
                </a:solidFill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ru-RU" sz="2600" b="1" i="1">
                <a:solidFill>
                  <a:schemeClr val="tx2"/>
                </a:solidFill>
              </a:rPr>
              <a:t>то хотя бы в одной</a:t>
            </a:r>
          </a:p>
          <a:p>
            <a:pPr>
              <a:buFont typeface="Wingdings" pitchFamily="2" charset="2"/>
              <a:buNone/>
            </a:pPr>
            <a:r>
              <a:rPr lang="ru-RU" sz="2600" b="1" i="1">
                <a:solidFill>
                  <a:schemeClr val="tx2"/>
                </a:solidFill>
              </a:rPr>
              <a:t>клетка останется</a:t>
            </a:r>
          </a:p>
          <a:p>
            <a:pPr>
              <a:buFont typeface="Wingdings" pitchFamily="2" charset="2"/>
              <a:buNone/>
            </a:pPr>
            <a:r>
              <a:rPr lang="ru-RU" sz="2600" b="1" i="1">
                <a:solidFill>
                  <a:schemeClr val="tx2"/>
                </a:solidFill>
              </a:rPr>
              <a:t>свободной</a:t>
            </a:r>
            <a:r>
              <a:rPr lang="ru-RU" sz="2600" i="1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sz="2600"/>
          </a:p>
        </p:txBody>
      </p:sp>
      <p:sp>
        <p:nvSpPr>
          <p:cNvPr id="7987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600"/>
          </a:p>
        </p:txBody>
      </p:sp>
      <p:pic>
        <p:nvPicPr>
          <p:cNvPr id="4098" name="Рисунок 3" descr="C:\Documents and Settings\Ирина\Рабочий стол\200px-Pigeons-in-h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5370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Обобщенный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принцип Дирихле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05000"/>
            <a:ext cx="806608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u="sng"/>
          </a:p>
          <a:p>
            <a:endParaRPr lang="ru-RU"/>
          </a:p>
        </p:txBody>
      </p:sp>
      <p:pic>
        <p:nvPicPr>
          <p:cNvPr id="82948" name="Picture 4" descr="MP900438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2571744"/>
            <a:ext cx="6858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Предположим, </a:t>
            </a:r>
            <a:r>
              <a:rPr lang="ru-RU" sz="3200" dirty="0" err="1">
                <a:solidFill>
                  <a:srgbClr val="FF0000"/>
                </a:solidFill>
              </a:rPr>
              <a:t>m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зайцев</a:t>
            </a:r>
          </a:p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рассажены в </a:t>
            </a:r>
            <a:r>
              <a:rPr lang="ru-RU" sz="3200" dirty="0" err="1">
                <a:solidFill>
                  <a:srgbClr val="FF0000"/>
                </a:solidFill>
              </a:rPr>
              <a:t>n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клетках. Тогда если </a:t>
            </a:r>
            <a:r>
              <a:rPr lang="ru-RU" sz="3200" dirty="0" err="1">
                <a:solidFill>
                  <a:srgbClr val="0000FF"/>
                </a:solidFill>
              </a:rPr>
              <a:t>m</a:t>
            </a:r>
            <a:r>
              <a:rPr lang="ru-RU" sz="3200" dirty="0">
                <a:solidFill>
                  <a:srgbClr val="0000FF"/>
                </a:solidFill>
              </a:rPr>
              <a:t> &gt; </a:t>
            </a:r>
            <a:r>
              <a:rPr lang="ru-RU" sz="3200" dirty="0" err="1">
                <a:solidFill>
                  <a:srgbClr val="0000FF"/>
                </a:solidFill>
              </a:rPr>
              <a:t>n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то хотя бы в одной клетке содержится не менее m:n</a:t>
            </a:r>
          </a:p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зайцев, а также хотя бы в одной другой клетке содержится </a:t>
            </a:r>
            <a:r>
              <a:rPr lang="ru-RU" sz="3200" dirty="0">
                <a:solidFill>
                  <a:srgbClr val="0000FF"/>
                </a:solidFill>
              </a:rPr>
              <a:t>не более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m:n зайцев.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371600" y="0"/>
            <a:ext cx="7315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0066"/>
                </a:solidFill>
              </a:rPr>
              <a:t>Обобщенный</a:t>
            </a:r>
            <a:br>
              <a:rPr lang="ru-RU" sz="5400" b="1">
                <a:solidFill>
                  <a:srgbClr val="FF0066"/>
                </a:solidFill>
              </a:rPr>
            </a:br>
            <a:r>
              <a:rPr lang="ru-RU" sz="5400" b="1">
                <a:solidFill>
                  <a:srgbClr val="FF0066"/>
                </a:solidFill>
              </a:rPr>
              <a:t>принцип Дирихле</a:t>
            </a: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71569">
            <a:off x="53557" y="3669846"/>
            <a:ext cx="6618992" cy="1019127"/>
          </a:xfrm>
        </p:spPr>
        <p:txBody>
          <a:bodyPr>
            <a:normAutofit/>
          </a:bodyPr>
          <a:lstStyle/>
          <a:p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Гаусс Карл Фридрих</a:t>
            </a:r>
            <a:endParaRPr lang="ru-RU" dirty="0"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900000">
            <a:off x="665512" y="4807547"/>
            <a:ext cx="6479884" cy="1910247"/>
          </a:xfrm>
        </p:spPr>
        <p:txBody>
          <a:bodyPr>
            <a:normAutofit/>
          </a:bodyPr>
          <a:lstStyle/>
          <a:p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математик, астроном и физик</a:t>
            </a:r>
          </a:p>
          <a:p>
            <a:pPr algn="ctr"/>
            <a:endParaRPr lang="ru-RU" dirty="0" smtClean="0">
              <a:blipFill>
                <a:blip r:embed="rId3"/>
                <a:tile tx="0" ty="0" sx="100000" sy="100000" flip="none" algn="tl"/>
              </a:blip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blipFill>
                <a:blip r:embed="rId3"/>
                <a:tile tx="0" ty="0" sx="100000" sy="100000" flip="none" algn="tl"/>
              </a:blip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8906">
            <a:off x="971600" y="476672"/>
            <a:ext cx="2095500" cy="268605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288756529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42721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Родился 1 декабря (20 ноября) 1792 года (22 октября (2 ноября) 1793 года) в Нижнем Новгороде в семье бедного чиновника.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3006756" y="2392016"/>
            <a:ext cx="592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/>
            <a:r>
              <a:rPr kumimoji="0" lang="ru-RU" dirty="0">
                <a:latin typeface="Arial" pitchFamily="34" charset="0"/>
                <a:cs typeface="Arial" pitchFamily="34" charset="0"/>
              </a:rPr>
              <a:t>            Отец </a:t>
            </a:r>
            <a:r>
              <a:rPr kumimoji="0" lang="ru-RU" i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Иван Максимович Лобачевский</a:t>
            </a:r>
            <a:r>
              <a:rPr kumimoji="0"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dirty="0">
                <a:latin typeface="Arial" pitchFamily="34" charset="0"/>
                <a:cs typeface="Arial" pitchFamily="34" charset="0"/>
              </a:rPr>
              <a:t>был по происхождению поляк, по вероисповеданию католик, но затем принял православную веру. В 1777 году, в шестнадцать лет он был назначен «копиистом на землемерные работы в Межевой корпус</a:t>
            </a:r>
            <a:r>
              <a:rPr kumimoji="0" lang="ru-RU" dirty="0" smtClean="0">
                <a:latin typeface="Arial" pitchFamily="34" charset="0"/>
                <a:cs typeface="Arial" pitchFamily="34" charset="0"/>
              </a:rPr>
              <a:t>» проработал </a:t>
            </a:r>
            <a:r>
              <a:rPr kumimoji="0" lang="ru-RU" dirty="0">
                <a:latin typeface="Arial" pitchFamily="34" charset="0"/>
                <a:cs typeface="Arial" pitchFamily="34" charset="0"/>
              </a:rPr>
              <a:t>в котором долгие годы. Но, имея плохое здоровье, отец Николая Лобачевского часто болел, и «после 1801 года все сведения о нем отсутствуют, видимо, он в этом году умер</a:t>
            </a:r>
            <a:r>
              <a:rPr kumimoji="0" lang="ru-RU" dirty="0" smtClean="0">
                <a:latin typeface="Arial" pitchFamily="34" charset="0"/>
                <a:cs typeface="Arial" pitchFamily="34" charset="0"/>
              </a:rPr>
              <a:t>»</a:t>
            </a:r>
            <a:endParaRPr kumimoji="0" lang="ru-RU" dirty="0">
              <a:latin typeface="Arial" pitchFamily="34" charset="0"/>
              <a:cs typeface="Arial" pitchFamily="34" charset="0"/>
            </a:endParaRPr>
          </a:p>
          <a:p>
            <a:pPr indent="450850"/>
            <a:r>
              <a:rPr kumimoji="0" lang="ru-RU" dirty="0">
                <a:latin typeface="Arial" pitchFamily="34" charset="0"/>
                <a:cs typeface="Arial" pitchFamily="34" charset="0"/>
              </a:rPr>
              <a:t>            Мама же будущего величайшего математика </a:t>
            </a:r>
            <a:r>
              <a:rPr kumimoji="0" lang="ru-RU" i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Прасковья Александровна</a:t>
            </a:r>
            <a:r>
              <a:rPr kumimoji="0" lang="ru-RU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dirty="0">
                <a:latin typeface="Arial" pitchFamily="34" charset="0"/>
                <a:cs typeface="Arial" pitchFamily="34" charset="0"/>
              </a:rPr>
              <a:t>«была малообразованной, но очень рассудительной и энергичной женщиной. Придерживалась передовых взглядов того времени, высоко ценила образование</a:t>
            </a:r>
            <a:r>
              <a:rPr kumimoji="0" lang="ru-RU" dirty="0" smtClean="0">
                <a:latin typeface="Arial" pitchFamily="34" charset="0"/>
                <a:cs typeface="Arial" pitchFamily="34" charset="0"/>
              </a:rPr>
              <a:t>»</a:t>
            </a:r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mages-partners.google.com/images?q=tbn:ANd9GcTlSZk7qyjK-QtiNhVTNp6_LYyLVmSv6RK8h4myJHhBohkhCLGpkwDjpA:http://www.tonnel.ru/calendar/kniga/799513610_to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67467"/>
            <a:ext cx="2071702" cy="29329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00000">
            <a:off x="3485101" y="2394530"/>
            <a:ext cx="5923448" cy="50776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Дата рождения: 30 апреля                               1777 года (Брауншвейг).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Дата смерти: 23 февраля 1855 года (Гёттинген).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98">
            <a:off x="636502" y="676784"/>
            <a:ext cx="3113653" cy="521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2796044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511175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90000"/>
                  </a:schemeClr>
                </a:solidFill>
              </a:rPr>
              <a:t>С именем Гаусса связаны фундаментальные исследования почти во всех основных областях математики: </a:t>
            </a:r>
            <a:r>
              <a:rPr lang="ru-RU" sz="2400" dirty="0"/>
              <a:t>алгебре, дифференциальной и неевклидовой геометрии, в математическом анализе, </a:t>
            </a:r>
            <a:r>
              <a:rPr lang="ru-RU" sz="2400" dirty="0" smtClean="0"/>
              <a:t>теории </a:t>
            </a:r>
            <a:r>
              <a:rPr lang="ru-RU" sz="2400" dirty="0"/>
              <a:t>вероятностей, а также в астрономии, геодезии и механике.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183">
            <a:off x="5494158" y="323557"/>
            <a:ext cx="3272449" cy="589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350852"/>
      </p:ext>
    </p:extLst>
  </p:cSld>
  <p:clrMapOvr>
    <a:masterClrMapping/>
  </p:clrMapOvr>
  <p:transition spd="med" advClick="0" advTm="1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Карл Фридрих Гаусс </a:t>
            </a:r>
            <a:r>
              <a:rPr lang="ru-RU" dirty="0"/>
              <a:t>дал первые строгие, даже по современным критериям, доказательства основной теоремы алгебры.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30275"/>
      </p:ext>
    </p:extLst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90000"/>
                  </a:schemeClr>
                </a:solidFill>
              </a:rPr>
              <a:t>Он</a:t>
            </a:r>
            <a:r>
              <a:rPr lang="ru-RU" sz="2800" dirty="0"/>
              <a:t> открыл кольцо целых комплексных гауссовых чисел, создал для них теорию делимости и с их помощью решил немало алгебраических проблем. Указал знакомую теперь всем геометрическую модель комплексных чисел и действий с ними.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560047"/>
      </p:ext>
    </p:extLst>
  </p:cSld>
  <p:clrMapOvr>
    <a:masterClrMapping/>
  </p:clrMapOvr>
  <p:transition spd="med" advClick="0" advTm="1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90000"/>
                  </a:schemeClr>
                </a:solidFill>
              </a:rPr>
              <a:t>Гаусс</a:t>
            </a:r>
            <a:r>
              <a:rPr lang="ru-RU" sz="2800" dirty="0"/>
              <a:t> дал классическую теорию сравнений, открыл конечное поле вычетов по простому модулю, глубоко проник в свойства вычетов.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248117"/>
      </p:ext>
    </p:extLst>
  </p:cSld>
  <p:clrMapOvr>
    <a:masterClrMapping/>
  </p:clrMapOvr>
  <p:transition spd="med" advClick="0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90000"/>
                  </a:schemeClr>
                </a:solidFill>
              </a:rPr>
              <a:t>Гаусс</a:t>
            </a:r>
            <a:r>
              <a:rPr lang="ru-RU" sz="2800" dirty="0"/>
              <a:t> продвинул теорию специальных функций, рядов, численные методы, решение задач математической физики. Создал математическую теорию потенциала.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702729"/>
      </p:ext>
    </p:extLst>
  </p:cSld>
  <p:clrMapOvr>
    <a:masterClrMapping/>
  </p:clrMapOvr>
  <p:transition spd="med" advClick="0" advTm="1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Много и успешно занимался эллиптическими функциями, хотя почему-то ничего не публиковал на эту тему.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807706"/>
      </p:ext>
    </p:extLst>
  </p:cSld>
  <p:clrMapOvr>
    <a:masterClrMapping/>
  </p:clrMapOvr>
  <p:transition spd="med" advClick="0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00000">
            <a:off x="4930470" y="2043115"/>
            <a:ext cx="5208195" cy="14356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-900000">
            <a:off x="495604" y="692158"/>
            <a:ext cx="5696627" cy="4578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dirty="0"/>
              <a:t>Для минимизации влияния ошибок измерения </a:t>
            </a:r>
            <a:r>
              <a:rPr lang="ru-RU" sz="2500" dirty="0">
                <a:solidFill>
                  <a:schemeClr val="tx2">
                    <a:lumMod val="90000"/>
                  </a:schemeClr>
                </a:solidFill>
              </a:rPr>
              <a:t>Гаусс</a:t>
            </a:r>
            <a:r>
              <a:rPr lang="ru-RU" sz="2500" dirty="0"/>
              <a:t> использовал свой метод наименьших квадратов, который сейчас повсеместно применяется в статистике. Хотя </a:t>
            </a:r>
            <a:r>
              <a:rPr lang="ru-RU" sz="2500" dirty="0">
                <a:solidFill>
                  <a:schemeClr val="tx2">
                    <a:lumMod val="90000"/>
                  </a:schemeClr>
                </a:solidFill>
              </a:rPr>
              <a:t>Гаусс </a:t>
            </a:r>
            <a:r>
              <a:rPr lang="ru-RU" sz="2500" dirty="0"/>
              <a:t>не первый открыл распространённый в природе нормальный закон распределения, но он настолько тщательно его исследовал, что график распределения с тех пор часто называют гауссианой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796547"/>
      </p:ext>
    </p:extLst>
  </p:cSld>
  <p:clrMapOvr>
    <a:masterClrMapping/>
  </p:clrMapOvr>
  <p:transition spd="med" advClick="0" advTm="2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357298"/>
            <a:ext cx="5245469" cy="14356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/>
              <a:t>В физике </a:t>
            </a:r>
            <a:r>
              <a:rPr lang="ru-RU" sz="2500" dirty="0">
                <a:solidFill>
                  <a:schemeClr val="tx2">
                    <a:lumMod val="90000"/>
                  </a:schemeClr>
                </a:solidFill>
              </a:rPr>
              <a:t>Гаусс</a:t>
            </a:r>
            <a:r>
              <a:rPr lang="ru-RU" sz="2500" dirty="0"/>
              <a:t> развил теорию капиллярности, теорию системы линз. </a:t>
            </a:r>
            <a:r>
              <a:rPr lang="ru-RU" sz="2500" dirty="0">
                <a:solidFill>
                  <a:schemeClr val="tx2">
                    <a:lumMod val="90000"/>
                  </a:schemeClr>
                </a:solidFill>
              </a:rPr>
              <a:t>Гаусс</a:t>
            </a:r>
            <a:r>
              <a:rPr lang="ru-RU" sz="2500" dirty="0"/>
              <a:t> заложил основы математической теории электромагнетизма: первым ввёл понятие потенциала электрического поля, разработал систему электромагнитных единиц измерения СГС.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460327"/>
      </p:ext>
    </p:extLst>
  </p:cSld>
  <p:clrMapOvr>
    <a:masterClrMapping/>
  </p:clrMapOvr>
  <p:transition spd="med" advClick="0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189534">
            <a:off x="4411969" y="2197872"/>
            <a:ext cx="5380657" cy="14356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Увековечение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rot="-900000">
            <a:off x="1495552" y="5033696"/>
            <a:ext cx="5311102" cy="6635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Есть и другие…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-900000">
            <a:off x="506667" y="751807"/>
            <a:ext cx="6038257" cy="4452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Дискриминанты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Гауссова </a:t>
            </a:r>
            <a:r>
              <a:rPr lang="ru-RU" sz="2400" dirty="0" smtClean="0"/>
              <a:t>кривизна</a:t>
            </a:r>
          </a:p>
          <a:p>
            <a:pPr marL="0" indent="0">
              <a:buNone/>
            </a:pPr>
            <a:r>
              <a:rPr lang="ru-RU" sz="2400" dirty="0" smtClean="0"/>
              <a:t>Интерполяционная формула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Гаусса</a:t>
            </a:r>
          </a:p>
          <a:p>
            <a:pPr marL="0" indent="0">
              <a:buNone/>
            </a:pPr>
            <a:r>
              <a:rPr lang="ru-RU" sz="2400" dirty="0" smtClean="0"/>
              <a:t>Метод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Гауссовское </a:t>
            </a:r>
            <a:r>
              <a:rPr lang="ru-RU" sz="2400" dirty="0" smtClean="0"/>
              <a:t>распределение</a:t>
            </a:r>
          </a:p>
          <a:p>
            <a:pPr marL="0" indent="0">
              <a:buNone/>
            </a:pPr>
            <a:r>
              <a:rPr lang="ru-RU" sz="2400" dirty="0" smtClean="0"/>
              <a:t>Прямая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Гаусса</a:t>
            </a:r>
          </a:p>
          <a:p>
            <a:pPr marL="0" indent="0">
              <a:buNone/>
            </a:pPr>
            <a:r>
              <a:rPr lang="ru-RU" sz="2400" dirty="0" smtClean="0"/>
              <a:t>Ряд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Гаусса</a:t>
            </a:r>
          </a:p>
          <a:p>
            <a:pPr marL="0" indent="0">
              <a:buNone/>
            </a:pPr>
            <a:r>
              <a:rPr lang="ru-RU" sz="2400" dirty="0" smtClean="0"/>
              <a:t>Теорема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Гаусса</a:t>
            </a:r>
          </a:p>
          <a:p>
            <a:pPr marL="0" indent="0">
              <a:buNone/>
            </a:pPr>
            <a:r>
              <a:rPr lang="ru-RU" sz="2400" dirty="0" smtClean="0"/>
              <a:t>Пушка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Гаусса</a:t>
            </a:r>
            <a:endParaRPr lang="ru-RU" sz="24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776905"/>
      </p:ext>
    </p:extLst>
  </p:cSld>
  <p:clrMapOvr>
    <a:masterClrMapping/>
  </p:clrMapOvr>
  <p:transition spd="med" advClick="0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500430" y="1214422"/>
            <a:ext cx="557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0850" algn="r">
              <a:spcBef>
                <a:spcPct val="500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В 1802 году вся семья переехала из Нижегородской губернии в Казань 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214810" y="2187869"/>
            <a:ext cx="457203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0850">
              <a:spcBef>
                <a:spcPct val="500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«Режим и быт в гимназии был  очень суровым и тяжелым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lang="ru-RU" dirty="0">
                <a:latin typeface="Arial" pitchFamily="34" charset="0"/>
                <a:cs typeface="Arial" pitchFamily="34" charset="0"/>
              </a:rPr>
              <a:t>Личность воспитанника полностью подавлялась правилами и устоями гимназии.</a:t>
            </a:r>
          </a:p>
          <a:p>
            <a:pPr indent="450850">
              <a:spcBef>
                <a:spcPct val="500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Николай, со своим свободолюбивым характером тяжелее своих братьев переносил строгий режим гимназии.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85720" y="4917056"/>
            <a:ext cx="46907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dirty="0">
                <a:latin typeface="Arial" pitchFamily="34" charset="0"/>
                <a:cs typeface="Arial" pitchFamily="34" charset="0"/>
              </a:rPr>
              <a:t>«Ты, Лобачевский, будешь разбойником</a:t>
            </a:r>
            <a:r>
              <a:rPr kumimoji="0" lang="ru-RU" dirty="0" smtClean="0">
                <a:latin typeface="Arial" pitchFamily="34" charset="0"/>
                <a:cs typeface="Arial" pitchFamily="34" charset="0"/>
              </a:rPr>
              <a:t>!»</a:t>
            </a:r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92166" y="5310209"/>
            <a:ext cx="805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/>
            <a:r>
              <a:rPr kumimoji="0" lang="ru-RU" dirty="0">
                <a:latin typeface="Arial" pitchFamily="34" charset="0"/>
                <a:cs typeface="Arial" pitchFamily="34" charset="0"/>
              </a:rPr>
              <a:t>Несмотря на свои проделки Николай Лобачевский «аттестовался «весьма прилежным и благонравным» и в конце курса гимназии «занимающимся с особенным прилежанием математикой и латинским языком</a:t>
            </a:r>
            <a:r>
              <a:rPr kumimoji="0" lang="ru-RU" dirty="0" smtClean="0">
                <a:latin typeface="Arial" pitchFamily="34" charset="0"/>
                <a:cs typeface="Arial" pitchFamily="34" charset="0"/>
              </a:rPr>
              <a:t>». </a:t>
            </a:r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7909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282" y="285736"/>
            <a:ext cx="828680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Годы в Казанской гимназии</a:t>
            </a:r>
            <a:endParaRPr kumimoji="0" lang="ru-RU" sz="4400" b="1" i="0" u="none" strike="noStrike" kern="1200" cap="none" spc="-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0"/>
                            </p:stCondLst>
                            <p:childTnLst>
                              <p:par>
                                <p:cTn id="3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100"/>
                            </p:stCondLst>
                            <p:childTnLst>
                              <p:par>
                                <p:cTn id="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928802"/>
            <a:ext cx="7086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Труды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</a:rPr>
              <a:t>Гаусса</a:t>
            </a:r>
            <a:r>
              <a:rPr lang="ru-RU" sz="2800" dirty="0"/>
              <a:t> по дифференциальной геометрии дали мощный толчок развитию этой науки на весь XIX век. Попутно он создал новую науку — высшую геодезию.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889">
            <a:off x="6423297" y="453947"/>
            <a:ext cx="2448829" cy="464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542673"/>
      </p:ext>
    </p:extLst>
  </p:cSld>
  <p:clrMapOvr>
    <a:masterClrMapping/>
  </p:clrMapOvr>
  <p:transition spd="med" advClick="0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5259112" cy="143560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</a:t>
            </a: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Карл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</a:rPr>
              <a:t>Фридрих Гаусс </a:t>
            </a:r>
            <a:r>
              <a:rPr lang="ru-RU" sz="2400" dirty="0"/>
              <a:t>считается одним из величайших математиков всех времён, «королём математиков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r>
              <a:rPr lang="ru-RU" sz="2400" dirty="0"/>
              <a:t>Совместно с Вебером </a:t>
            </a:r>
            <a:r>
              <a:rPr lang="ru-RU" sz="2400" dirty="0">
                <a:solidFill>
                  <a:schemeClr val="tx2">
                    <a:lumMod val="90000"/>
                  </a:schemeClr>
                </a:solidFill>
              </a:rPr>
              <a:t>Гаусс </a:t>
            </a:r>
            <a:r>
              <a:rPr lang="ru-RU" sz="2400" dirty="0"/>
              <a:t>сконструировал первый примитивный электрический телеграф.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269738"/>
      </p:ext>
    </p:extLst>
  </p:cSld>
  <p:clrMapOvr>
    <a:masterClrMapping/>
  </p:clrMapOvr>
  <p:transition spd="med" advClick="0" advTm="21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5400" dirty="0"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03449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857232"/>
            <a:ext cx="4714908" cy="3643338"/>
          </a:xfrm>
        </p:spPr>
        <p:txBody>
          <a:bodyPr>
            <a:noAutofit/>
          </a:bodyPr>
          <a:lstStyle/>
          <a:p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подготовила: Седых Светлана Вениаминовна</a:t>
            </a:r>
            <a:b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Учительница математики МКОУ Бобровская средняя </a:t>
            </a:r>
            <a:b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общеобразовательная школа № 1</a:t>
            </a:r>
            <a:br>
              <a:rPr lang="ru-RU" sz="24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2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285736"/>
            <a:ext cx="871543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Учеба в Казанском университете</a:t>
            </a:r>
            <a:endParaRPr kumimoji="0" lang="ru-RU" sz="4400" b="1" i="0" u="none" strike="noStrike" kern="1200" cap="none" spc="-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74332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14810" y="1787518"/>
            <a:ext cx="464347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450850">
              <a:spcBef>
                <a:spcPct val="500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Поступил в Казанский университет в возрасте 15 лет.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33967" y="2737490"/>
            <a:ext cx="41671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r"/>
            <a:r>
              <a:rPr kumimoji="0" lang="ru-RU" dirty="0">
                <a:latin typeface="Arial" pitchFamily="34" charset="0"/>
                <a:cs typeface="Arial" pitchFamily="34" charset="0"/>
              </a:rPr>
              <a:t>Он был зачинщиком многих проказ: то на университетском дворе запустит ракету, «разорвавшуюся с большим треском», то, поспорив с товарищами, перепрыгнет через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14282" y="4214818"/>
            <a:ext cx="592935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0" lang="ru-RU" dirty="0">
                <a:latin typeface="Arial" pitchFamily="34" charset="0"/>
                <a:cs typeface="Arial" pitchFamily="34" charset="0"/>
              </a:rPr>
              <a:t>тучного профессора Никольского, с одышкой спускавшегося по лестнице, то на удивление и потеху студентам приедет в университет верхом на корове, то сочинит эпиграммы и шутки, которые вызывали веселый хохот студентов</a:t>
            </a:r>
            <a:r>
              <a:rPr kumimoji="0" lang="ru-RU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kumimoji="0" lang="ru-RU" dirty="0">
                <a:latin typeface="Arial" pitchFamily="34" charset="0"/>
                <a:cs typeface="Arial" pitchFamily="34" charset="0"/>
              </a:rPr>
              <a:t>И это были безобидные развлечения, приводившие «в негодование университетское начальство… Гораздо серьезнее выглядели жалобы на него в проявлении безбожия</a:t>
            </a:r>
            <a:r>
              <a:rPr kumimoji="0" lang="ru-RU" dirty="0" smtClean="0">
                <a:latin typeface="Arial" pitchFamily="34" charset="0"/>
                <a:cs typeface="Arial" pitchFamily="34" charset="0"/>
              </a:rPr>
              <a:t>». </a:t>
            </a:r>
            <a:endParaRPr kumimoji="0"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kazan.malinalife.ru/userfiles/picbig/img201202050041597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425595"/>
            <a:ext cx="3000396" cy="221811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14282" y="285728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850">
              <a:spcBef>
                <a:spcPct val="500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3 августа 1811 года получил звание магистра.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3314"/>
            <a:ext cx="79296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spcBef>
                <a:spcPct val="50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«В 1814 Лобачевскому было присвоено звания адъюнкта физико-математических наук (по современной терминологии – доцента), таким образом, в возрасте 21 года Лобачевский становится преподавателем университета и начинает чтение лекций по тригонометрии и теории чисел»</a:t>
            </a:r>
          </a:p>
          <a:p>
            <a:pPr indent="450850">
              <a:spcBef>
                <a:spcPct val="50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После двухлетнего пребывания в звании адъюнктов Лобачевский был утвержден «экстраординарным профессором».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Ордена Н.И. Лобачевского">
            <a:hlinkClick r:id="rId2" tooltip="Ордена Н.И. Лобачевског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6437326" cy="18625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4311416"/>
            <a:ext cx="8572528" cy="1975104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all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Н.И.Лобачевский КАК математик </a:t>
            </a:r>
            <a:endParaRPr kumimoji="0" lang="ru-RU" sz="4000" b="1" i="1" u="none" strike="noStrike" kern="1200" cap="all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7" name="Picture 1" descr="C:\Users\111\Pictures\260px-Lobachevsky_03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42268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58" y="357166"/>
            <a:ext cx="77771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850">
              <a:spcBef>
                <a:spcPct val="500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Много нового он внес в разные области математики, астрономии и физики. Но настоящей славы Николай Иванович был удостоен за свои работы в области геометрии.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95432" y="1357298"/>
            <a:ext cx="77771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850">
              <a:spcBef>
                <a:spcPct val="50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Потерпев ряд неудач в прямых попытках доказательства пятого постулата, Н.И.Лобачевский попытался доказать пятый постулат методом от противного, «он отвергает пятый постулат и вместо него присоединяет к остальным аксиомам евклидовой геометрии новую аксиому о параллельности прямых, прямо противоположную евклидовой аксиоме, называемую ныне «аксиомой Лобачевского»: в плоскости через точку вне прямой можно провести по крайней мере две прямые, не пересекающиеся данной прямой» [5].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http://webmath.exponenta.ru/s/c/planimetry/content/chapter15/section/paragraph2/1500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8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8596" y="571480"/>
            <a:ext cx="683801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22300" indent="-171450"/>
            <a:r>
              <a:rPr lang="ru-RU" u="sng" dirty="0">
                <a:latin typeface="Arial" pitchFamily="34" charset="0"/>
                <a:cs typeface="Arial" pitchFamily="34" charset="0"/>
              </a:rPr>
              <a:t>Выводы:</a:t>
            </a:r>
          </a:p>
          <a:p>
            <a:pPr marL="622300" indent="-171450"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«Евклидова аксиома параллельных недоказуема, т.е. не может быть выведена из других  аксиом Евклида.</a:t>
            </a:r>
          </a:p>
          <a:p>
            <a:pPr marL="622300" indent="-171450"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Наряду с обычной евклидовой геометрией можно, не впадая ни в какое противоречие, построить совершенно другую геометрию, причем вопрос о том, какая из двух геометрий фактически осуществляется в физическом мире, есть вопрос не математики, а физики: никаким математическим рассуждением этот вопрос решен быть не может, ответ может быть получен лишь проверкой на опыте»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ru-RU" dirty="0">
                <a:latin typeface="Arial" pitchFamily="34" charset="0"/>
                <a:cs typeface="Arial" pitchFamily="34" charset="0"/>
              </a:rPr>
              <a:t>11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2" descr="http://upload.wikimedia.org/wikipedia/commons/thumb/5/5d/LineOnHyper.svg/220px-LineOnHyper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929066"/>
            <a:ext cx="2643206" cy="240291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9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|2.1|1.3|1.7|0.9|1.4|1|1.2|1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"/>
</p:tagLst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</TotalTime>
  <Words>1360</Words>
  <Application>Microsoft Office PowerPoint</Application>
  <PresentationFormat>Экран (4:3)</PresentationFormat>
  <Paragraphs>151</Paragraphs>
  <Slides>43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Техническая</vt:lpstr>
      <vt:lpstr>Формула</vt:lpstr>
      <vt:lpstr>Великие математики и их открытия…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Нильс Хенрик Абель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Норвежская банкнота 500 крон (1978г).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Сущность!</vt:lpstr>
      <vt:lpstr>Пример1</vt:lpstr>
      <vt:lpstr>Пример2</vt:lpstr>
      <vt:lpstr>Пример3</vt:lpstr>
      <vt:lpstr>Обобщенный принцип Дирихле</vt:lpstr>
      <vt:lpstr>Гаусс Карл Фридрих</vt:lpstr>
      <vt:lpstr>Презентация PowerPoint</vt:lpstr>
      <vt:lpstr>Презентация PowerPoint</vt:lpstr>
      <vt:lpstr>Алгебра</vt:lpstr>
      <vt:lpstr>Алгебра</vt:lpstr>
      <vt:lpstr>Алгебра</vt:lpstr>
      <vt:lpstr>Математический анализ</vt:lpstr>
      <vt:lpstr>Математический анализ</vt:lpstr>
      <vt:lpstr>Другие достижения</vt:lpstr>
      <vt:lpstr>Другие достижения</vt:lpstr>
      <vt:lpstr>Увековечение памяти</vt:lpstr>
      <vt:lpstr>Презентация PowerPoint</vt:lpstr>
      <vt:lpstr>Интересные факты</vt:lpstr>
      <vt:lpstr>Конец</vt:lpstr>
      <vt:lpstr>Презентацию подготовила: Седых Светлана Вениаминовна Учительница математики МКОУ Бобровская средняя  общеобразовательная школа № 1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Tolik</dc:creator>
  <cp:lastModifiedBy>Администратор</cp:lastModifiedBy>
  <cp:revision>29</cp:revision>
  <dcterms:created xsi:type="dcterms:W3CDTF">2012-11-25T09:45:41Z</dcterms:created>
  <dcterms:modified xsi:type="dcterms:W3CDTF">2017-02-11T09:35:16Z</dcterms:modified>
</cp:coreProperties>
</file>