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2D68C-3823-4F2E-BAEF-826E47CF0F3C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D7C2A-4E3E-4498-8708-FD2967626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7C2A-4E3E-4498-8708-FD296762601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D7C2A-4E3E-4498-8708-FD29676260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30554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Уголовный процесс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Лекция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86808" cy="275751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Меры процессуального принуждения 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УПК РФ)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14480" y="142852"/>
            <a:ext cx="4286280" cy="500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пресечения  (Глава 13)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00108"/>
            <a:ext cx="2714644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(ст. 97)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000108"/>
            <a:ext cx="400052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Обстоятельства (ст. 99)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 rot="16200000" flipH="1">
            <a:off x="3750464" y="750074"/>
            <a:ext cx="571505" cy="35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rot="5400000">
            <a:off x="3357554" y="71435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42910" y="2000240"/>
            <a:ext cx="2714644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Скроется п.1 ч. 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2786058"/>
            <a:ext cx="264320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продолжить преступную деятельность п. 2 ч. 1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143380"/>
            <a:ext cx="2643206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угрожать, уничтожить, воспрепятствовать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3 ч. 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2285992"/>
            <a:ext cx="192882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Тяжесть предъявленного обвинения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2285992"/>
            <a:ext cx="2357454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о личности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3500438"/>
            <a:ext cx="192882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 занятий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2264" y="3500438"/>
            <a:ext cx="234316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состояние здоровья,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семейное положение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4572008"/>
            <a:ext cx="1928826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обстоятельства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-1570874" y="3000372"/>
            <a:ext cx="35711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5" idx="1"/>
          </p:cNvCxnSpPr>
          <p:nvPr/>
        </p:nvCxnSpPr>
        <p:spPr>
          <a:xfrm>
            <a:off x="214282" y="1214422"/>
            <a:ext cx="4286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14282" y="22145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14282" y="328612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14282" y="478632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6" idx="2"/>
          </p:cNvCxnSpPr>
          <p:nvPr/>
        </p:nvCxnSpPr>
        <p:spPr>
          <a:xfrm rot="5400000">
            <a:off x="5179223" y="1107265"/>
            <a:ext cx="71438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6" idx="2"/>
          </p:cNvCxnSpPr>
          <p:nvPr/>
        </p:nvCxnSpPr>
        <p:spPr>
          <a:xfrm rot="5400000">
            <a:off x="4822033" y="2536025"/>
            <a:ext cx="250033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6" idx="2"/>
          </p:cNvCxnSpPr>
          <p:nvPr/>
        </p:nvCxnSpPr>
        <p:spPr>
          <a:xfrm rot="16200000" flipH="1">
            <a:off x="6715140" y="1071546"/>
            <a:ext cx="71438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6" idx="2"/>
          </p:cNvCxnSpPr>
          <p:nvPr/>
        </p:nvCxnSpPr>
        <p:spPr>
          <a:xfrm rot="16200000" flipH="1">
            <a:off x="5143504" y="2643182"/>
            <a:ext cx="250033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6" idx="2"/>
            <a:endCxn id="22" idx="0"/>
          </p:cNvCxnSpPr>
          <p:nvPr/>
        </p:nvCxnSpPr>
        <p:spPr>
          <a:xfrm rot="5400000">
            <a:off x="4732736" y="3018232"/>
            <a:ext cx="307183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214282" y="5572140"/>
            <a:ext cx="871543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исполнения приговора ч.2 ст. 97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14282" y="6143644"/>
            <a:ext cx="871543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исключительных случаях в отношении ПОДОЗРЕВАЕМОГО  (ст. 100)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00" y="214290"/>
            <a:ext cx="7215238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 иных мер процессуального принуждения  (Глава 14)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86058"/>
            <a:ext cx="3214710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Обязательство о явке (ст. 112)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2714620"/>
            <a:ext cx="300039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подозреваемый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1857364"/>
            <a:ext cx="3214710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меры процессуального принуждения (ч. 1, 2 ст. 111)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1142984"/>
            <a:ext cx="7215238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обеспечение порядка уголовного судопроизводства и надлежащего исполнения приговора  (ч. 1 ст. 111)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7884" y="1857364"/>
            <a:ext cx="250033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уголовного процесса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571876"/>
            <a:ext cx="3214710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 (ст. 113)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4357694"/>
            <a:ext cx="3214710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Временное отстранение от должности (ст.114)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214950"/>
            <a:ext cx="3214710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Наложение ареста на имущество (ст.115, 116)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6072206"/>
            <a:ext cx="3214710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Денежное взыскание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3429000"/>
            <a:ext cx="300039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обвиняемый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4143380"/>
            <a:ext cx="300039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потерпевший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57818" y="4857760"/>
            <a:ext cx="300039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5643578"/>
            <a:ext cx="3000396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гражданский истец,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гражданский ответчик,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эксперт, специалист, переводчик, понятой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6929454" y="4214818"/>
            <a:ext cx="4000528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8429652" y="300037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8429652" y="371475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429652" y="442913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8429652" y="514351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8429652" y="621508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0" idx="3"/>
          </p:cNvCxnSpPr>
          <p:nvPr/>
        </p:nvCxnSpPr>
        <p:spPr>
          <a:xfrm>
            <a:off x="8358214" y="2178835"/>
            <a:ext cx="571504" cy="357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-1892345" y="4321975"/>
            <a:ext cx="4071172" cy="79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8" idx="1"/>
          </p:cNvCxnSpPr>
          <p:nvPr/>
        </p:nvCxnSpPr>
        <p:spPr>
          <a:xfrm flipV="1">
            <a:off x="142844" y="2250273"/>
            <a:ext cx="500066" cy="357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6" idx="1"/>
          </p:cNvCxnSpPr>
          <p:nvPr/>
        </p:nvCxnSpPr>
        <p:spPr>
          <a:xfrm flipV="1">
            <a:off x="142844" y="3036091"/>
            <a:ext cx="500066" cy="3571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42844" y="3857628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42844" y="4643446"/>
            <a:ext cx="428628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13" idx="1"/>
          </p:cNvCxnSpPr>
          <p:nvPr/>
        </p:nvCxnSpPr>
        <p:spPr>
          <a:xfrm>
            <a:off x="142844" y="5500702"/>
            <a:ext cx="500066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142844" y="6357958"/>
            <a:ext cx="428628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4822827" y="3321843"/>
            <a:ext cx="64214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endCxn id="7" idx="1"/>
          </p:cNvCxnSpPr>
          <p:nvPr/>
        </p:nvCxnSpPr>
        <p:spPr>
          <a:xfrm flipV="1">
            <a:off x="5143504" y="2964653"/>
            <a:ext cx="214314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endCxn id="15" idx="1"/>
          </p:cNvCxnSpPr>
          <p:nvPr/>
        </p:nvCxnSpPr>
        <p:spPr>
          <a:xfrm>
            <a:off x="5143504" y="3643314"/>
            <a:ext cx="214314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6" idx="3"/>
          </p:cNvCxnSpPr>
          <p:nvPr/>
        </p:nvCxnSpPr>
        <p:spPr>
          <a:xfrm>
            <a:off x="3857620" y="3036091"/>
            <a:ext cx="1285884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>
            <a:stCxn id="11" idx="3"/>
          </p:cNvCxnSpPr>
          <p:nvPr/>
        </p:nvCxnSpPr>
        <p:spPr>
          <a:xfrm flipV="1">
            <a:off x="3857620" y="3357562"/>
            <a:ext cx="1285884" cy="464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12" idx="3"/>
          </p:cNvCxnSpPr>
          <p:nvPr/>
        </p:nvCxnSpPr>
        <p:spPr>
          <a:xfrm flipV="1">
            <a:off x="3857620" y="3500438"/>
            <a:ext cx="1285884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13" idx="3"/>
          </p:cNvCxnSpPr>
          <p:nvPr/>
        </p:nvCxnSpPr>
        <p:spPr>
          <a:xfrm flipV="1">
            <a:off x="3857620" y="3643314"/>
            <a:ext cx="1285884" cy="1857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4286248" y="5286388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6" idx="1"/>
          </p:cNvCxnSpPr>
          <p:nvPr/>
        </p:nvCxnSpPr>
        <p:spPr>
          <a:xfrm flipV="1">
            <a:off x="5143504" y="4393413"/>
            <a:ext cx="214314" cy="35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endCxn id="17" idx="1"/>
          </p:cNvCxnSpPr>
          <p:nvPr/>
        </p:nvCxnSpPr>
        <p:spPr>
          <a:xfrm>
            <a:off x="5143504" y="5072074"/>
            <a:ext cx="214314" cy="35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>
            <a:endCxn id="18" idx="1"/>
          </p:cNvCxnSpPr>
          <p:nvPr/>
        </p:nvCxnSpPr>
        <p:spPr>
          <a:xfrm>
            <a:off x="5143504" y="6143644"/>
            <a:ext cx="214314" cy="35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stCxn id="6" idx="3"/>
          </p:cNvCxnSpPr>
          <p:nvPr/>
        </p:nvCxnSpPr>
        <p:spPr>
          <a:xfrm>
            <a:off x="3857620" y="3036091"/>
            <a:ext cx="1214446" cy="18931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11" idx="3"/>
          </p:cNvCxnSpPr>
          <p:nvPr/>
        </p:nvCxnSpPr>
        <p:spPr>
          <a:xfrm>
            <a:off x="3857620" y="3821909"/>
            <a:ext cx="1214446" cy="1250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4" idx="3"/>
          </p:cNvCxnSpPr>
          <p:nvPr/>
        </p:nvCxnSpPr>
        <p:spPr>
          <a:xfrm flipV="1">
            <a:off x="3857620" y="5214950"/>
            <a:ext cx="1214446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64399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процессуального принуждения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предусмотренные уголовно-процессуальным законом,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571612"/>
            <a:ext cx="6143668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 и свобод личности, применяемые в строгом соответствии с законом уполномоченными  должностными лицами и органами в отношении участников уголовного судопроизводства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3357562"/>
            <a:ext cx="142876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214818"/>
            <a:ext cx="1928826" cy="15001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пресечения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их неправомерных действий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5072074"/>
            <a:ext cx="1857388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надлежащего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приговора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5072074"/>
            <a:ext cx="1928826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установленного порядка производства по уголовному делу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4214818"/>
            <a:ext cx="2071702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назначения уголовного судопроизводства</a:t>
            </a:r>
            <a:endParaRPr lang="ru-RU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357686" y="1071546"/>
            <a:ext cx="484632" cy="42862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7686" y="2857496"/>
            <a:ext cx="484632" cy="42862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4393874">
            <a:off x="2534874" y="3686791"/>
            <a:ext cx="484632" cy="73079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404265">
            <a:off x="3364737" y="4295339"/>
            <a:ext cx="484632" cy="642942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931261">
            <a:off x="5179908" y="4294245"/>
            <a:ext cx="484632" cy="582263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301552">
            <a:off x="6194876" y="3615598"/>
            <a:ext cx="484632" cy="726237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28860" y="214290"/>
            <a:ext cx="4286280" cy="1428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процессуального принуждения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УПК РФ)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071810"/>
            <a:ext cx="2714644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Задержание подозреваемого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12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071810"/>
            <a:ext cx="2857520" cy="928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пресечения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13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357430"/>
            <a:ext cx="2643206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меры процессуального принуждения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14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rot="16200000" flipH="1">
            <a:off x="5786446" y="428604"/>
            <a:ext cx="571504" cy="30003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5400000">
            <a:off x="3893339" y="2321711"/>
            <a:ext cx="135732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rot="5400000">
            <a:off x="2393141" y="821513"/>
            <a:ext cx="1357322" cy="30003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42844" y="464344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и основания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задержания подозреваемого ст. 91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44" y="5786454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задержания подозреваемого ст. 92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464344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обыск подозреваемого ст. 93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43240" y="5786454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Основание освобождения подозреваемого ст. 94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464344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содержание подозреваемого под стражей ст. 95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3636" y="5786454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о задержании подозреваемого ст. 96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214290"/>
            <a:ext cx="8286808" cy="714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процессуального принуждения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УПК РФ)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14422"/>
            <a:ext cx="8286808" cy="2857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пресечения (Глава 13)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меры уголовно-процессуального принуждения, применяемые при наличии оснований и в порядке, установленном уголовно-процессуальным законодательством уполномоченными на то должностными лицами по отношению к обвиняемому, подсудимому, а в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исключительных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случаях к подозреваемому,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исключить для них возможность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скрыться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дознания, предварительного следствия или суда,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продолжать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заниматься преступной деятельностью,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воспрепятствовать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производство по уголовному делу, а также для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исполнения приговора или возможной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выдачи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лица.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мер пресечения (ст.98):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rot="5400000">
            <a:off x="4429124" y="107154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42844" y="428625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Подписка о невыезде и надлежащем поведении ст. 102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44" y="535782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Личное поручительство ст. 103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428625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командования в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 ст. 104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43240" y="535782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Присмотр за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 подозреваемым или обвиняемым ст. 105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4286256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Залог ст. 106, ч.6 ст. 118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3636" y="535782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Домашний арест ст. 107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357422" y="6357934"/>
            <a:ext cx="4429156" cy="500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под стражу ст. 108-109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214290"/>
            <a:ext cx="8286808" cy="714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процессуального принуждения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(Раздел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УПК РФ)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14422"/>
            <a:ext cx="8286808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меры принуждения ( Глава 14 )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разновидность мер уголовно-процессуального принуждения,  которые применяются в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целях обеспечения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установленного УПК порядка уголовного судопроизводства, надлежащего исполнения приговора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(ч.1 ст. 111 УПК РФ)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rot="5400000">
            <a:off x="4429124" y="107154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42844" y="4000504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Обязательство о явке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112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00166" y="535782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Наложение ареста на имущество ст. 115, 116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4000504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 ст. 113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4000504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Временное отстранение от должности ст. 114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3438" y="535782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Денежное взыскание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117, ч.1-5 ст. 118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3000372"/>
            <a:ext cx="6500858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 иных мер принуждения ( ч.1 и ч.2 ст. 111 УПК РФ):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7" idx="2"/>
          </p:cNvCxnSpPr>
          <p:nvPr/>
        </p:nvCxnSpPr>
        <p:spPr>
          <a:xfrm rot="5400000">
            <a:off x="4321967" y="2678901"/>
            <a:ext cx="500066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</p:cNvCxnSpPr>
          <p:nvPr/>
        </p:nvCxnSpPr>
        <p:spPr>
          <a:xfrm rot="16200000" flipH="1">
            <a:off x="5804306" y="2160974"/>
            <a:ext cx="500066" cy="303611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2"/>
          </p:cNvCxnSpPr>
          <p:nvPr/>
        </p:nvCxnSpPr>
        <p:spPr>
          <a:xfrm rot="5400000">
            <a:off x="2803910" y="2196697"/>
            <a:ext cx="500068" cy="296467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2"/>
            <a:endCxn id="23" idx="0"/>
          </p:cNvCxnSpPr>
          <p:nvPr/>
        </p:nvCxnSpPr>
        <p:spPr>
          <a:xfrm rot="16200000" flipH="1">
            <a:off x="4268388" y="3696892"/>
            <a:ext cx="571504" cy="3571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3" idx="2"/>
          </p:cNvCxnSpPr>
          <p:nvPr/>
        </p:nvCxnSpPr>
        <p:spPr>
          <a:xfrm rot="16200000" flipH="1">
            <a:off x="4375545" y="3589735"/>
            <a:ext cx="1857390" cy="1535919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3" idx="2"/>
          </p:cNvCxnSpPr>
          <p:nvPr/>
        </p:nvCxnSpPr>
        <p:spPr>
          <a:xfrm rot="5400000">
            <a:off x="2803909" y="3554018"/>
            <a:ext cx="1857390" cy="160735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28860" y="214290"/>
            <a:ext cx="4286280" cy="12858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Задержание подозреваемого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ст.91, глава 12 УПК РФ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928802"/>
            <a:ext cx="271464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задержание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подозреваемого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ч.1 ст. 91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928802"/>
            <a:ext cx="2857520" cy="928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задержания подозреваемого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ч.1 ст.91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928802"/>
            <a:ext cx="2643206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данные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подозрения в совершении преступления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ч.2 ст. 91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rot="16200000" flipH="1">
            <a:off x="5893603" y="178571"/>
            <a:ext cx="357190" cy="30003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rot="5400000">
            <a:off x="4357686" y="1714488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rot="5400000">
            <a:off x="2893207" y="178571"/>
            <a:ext cx="357190" cy="30003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42844" y="3429000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Наказание в виде лишения свободы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ч.1 ст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91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4500570"/>
            <a:ext cx="2857520" cy="7858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Потерпевшие или очевидцы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укажут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п.2 ч.1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3214686"/>
            <a:ext cx="2857520" cy="10715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застигнуто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совершении или непосредственно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1 ч. 1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43240" y="5500702"/>
            <a:ext cx="285752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лице, одежде, в жилище ЯВНЫЕ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преступления п.3 ч.1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3571876"/>
            <a:ext cx="2857520" cy="3571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Пытается скрыться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43636" y="4143380"/>
            <a:ext cx="2857520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имеет постоянного места жительства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6" idx="2"/>
            <a:endCxn id="21" idx="0"/>
          </p:cNvCxnSpPr>
          <p:nvPr/>
        </p:nvCxnSpPr>
        <p:spPr>
          <a:xfrm rot="5400000">
            <a:off x="1357290" y="3214686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6143636" y="4929198"/>
            <a:ext cx="2857520" cy="500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установлена личность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43636" y="5715016"/>
            <a:ext cx="2857520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Избрание меры пресечение заключение под стражу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>
            <a:stCxn id="7" idx="2"/>
            <a:endCxn id="23" idx="0"/>
          </p:cNvCxnSpPr>
          <p:nvPr/>
        </p:nvCxnSpPr>
        <p:spPr>
          <a:xfrm rot="5400000">
            <a:off x="4393405" y="303609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42852"/>
            <a:ext cx="578647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задержания подозреваемого (ст. 92)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857232"/>
            <a:ext cx="8001056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Доставление в орган дознания или к следователю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357298"/>
            <a:ext cx="8001056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срок не более 3 часов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857364"/>
            <a:ext cx="800105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протокола задержания (содержание ч.2 ст. 92)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71810"/>
            <a:ext cx="800105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Разъяснение прав и обязанностей  - ст. 46 УПК РФ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714752"/>
            <a:ext cx="800105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(ст. 96): прокурора в течении 12 часов с момента задержания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572008"/>
            <a:ext cx="800105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Допрос подозреваемого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72206"/>
            <a:ext cx="800105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необходимости свидание свыше 2 часов, но не менее 2 часов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5286388"/>
            <a:ext cx="8001056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просьбе подозреваемого предоставление свидания с защитником: наедине и конфиденциально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2428868"/>
            <a:ext cx="800105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обыск подозреваемых – ст.93, 184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714488"/>
            <a:ext cx="8286808" cy="1557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Федеральный закон от 15 июля 1995 г. N 103-ФЗ "О содержании под стражей подозреваемых и обвиняемых в совершении преступлений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"...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ч. 1  ст.  95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14290"/>
            <a:ext cx="7143800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содержания подозреваемых под стражей ст. 95  УПК РФ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876"/>
            <a:ext cx="8286808" cy="1928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проведении ОРМ: ч. 2  ст. 95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необходимость проведения ОРМ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сотрудники органа дознания: ОРД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письменное разрешение дознавателя, следователя, суда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кого в ПУД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715016"/>
            <a:ext cx="828680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СРОКИ: до 48 часов, продление, но не более 72 час.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721523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освобождения подозреваемого ст. 94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328614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ч. 1 ст. 94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142984"/>
            <a:ext cx="320041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Сроки: ч.2-4 ст. 94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714884"/>
            <a:ext cx="3000396" cy="1643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нет подтверждения, освобождение с уведомлением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подозреваемому (копия на руки): ч.4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071678"/>
            <a:ext cx="435771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подтвердилось подозрение п.1 ч.1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714620"/>
            <a:ext cx="4357718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Отсутствуют основания применения мер пресечения – заключение под стражу п.2 ч.1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714752"/>
            <a:ext cx="435771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Задержание с нарушением ст. 91: п.3 ч.1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-1035883" y="2821777"/>
            <a:ext cx="235745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2844" y="2357430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42844" y="3143248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2844" y="4000504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5" idx="1"/>
          </p:cNvCxnSpPr>
          <p:nvPr/>
        </p:nvCxnSpPr>
        <p:spPr>
          <a:xfrm flipV="1">
            <a:off x="142844" y="1607331"/>
            <a:ext cx="428628" cy="35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857884" y="2285992"/>
            <a:ext cx="300039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истечении 48 часов: ч.2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57884" y="3000372"/>
            <a:ext cx="3000396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нет подтверждения, освобождение с уведомлением следователя, дознавателя: ч.3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3178959" y="3607595"/>
            <a:ext cx="39290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6" idx="1"/>
          </p:cNvCxnSpPr>
          <p:nvPr/>
        </p:nvCxnSpPr>
        <p:spPr>
          <a:xfrm flipV="1">
            <a:off x="5143504" y="1643050"/>
            <a:ext cx="500066" cy="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143504" y="2571744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32" idx="1"/>
          </p:cNvCxnSpPr>
          <p:nvPr/>
        </p:nvCxnSpPr>
        <p:spPr>
          <a:xfrm>
            <a:off x="5143504" y="3714752"/>
            <a:ext cx="7143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7" idx="1"/>
          </p:cNvCxnSpPr>
          <p:nvPr/>
        </p:nvCxnSpPr>
        <p:spPr>
          <a:xfrm flipV="1">
            <a:off x="5143504" y="5536421"/>
            <a:ext cx="714380" cy="3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428728" y="4714884"/>
            <a:ext cx="3000396" cy="1643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освобождении – СПРАВКА: ч.5 ст.94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 стрелкой 56"/>
          <p:cNvCxnSpPr>
            <a:endCxn id="55" idx="3"/>
          </p:cNvCxnSpPr>
          <p:nvPr/>
        </p:nvCxnSpPr>
        <p:spPr>
          <a:xfrm rot="10800000" flipV="1">
            <a:off x="4429124" y="5429263"/>
            <a:ext cx="714380" cy="107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1" grpId="0" animBg="1"/>
      <p:bldP spid="32" grpId="0" animBg="1"/>
      <p:bldP spid="5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895</Words>
  <PresentationFormat>Экран (4:3)</PresentationFormat>
  <Paragraphs>128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Уголовный процесс  Лекция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Уголовный процесс  Лекция</dc:title>
  <cp:lastModifiedBy>Admin</cp:lastModifiedBy>
  <cp:revision>54</cp:revision>
  <dcterms:modified xsi:type="dcterms:W3CDTF">2017-01-28T15:01:36Z</dcterms:modified>
</cp:coreProperties>
</file>