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7" r:id="rId5"/>
    <p:sldId id="268" r:id="rId6"/>
    <p:sldId id="264" r:id="rId7"/>
    <p:sldId id="260" r:id="rId8"/>
    <p:sldId id="261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CC"/>
    <a:srgbClr val="008000"/>
    <a:srgbClr val="66FF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86" d="100"/>
          <a:sy n="86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C1C0-6110-41FF-AEED-5A25D16E7C3C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638C-632C-4619-B3EE-10A47F1C9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78EE-3AA8-4428-A4E4-44CEF7780ACC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27A8-D5D7-43D2-8553-83A237C64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324F-1782-450B-984F-48F39A153335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F01B-F904-4E40-A2D6-5FBF5CAB5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0DFC-B6C3-452A-8B7B-27AF605808C8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BE4A-2B89-4AA7-8C16-57F23AEF0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DE7D-B542-4798-B456-40FADFFE75FB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B510-558B-4061-9E65-0E0510EC2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4A0-5AAB-4AE2-9FC3-D823F5DF915B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32CB-4662-4FF4-82DB-E16E35D97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5D72-EB2B-4B91-A511-530C61C95497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2CE2-366D-4CA6-ADDD-9C350A568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432E-24AA-4147-8371-99396D9C004E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CE94-08F6-4233-ABD3-A584E38DC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CB7B-7A6E-4898-81FC-570F512FED36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D6DC-7330-4823-A20F-126E10C61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5CF3-6FA0-43E1-BCED-27DCE1555F0B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8B5C-4023-487D-9201-42A6182F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647F-093D-486D-9BFB-F7837DD6E101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0525-8FFC-4377-99E0-7BE425EF3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00B0F0"/>
            </a:gs>
            <a:gs pos="100000">
              <a:srgbClr val="0070C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07ABCB-D85B-40CF-AE3A-5E63238AD61A}" type="datetimeFigureOut">
              <a:rPr lang="ru-RU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D01555-AD7C-45B1-9CC9-2142E3AB4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аша а\9821087ee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947" y="265739"/>
            <a:ext cx="3878479" cy="574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292725" y="4868863"/>
            <a:ext cx="403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КГБОУ «Железногорский кадетский корпус»</a:t>
            </a:r>
            <a:endParaRPr lang="en-US" sz="1400" b="1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sz="1400" b="1" u="sng">
                <a:solidFill>
                  <a:srgbClr val="000066"/>
                </a:solidFill>
                <a:latin typeface="Times New Roman" pitchFamily="18" charset="0"/>
              </a:rPr>
              <a:t>Выполнила</a:t>
            </a:r>
            <a:r>
              <a:rPr lang="en-US" sz="1400" b="1" u="sng">
                <a:solidFill>
                  <a:srgbClr val="000066"/>
                </a:solidFill>
                <a:latin typeface="Times New Roman" pitchFamily="18" charset="0"/>
              </a:rPr>
              <a:t>:</a:t>
            </a: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 учитель английского языка </a:t>
            </a:r>
          </a:p>
          <a:p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Юшкевич Елена Викторовна</a:t>
            </a:r>
            <a:r>
              <a:rPr lang="ru-RU" b="1">
                <a:solidFill>
                  <a:srgbClr val="000066"/>
                </a:solidFill>
              </a:rPr>
              <a:t> </a:t>
            </a:r>
          </a:p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419475" y="6381750"/>
            <a:ext cx="266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latin typeface="Times New Roman" pitchFamily="18" charset="0"/>
              </a:rPr>
              <a:t>Железногорск</a:t>
            </a:r>
            <a:r>
              <a:rPr lang="en-US" sz="140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1400">
                <a:solidFill>
                  <a:srgbClr val="000066"/>
                </a:solidFill>
                <a:latin typeface="Times New Roman" pitchFamily="18" charset="0"/>
              </a:rPr>
              <a:t>2016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427538" y="962025"/>
            <a:ext cx="47164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solidFill>
                  <a:srgbClr val="000066"/>
                </a:solidFill>
                <a:latin typeface="Times New Roman" pitchFamily="18" charset="0"/>
              </a:rPr>
              <a:t>Healthy or Unhealthy?</a:t>
            </a:r>
            <a:r>
              <a:rPr lang="ru-RU" sz="360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сения\Desktop\саша а\stockvault_15742_2009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53" y="3796809"/>
            <a:ext cx="3588953" cy="269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Ксения\Desktop\саша а\Vegetables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82393" y="3721906"/>
            <a:ext cx="3442974" cy="2896849"/>
          </a:xfrm>
          <a:effectLst>
            <a:softEdge rad="112500"/>
          </a:effectLst>
        </p:spPr>
      </p:pic>
      <p:pic>
        <p:nvPicPr>
          <p:cNvPr id="9223" name="Picture 7" descr="C:\Users\Ксения\Desktop\саша а\img--i-17640-w-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3040" y="454532"/>
            <a:ext cx="3655298" cy="274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C:\Users\Ксения\Desktop\саша а\asparagus vinagret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998" y="485750"/>
            <a:ext cx="4017083" cy="272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9636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</a:rPr>
              <a:t>We will give you an advice, but you can choose your way of life!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3554" name="Picture 4" descr="D:\для презентаций и докум\ani_0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05438"/>
            <a:ext cx="259238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ож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2535237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ожир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933825"/>
            <a:ext cx="29146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спо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128713"/>
            <a:ext cx="4608512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:\саша а\2991182_4723797236708e31f20c4f6rr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07950" y="5516563"/>
            <a:ext cx="9036050" cy="13414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66FF33"/>
                </a:solidFill>
                <a:latin typeface="Times New Roman" pitchFamily="18" charset="0"/>
              </a:rPr>
              <a:t>Thank you very much for your attention!</a:t>
            </a:r>
            <a:endParaRPr lang="ru-RU" sz="3600" b="1" smtClean="0">
              <a:solidFill>
                <a:srgbClr val="66FF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897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Пояснительная записка.</a:t>
            </a: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</a:rPr>
              <a:t>      </a:t>
            </a:r>
            <a:r>
              <a:rPr lang="ru-RU" sz="1400">
                <a:latin typeface="Times New Roman" pitchFamily="18" charset="0"/>
              </a:rPr>
              <a:t>Творческая презентация “</a:t>
            </a:r>
            <a:r>
              <a:rPr lang="en-US" sz="1400" b="1">
                <a:latin typeface="Times New Roman" pitchFamily="18" charset="0"/>
              </a:rPr>
              <a:t>Healthy or Unhealthy</a:t>
            </a:r>
            <a:r>
              <a:rPr lang="ru-RU" sz="1400" b="1">
                <a:latin typeface="Times New Roman" pitchFamily="18" charset="0"/>
              </a:rPr>
              <a:t>?”</a:t>
            </a:r>
            <a:r>
              <a:rPr lang="ru-RU" sz="1400">
                <a:latin typeface="Times New Roman" pitchFamily="18" charset="0"/>
              </a:rPr>
              <a:t> по учебнику В.П. Кузовлева, Н.М. Лапа, Э.Ш. Перегудовой </a:t>
            </a:r>
            <a:r>
              <a:rPr lang="en-US" sz="1400">
                <a:latin typeface="Times New Roman" pitchFamily="18" charset="0"/>
              </a:rPr>
              <a:t>English </a:t>
            </a:r>
            <a:r>
              <a:rPr lang="ru-RU" sz="1400">
                <a:latin typeface="Times New Roman" pitchFamily="18" charset="0"/>
              </a:rPr>
              <a:t>9 рассчитана для учащихся 9 классов  общеобразовательных учреждений.-  Москва: Просвещение, 2008, так как основана на материале учебника.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   Данный материал можно использовать на учебных занятиях в 9 классах при обобщении полученных знаний, умений, навыков.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Продолжительность </a:t>
            </a:r>
            <a:r>
              <a:rPr lang="ru-RU" sz="1400">
                <a:latin typeface="Times New Roman" pitchFamily="18" charset="0"/>
              </a:rPr>
              <a:t> – 45 минут, даёт возможность учителю реализовать поставленные цели.</a:t>
            </a:r>
            <a:br>
              <a:rPr lang="ru-RU" sz="1400">
                <a:latin typeface="Times New Roman" pitchFamily="18" charset="0"/>
              </a:rPr>
            </a:br>
            <a:r>
              <a:rPr lang="ru-RU" sz="1400" b="1">
                <a:latin typeface="Times New Roman" pitchFamily="18" charset="0"/>
              </a:rPr>
              <a:t>Цели</a:t>
            </a:r>
            <a:r>
              <a:rPr lang="ru-RU" sz="1400">
                <a:latin typeface="Times New Roman" pitchFamily="18" charset="0"/>
              </a:rPr>
              <a:t>: Развить интерес и мотивацию к изучению английского языка, активизировать познавательную деятельность, анализировать и оценивать информацию в соответствии с критериями.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Образовательные задачи:</a:t>
            </a:r>
            <a:endParaRPr lang="ru-RU" sz="1400">
              <a:latin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</a:rPr>
              <a:t>-Актуализировать и совершенствовать имеющиеся у учащихся знания по теме “Здоровье”.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-Формировать умение использовать соответствующую терминологию.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Развивающие задачи</a:t>
            </a:r>
            <a:r>
              <a:rPr lang="ru-RU" sz="1400" b="1" i="1">
                <a:latin typeface="Times New Roman" pitchFamily="18" charset="0"/>
              </a:rPr>
              <a:t>: </a:t>
            </a:r>
            <a:r>
              <a:rPr lang="ru-RU" sz="1400" b="1">
                <a:latin typeface="Times New Roman" pitchFamily="18" charset="0"/>
              </a:rPr>
              <a:t> </a:t>
            </a:r>
            <a:endParaRPr lang="ru-RU" sz="1400">
              <a:latin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</a:rPr>
              <a:t>-Способствовать развитию креативности учащихся через задания творческого характера.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Воспитательные задачи:</a:t>
            </a:r>
            <a:endParaRPr lang="ru-RU" sz="1400">
              <a:latin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</a:rPr>
              <a:t>-Способствовать воспитанию умения работать (общаться) в коллективе  (классе), терпеливо относиться к своим и чужим ошибкам.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Методы обучения</a:t>
            </a:r>
            <a:r>
              <a:rPr lang="ru-RU" sz="1400">
                <a:latin typeface="Times New Roman" pitchFamily="18" charset="0"/>
              </a:rPr>
              <a:t>: беседа, презентация темы проекта, анализ  и оценка выступления в соответствии с критериями. 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Прогнозируемый результат</a:t>
            </a:r>
            <a:r>
              <a:rPr lang="ru-RU" sz="1400">
                <a:latin typeface="Times New Roman" pitchFamily="18" charset="0"/>
              </a:rPr>
              <a:t>: «Краткая формулировка задачи проекта»,  утверждение темы проекта, мнения людей.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Методы обучения</a:t>
            </a:r>
            <a:r>
              <a:rPr lang="ru-RU" sz="1400">
                <a:latin typeface="Times New Roman" pitchFamily="18" charset="0"/>
              </a:rPr>
              <a:t>: беседа, презентация темы проекта, анализ  и оценка выступления в соответствии с критериями. </a:t>
            </a:r>
            <a:endParaRPr lang="ru-RU" sz="1400" b="1">
              <a:latin typeface="Times New Roman" pitchFamily="18" charset="0"/>
            </a:endParaRPr>
          </a:p>
          <a:p>
            <a:pPr algn="just"/>
            <a:r>
              <a:rPr lang="ru-RU" sz="1400" b="1">
                <a:latin typeface="Times New Roman" pitchFamily="18" charset="0"/>
              </a:rPr>
              <a:t>Критерии оценки темы проекта</a:t>
            </a:r>
            <a:r>
              <a:rPr lang="ru-RU" sz="1400">
                <a:latin typeface="Times New Roman" pitchFamily="18" charset="0"/>
              </a:rPr>
              <a:t>: 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Оригинальность идеи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Социальные – что лучше питаться правильно или нет? Удовлетворяет ли взрослых и детей такой образ жизни? </a:t>
            </a:r>
          </a:p>
          <a:p>
            <a:pPr algn="just"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0" y="115888"/>
            <a:ext cx="9036050" cy="16573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mtClean="0"/>
              <a:t>   </a:t>
            </a:r>
            <a:r>
              <a:rPr lang="en-US" smtClean="0">
                <a:latin typeface="Times New Roman" pitchFamily="18" charset="0"/>
              </a:rPr>
              <a:t>Children should drink milk 5 times a week! It contains much calcium and strengthen their teeth and bones.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14339" name="Picture 2" descr="G:\саша а\0_a6f2_5b992f5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690688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саша а\38255118_00010993.jpg"/>
          <p:cNvPicPr>
            <a:picLocks noChangeAspect="1" noChangeArrowheads="1"/>
          </p:cNvPicPr>
          <p:nvPr/>
        </p:nvPicPr>
        <p:blipFill>
          <a:blip r:embed="rId3"/>
          <a:srcRect b="3125"/>
          <a:stretch>
            <a:fillRect/>
          </a:stretch>
        </p:blipFill>
        <p:spPr bwMode="auto">
          <a:xfrm>
            <a:off x="621158" y="2573402"/>
            <a:ext cx="3059773" cy="382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1223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en-US" sz="3600" smtClean="0">
                <a:latin typeface="Times New Roman" pitchFamily="18" charset="0"/>
              </a:rPr>
              <a:t>Cut out desserts, snacks, chips, Coca-Cola, Sprite, sweets and chocolate. </a:t>
            </a:r>
            <a:endParaRPr lang="ru-RU" sz="3600" smtClean="0">
              <a:latin typeface="Times New Roman" pitchFamily="18" charset="0"/>
            </a:endParaRPr>
          </a:p>
        </p:txBody>
      </p:sp>
      <p:pic>
        <p:nvPicPr>
          <p:cNvPr id="15366" name="Picture 6" descr="бут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399573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лимон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35290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шокол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292600"/>
            <a:ext cx="359886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саша а\326d7fa9181f808465bd60cc25ef9a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785" y="1276887"/>
            <a:ext cx="3353494" cy="538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чип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48958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сосис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60800"/>
            <a:ext cx="439261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42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Cut down on fat and use low-calorie foods!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507412" cy="194468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mtClean="0"/>
              <a:t>   </a:t>
            </a:r>
            <a:r>
              <a:rPr lang="en-US" smtClean="0">
                <a:latin typeface="Times New Roman" pitchFamily="18" charset="0"/>
              </a:rPr>
              <a:t>If you snack constantly, drink alcohol, take drugs and eat junk food….These bad habits make your teeth yellow, speech unclear and hair smell.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10242" name="Picture 2" descr="C:\Users\Ксения\Desktop\саша а\46322865_1228404295_foodpictures_03f437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22" y="2716207"/>
            <a:ext cx="242889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alkogo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21163"/>
            <a:ext cx="39243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нарко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916113"/>
            <a:ext cx="3529012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1152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en-US" smtClean="0">
                <a:latin typeface="Times New Roman" pitchFamily="18" charset="0"/>
              </a:rPr>
              <a:t>Meat will be better. It is healthy for us. It is rich in proteins!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5122" name="Picture 2" descr="G:\саша а\56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897" y="1271752"/>
            <a:ext cx="3883094" cy="255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мясо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076700"/>
            <a:ext cx="43926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мясо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17625"/>
            <a:ext cx="388778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15843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mtClean="0"/>
              <a:t>   </a:t>
            </a:r>
            <a:r>
              <a:rPr lang="en-US" sz="2800" smtClean="0">
                <a:latin typeface="Times New Roman" pitchFamily="18" charset="0"/>
              </a:rPr>
              <a:t>Eat more fruit and vegetables (including potatoes, beetroot and carrot). Your skin will look wonderful (very smooth) and you’ll get enough vitamins and minerals. 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6147" name="Picture 3" descr="G:\саша а\1223190641prbig_rfood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580" y="1914597"/>
            <a:ext cx="3944056" cy="394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Ксения\Desktop\саша а\c40d018366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9480" y="1781167"/>
            <a:ext cx="3659573" cy="227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Users\Ксения\Desktop\саша а\1265647305_food53prev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3623" y="4300543"/>
            <a:ext cx="3658471" cy="226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0" y="620713"/>
            <a:ext cx="9036050" cy="18716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en-US" smtClean="0">
                <a:latin typeface="Times New Roman" pitchFamily="18" charset="0"/>
              </a:rPr>
              <a:t>If you don’t skip breakfast and smoke a lot but you will exercise too much you will be strong, healthy, energetic, successful in everything! 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8194" name="Picture 2" descr="C:\Users\Ксения\Desktop\саша а\iStock_000005662140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87" y="3001265"/>
            <a:ext cx="4734572" cy="305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4" descr="C:\Users\Ксения\Desktop\саша а\img_ann_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997200"/>
            <a:ext cx="27781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341</Words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 Валерьевна</dc:creator>
  <cp:lastModifiedBy>Admin</cp:lastModifiedBy>
  <cp:revision>53</cp:revision>
  <dcterms:created xsi:type="dcterms:W3CDTF">2010-04-01T09:51:07Z</dcterms:created>
  <dcterms:modified xsi:type="dcterms:W3CDTF">2016-05-09T15:10:52Z</dcterms:modified>
</cp:coreProperties>
</file>