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9" r:id="rId3"/>
    <p:sldId id="311" r:id="rId4"/>
    <p:sldId id="309" r:id="rId5"/>
    <p:sldId id="310" r:id="rId6"/>
    <p:sldId id="312" r:id="rId7"/>
    <p:sldId id="302" r:id="rId8"/>
    <p:sldId id="307" r:id="rId9"/>
    <p:sldId id="305" r:id="rId10"/>
    <p:sldId id="314" r:id="rId11"/>
    <p:sldId id="303" r:id="rId12"/>
    <p:sldId id="304" r:id="rId13"/>
    <p:sldId id="277" r:id="rId14"/>
    <p:sldId id="283" r:id="rId15"/>
    <p:sldId id="271" r:id="rId16"/>
    <p:sldId id="274" r:id="rId17"/>
    <p:sldId id="295" r:id="rId18"/>
    <p:sldId id="313" r:id="rId19"/>
    <p:sldId id="291" r:id="rId20"/>
    <p:sldId id="296" r:id="rId21"/>
    <p:sldId id="297" r:id="rId22"/>
    <p:sldId id="298" r:id="rId23"/>
    <p:sldId id="30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B0FF"/>
    <a:srgbClr val="E0FCBE"/>
    <a:srgbClr val="301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19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50301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83923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98247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93938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78213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96999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07987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82122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43974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93321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37991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wip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305800" cy="1440160"/>
          </a:xfrm>
        </p:spPr>
        <p:txBody>
          <a:bodyPr/>
          <a:lstStyle/>
          <a:p>
            <a:r>
              <a:rPr lang="ru-RU" sz="2000" dirty="0" smtClean="0">
                <a:solidFill>
                  <a:srgbClr val="484C51"/>
                </a:solidFill>
                <a:latin typeface="Arial"/>
              </a:rPr>
              <a:t/>
            </a:r>
            <a:br>
              <a:rPr lang="ru-RU" sz="2000" dirty="0" smtClean="0">
                <a:solidFill>
                  <a:srgbClr val="484C51"/>
                </a:solidFill>
                <a:latin typeface="Arial"/>
              </a:rPr>
            </a:br>
            <a:r>
              <a:rPr lang="ru-RU" sz="2000" dirty="0" smtClean="0">
                <a:solidFill>
                  <a:srgbClr val="484C51"/>
                </a:solidFill>
                <a:latin typeface="Arial"/>
              </a:rPr>
              <a:t>Государственное </a:t>
            </a:r>
            <a:r>
              <a:rPr lang="ru-RU" sz="2000" dirty="0">
                <a:solidFill>
                  <a:srgbClr val="484C51"/>
                </a:solidFill>
                <a:latin typeface="Arial"/>
              </a:rPr>
              <a:t>бюджетное общеобразовательное учреждение города Москвы </a:t>
            </a:r>
            <a:r>
              <a:rPr lang="ru-RU" sz="2000" dirty="0" smtClean="0">
                <a:solidFill>
                  <a:srgbClr val="484C51"/>
                </a:solidFill>
                <a:latin typeface="Arial"/>
              </a:rPr>
              <a:t>Гимназия </a:t>
            </a:r>
            <a:r>
              <a:rPr lang="ru-RU" sz="2000" dirty="0">
                <a:solidFill>
                  <a:srgbClr val="484C51"/>
                </a:solidFill>
                <a:latin typeface="Arial"/>
              </a:rPr>
              <a:t>№ </a:t>
            </a:r>
            <a:r>
              <a:rPr lang="ru-RU" sz="2000" dirty="0" smtClean="0">
                <a:solidFill>
                  <a:srgbClr val="484C51"/>
                </a:solidFill>
                <a:latin typeface="Arial"/>
              </a:rPr>
              <a:t>1577 подразделение №4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988840"/>
            <a:ext cx="8233792" cy="2232248"/>
          </a:xfrm>
        </p:spPr>
        <p:txBody>
          <a:bodyPr/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Тема: Развитие творческих способностей детей старшего дошкольного возраста посредством конструирования из бумаги в технике "квиллинг" </a:t>
            </a:r>
          </a:p>
          <a:p>
            <a:pPr algn="r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sz="1600" dirty="0" smtClean="0"/>
          </a:p>
          <a:p>
            <a:pPr algn="r"/>
            <a:endParaRPr lang="ru-RU" sz="1600" dirty="0"/>
          </a:p>
          <a:p>
            <a:pPr algn="r"/>
            <a:endParaRPr lang="ru-RU" sz="1600" dirty="0" smtClean="0"/>
          </a:p>
          <a:p>
            <a:pPr algn="r"/>
            <a:endParaRPr lang="ru-RU" sz="1600" dirty="0"/>
          </a:p>
          <a:p>
            <a:pPr algn="r"/>
            <a:endParaRPr lang="ru-RU" sz="1600" dirty="0" smtClean="0"/>
          </a:p>
          <a:p>
            <a:pPr algn="r"/>
            <a:r>
              <a:rPr lang="ru-RU" sz="2000" dirty="0" smtClean="0"/>
              <a:t>Выполнила </a:t>
            </a:r>
            <a:r>
              <a:rPr lang="ru-RU" sz="2000" dirty="0"/>
              <a:t>:</a:t>
            </a:r>
            <a:r>
              <a:rPr lang="ru-RU" sz="2000" dirty="0" smtClean="0"/>
              <a:t>Яковлева Ольга Сергеевна</a:t>
            </a:r>
          </a:p>
          <a:p>
            <a:endParaRPr lang="ru-RU" sz="28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7"/>
          <a:stretch/>
        </p:blipFill>
        <p:spPr>
          <a:xfrm>
            <a:off x="394658" y="1628800"/>
            <a:ext cx="3749742" cy="43924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401905"/>
            <a:ext cx="3628628" cy="30773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0"/>
          <a:stretch/>
        </p:blipFill>
        <p:spPr>
          <a:xfrm>
            <a:off x="4283968" y="404664"/>
            <a:ext cx="3626346" cy="274425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757361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Инструменты</a:t>
            </a:r>
            <a:endParaRPr lang="ru-RU" sz="2400" b="1" cap="all" dirty="0">
              <a:ln w="9000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240809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850106"/>
          </a:xfrm>
        </p:spPr>
        <p:txBody>
          <a:bodyPr/>
          <a:lstStyle/>
          <a:p>
            <a:r>
              <a:rPr lang="ru-RU" sz="4000" b="1" spc="300" dirty="0" smtClean="0">
                <a:ln w="11430" cmpd="sng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Цветочек</a:t>
            </a:r>
            <a:endParaRPr lang="ru-RU" sz="4000" b="1" spc="300" dirty="0">
              <a:ln w="11430" cmpd="sng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73" y="1196752"/>
            <a:ext cx="2952539" cy="1968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646" y="1340768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8" y="4084504"/>
            <a:ext cx="3337224" cy="2224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67" y="2247908"/>
            <a:ext cx="3006902" cy="2004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221087"/>
            <a:ext cx="3354749" cy="2236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370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31"/>
          <a:stretch/>
        </p:blipFill>
        <p:spPr>
          <a:xfrm rot="5400000">
            <a:off x="195396" y="820828"/>
            <a:ext cx="3168352" cy="24800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2033" y="1184750"/>
            <a:ext cx="4680520" cy="31203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9760" y="2318792"/>
            <a:ext cx="5004048" cy="333603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14117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663" y="260648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ln w="1905">
                  <a:solidFill>
                    <a:schemeClr val="bg1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ВАСИЛЬКИ</a:t>
            </a:r>
            <a:endParaRPr lang="ru-RU" b="1" dirty="0">
              <a:ln w="1905">
                <a:solidFill>
                  <a:schemeClr val="bg1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Содержимое 4" descr="IMG_13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13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64088" y="1268760"/>
            <a:ext cx="3250704" cy="2166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3" r="25783"/>
          <a:stretch/>
        </p:blipFill>
        <p:spPr>
          <a:xfrm>
            <a:off x="2583434" y="2633175"/>
            <a:ext cx="3906059" cy="424847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n w="18415" cmpd="sng">
                  <a:solidFill>
                    <a:schemeClr val="bg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Снежинка</a:t>
            </a:r>
            <a:endParaRPr lang="ru-RU" dirty="0">
              <a:ln w="18415" cmpd="sng">
                <a:solidFill>
                  <a:schemeClr val="bg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Содержимое 4" descr="IMG_13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3207870" cy="2137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13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484785"/>
            <a:ext cx="3534544" cy="2354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271744"/>
            <a:ext cx="4752528" cy="316835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4525963"/>
          </a:xfrm>
        </p:spPr>
        <p:txBody>
          <a:bodyPr/>
          <a:lstStyle/>
          <a:p>
            <a:pPr marL="0" indent="46990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ru-RU" sz="2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469900">
              <a:spcBef>
                <a:spcPct val="0"/>
              </a:spcBef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: Всестороннее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интеллектуальное и эстетическое развитие детей в процессе овладение элементарными приемами техники квиллинга, как художественного способа конструирования из бумаги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469900">
              <a:spcBef>
                <a:spcPct val="0"/>
              </a:spcBef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закрепления у детей старшего дошкольного возраста знаний о бумагокручении  предложили детям занятие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«Ромашка».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РОМАШКА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6" name="Содержимое 5" descr="IMG_123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4038600" cy="2690717"/>
          </a:xfrm>
          <a:effectLst>
            <a:softEdge rad="127000"/>
          </a:effectLst>
        </p:spPr>
      </p:pic>
      <p:pic>
        <p:nvPicPr>
          <p:cNvPr id="7" name="Содержимое 6" descr="IMG_12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412776"/>
            <a:ext cx="4059238" cy="2704467"/>
          </a:xfr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8" r="23489"/>
          <a:stretch/>
        </p:blipFill>
        <p:spPr>
          <a:xfrm>
            <a:off x="3038053" y="2924944"/>
            <a:ext cx="3309728" cy="380276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IMG_12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7" y="764703"/>
            <a:ext cx="4059237" cy="27044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Содержимое 5" descr="IMG_12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276220"/>
            <a:ext cx="5067350" cy="33761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3" t="15465" r="15485" b="13140"/>
          <a:stretch/>
        </p:blipFill>
        <p:spPr>
          <a:xfrm rot="5400000">
            <a:off x="5295967" y="184753"/>
            <a:ext cx="2392326" cy="3264196"/>
          </a:xfrm>
          <a:prstGeom prst="rect">
            <a:avLst/>
          </a:prstGeom>
          <a:effectLst>
            <a:glow rad="419100">
              <a:srgbClr val="E0FCBE">
                <a:alpha val="94118"/>
              </a:srgbClr>
            </a:glow>
            <a:softEdge rad="3048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4913" r="14883" b="15725"/>
          <a:stretch/>
        </p:blipFill>
        <p:spPr>
          <a:xfrm>
            <a:off x="1967022" y="1052736"/>
            <a:ext cx="5816011" cy="483781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8992829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rgbClr val="0070C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Также мы провели коллективные работы на разную тематику</a:t>
            </a:r>
            <a:endParaRPr lang="ru-RU" dirty="0">
              <a:ln>
                <a:solidFill>
                  <a:srgbClr val="0070C0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4797"/>
            <a:ext cx="3528392" cy="2352261"/>
          </a:xfrm>
          <a:effectLst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0"/>
          <a:stretch/>
        </p:blipFill>
        <p:spPr>
          <a:xfrm>
            <a:off x="4211960" y="1614462"/>
            <a:ext cx="4188678" cy="21602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4" t="6657" r="26512"/>
          <a:stretch/>
        </p:blipFill>
        <p:spPr>
          <a:xfrm>
            <a:off x="539552" y="3774702"/>
            <a:ext cx="2780393" cy="29523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92" y="3755305"/>
            <a:ext cx="4428492" cy="295232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301896"/>
          </a:xfrm>
        </p:spPr>
        <p:txBody>
          <a:bodyPr>
            <a:noAutofit/>
          </a:bodyPr>
          <a:lstStyle/>
          <a:p>
            <a:r>
              <a:rPr lang="ru-RU" sz="2800" b="1" dirty="0">
                <a:ln w="190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Особенности </a:t>
            </a:r>
            <a:r>
              <a:rPr lang="ru-RU" sz="2800" b="1" dirty="0" smtClean="0">
                <a:ln w="190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творческого конструирования для </a:t>
            </a:r>
            <a:r>
              <a:rPr lang="ru-RU" sz="2800" b="1" dirty="0">
                <a:ln w="190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детей старшего дошкольного </a:t>
            </a:r>
            <a:r>
              <a:rPr lang="ru-RU" sz="2800" b="1" dirty="0" smtClean="0">
                <a:ln w="190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возраста</a:t>
            </a:r>
            <a:r>
              <a:rPr lang="ru-RU" sz="2800" b="1" dirty="0">
                <a:ln w="190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755576" y="1700808"/>
            <a:ext cx="8064896" cy="463483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7000" dirty="0">
                <a:solidFill>
                  <a:schemeClr val="accent2">
                    <a:lumMod val="75000"/>
                  </a:schemeClr>
                </a:solidFill>
              </a:rPr>
              <a:t>Конструирование из бумаги относится к художественной деятельности. Дети в основном создают художественно-эстетический продукт. Существует разная техника работы с бумагой: сминание, разрывание, разрезание, сгибание. Несмотря на всю привлекательность, конструирование из бумаги с использованием разной техники является самым сложным видом этой деятельности. Оно предполагает у детей хорошо развитых пространственных представлений.</a:t>
            </a:r>
          </a:p>
          <a:p>
            <a:pPr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54071"/>
            <a:ext cx="3240361" cy="216024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59" y="381000"/>
            <a:ext cx="4139952" cy="27599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52936"/>
            <a:ext cx="5616624" cy="37444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13983" r="10117" b="6133"/>
          <a:stretch/>
        </p:blipFill>
        <p:spPr>
          <a:xfrm rot="5400000">
            <a:off x="5802663" y="3653725"/>
            <a:ext cx="3388609" cy="244022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1137" y="400707"/>
            <a:ext cx="3562591" cy="237506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4225" y="874647"/>
            <a:ext cx="3251940" cy="21679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/>
          <a:stretch/>
        </p:blipFill>
        <p:spPr>
          <a:xfrm>
            <a:off x="323528" y="523217"/>
            <a:ext cx="2730662" cy="21300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02" y="3091043"/>
            <a:ext cx="4392488" cy="29283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09" y="3068960"/>
            <a:ext cx="4805396" cy="320359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6" t="39614" r="38488" b="36038"/>
          <a:stretch/>
        </p:blipFill>
        <p:spPr bwMode="auto">
          <a:xfrm rot="5400000">
            <a:off x="-368621" y="3473077"/>
            <a:ext cx="3629522" cy="2533257"/>
          </a:xfrm>
          <a:prstGeom prst="rect">
            <a:avLst/>
          </a:prstGeom>
          <a:ln w="190500" cap="sq">
            <a:solidFill>
              <a:srgbClr val="E0FCBE">
                <a:alpha val="18039"/>
              </a:srgb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7734" y="1030754"/>
            <a:ext cx="3996444" cy="2664296"/>
          </a:xfrm>
          <a:prstGeom prst="rect">
            <a:avLst/>
          </a:prstGeom>
          <a:ln w="190500" cap="sq">
            <a:solidFill>
              <a:srgbClr val="E0FCBE">
                <a:alpha val="23137"/>
              </a:srgb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6" t="11715" r="51627" b="25494"/>
          <a:stretch/>
        </p:blipFill>
        <p:spPr>
          <a:xfrm>
            <a:off x="5580112" y="1662725"/>
            <a:ext cx="3212938" cy="4663945"/>
          </a:xfrm>
          <a:prstGeom prst="rect">
            <a:avLst/>
          </a:prstGeom>
          <a:ln w="190500" cap="sq">
            <a:solidFill>
              <a:srgbClr val="E0FCBE">
                <a:alpha val="18824"/>
              </a:srgb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8291264" cy="250629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b="1" cap="all" dirty="0" smtClean="0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Спасибо за внимание</a:t>
            </a:r>
            <a:endParaRPr lang="ru-RU" b="1" cap="all" dirty="0">
              <a:ln w="9000" cmpd="sng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Admin\AppData\Local\Microsoft\Windows\Temporary Internet Files\Content.IE5\GNX3WTXR\MC900429815[1].wm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96952"/>
            <a:ext cx="2500610" cy="265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915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908720"/>
            <a:ext cx="78488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Сейчас всё чаще педагоги стали использовать в работе различные виды нетрадиционной техники изобразительной деятельности. Термин «нетрадиционный» подразумевает использование материалов, инструментов, которые не являются общепринятыми, традиционными, широко известными. Применение нетрадиционных техник способствует обогащению знаний и представлений детей о предметах и материалах, их использовании,   свойствах, способах применения. Это даёт толчок к развитию воображения, творчества.</a:t>
            </a:r>
          </a:p>
        </p:txBody>
      </p:sp>
    </p:spTree>
    <p:extLst>
      <p:ext uri="{BB962C8B-B14F-4D97-AF65-F5344CB8AC3E}">
        <p14:creationId xmlns:p14="http://schemas.microsoft.com/office/powerpoint/2010/main" val="382703214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ln w="190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Техника квиллинга</a:t>
            </a:r>
            <a:endParaRPr lang="ru-RU" sz="4000" b="1" dirty="0">
              <a:ln w="1905">
                <a:solidFill>
                  <a:schemeClr val="bg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060848"/>
            <a:ext cx="7992888" cy="4248472"/>
          </a:xfrm>
        </p:spPr>
        <p:txBody>
          <a:bodyPr/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Основным приёмом бумагокручения является закручивание тонких полосок бумаги в плотные диски, с которыми затем производятся разнообразные действия: распускание, выдавливание, сжатие,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формование.</a:t>
            </a:r>
          </a:p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Полученные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таким образом модули служат материалом для сборки плоскостных и объёмных изображений.</a:t>
            </a:r>
          </a:p>
          <a:p>
            <a:r>
              <a:rPr lang="ru-RU" sz="2400" dirty="0"/>
              <a:t>         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067545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24744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Это простой и очень красивый вид изготовления поделок. С бумагой у нас связано представление о непрочности и недолговечности. Но квиллинг опровергает это утверждение – на филигранную объёмную подставку можно поставить, к примеру, чашку или положить тяжелую книгу, и ни один завиток бумажного кружева при этом не пострадает. Можно собрать из бумажных элементов вазу для конфет и спокойно использовать её по назначению — не развалится и не сломается. В общем, квиллинг — это возможность увидеть необычные возможности обычной бумаги.</a:t>
            </a:r>
          </a:p>
        </p:txBody>
      </p:sp>
    </p:spTree>
    <p:extLst>
      <p:ext uri="{BB962C8B-B14F-4D97-AF65-F5344CB8AC3E}">
        <p14:creationId xmlns:p14="http://schemas.microsoft.com/office/powerpoint/2010/main" val="89204715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052736"/>
            <a:ext cx="79928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Можно также сказать, что предлагаемый вид деятельности оказывает значительное влияние на личностное развитие. Работа в технике квиллинга способствовала формированию у моих детей, таких качеств личности, как настойчивость, умение доводить начатое дело до конца (последовательность и упорство в достижении поставленной цели, требующее целенаправленных волевых усилий), усидчивость и аккуратность. Развивается способность работать руками под контролем сознания, согласованность движений руки и глаза (зрительно-моторная координация, осмысленная моторика).</a:t>
            </a:r>
          </a:p>
        </p:txBody>
      </p:sp>
    </p:spTree>
    <p:extLst>
      <p:ext uri="{BB962C8B-B14F-4D97-AF65-F5344CB8AC3E}">
        <p14:creationId xmlns:p14="http://schemas.microsoft.com/office/powerpoint/2010/main" val="41162329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n>
                  <a:solidFill>
                    <a:srgbClr val="0070C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Консультация с воспитателями и специалистами</a:t>
            </a:r>
            <a:endParaRPr lang="ru-RU" sz="3600" dirty="0">
              <a:ln>
                <a:solidFill>
                  <a:srgbClr val="0070C0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2" t="6696" r="4111"/>
          <a:stretch/>
        </p:blipFill>
        <p:spPr>
          <a:xfrm>
            <a:off x="827584" y="1340768"/>
            <a:ext cx="3600400" cy="271341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0" y="3839525"/>
            <a:ext cx="4221814" cy="2854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E:\Маросейка\IMG_59133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240360" cy="47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240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0" t="17297" r="36570" b="4216"/>
          <a:stretch/>
        </p:blipFill>
        <p:spPr>
          <a:xfrm>
            <a:off x="2779210" y="200569"/>
            <a:ext cx="2728894" cy="390462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16250" r="3023" b="5610"/>
          <a:stretch/>
        </p:blipFill>
        <p:spPr>
          <a:xfrm>
            <a:off x="1763688" y="3543840"/>
            <a:ext cx="5760640" cy="330021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3816" r="34286" b="11359"/>
          <a:stretch/>
        </p:blipFill>
        <p:spPr>
          <a:xfrm rot="5400000">
            <a:off x="-10058" y="739609"/>
            <a:ext cx="2996302" cy="25863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64" y="60498"/>
            <a:ext cx="2974860" cy="394456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386647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Беседа и знакомство детей с техникой квиллинг</a:t>
            </a:r>
            <a:endParaRPr lang="ru-RU" sz="3600" b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07" y="1388773"/>
            <a:ext cx="3330369" cy="2220247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 r="3256"/>
          <a:stretch/>
        </p:blipFill>
        <p:spPr>
          <a:xfrm>
            <a:off x="4211960" y="2132856"/>
            <a:ext cx="4487648" cy="39042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7" t="8576" r="32209" b="17122"/>
          <a:stretch/>
        </p:blipFill>
        <p:spPr>
          <a:xfrm>
            <a:off x="1403648" y="3678551"/>
            <a:ext cx="2265140" cy="2813265"/>
          </a:xfrm>
          <a:prstGeom prst="rect">
            <a:avLst/>
          </a:prstGeom>
          <a:ln w="190500" cap="sq">
            <a:solidFill>
              <a:srgbClr val="40B0FF">
                <a:alpha val="34118"/>
              </a:srgb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018622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омашки_01">
  <a:themeElements>
    <a:clrScheme name="Другая 1">
      <a:dk1>
        <a:srgbClr val="337077"/>
      </a:dk1>
      <a:lt1>
        <a:srgbClr val="40AFFF"/>
      </a:lt1>
      <a:dk2>
        <a:srgbClr val="542378"/>
      </a:dk2>
      <a:lt2>
        <a:srgbClr val="E57200"/>
      </a:lt2>
      <a:accent1>
        <a:srgbClr val="AB73D5"/>
      </a:accent1>
      <a:accent2>
        <a:srgbClr val="333399"/>
      </a:accent2>
      <a:accent3>
        <a:srgbClr val="0070C0"/>
      </a:accent3>
      <a:accent4>
        <a:srgbClr val="FF9933"/>
      </a:accent4>
      <a:accent5>
        <a:srgbClr val="8AC6CC"/>
      </a:accent5>
      <a:accent6>
        <a:srgbClr val="7030A0"/>
      </a:accent6>
      <a:hlink>
        <a:srgbClr val="FF1919"/>
      </a:hlink>
      <a:folHlink>
        <a:srgbClr val="FF9933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Ромашки_01</Template>
  <TotalTime>645</TotalTime>
  <Words>424</Words>
  <Application>Microsoft Office PowerPoint</Application>
  <PresentationFormat>Экран (4:3)</PresentationFormat>
  <Paragraphs>30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Times New Roman</vt:lpstr>
      <vt:lpstr>Ромашки_01</vt:lpstr>
      <vt:lpstr> Государственное бюджетное общеобразовательное учреждение города Москвы Гимназия № 1577 подразделение №4  </vt:lpstr>
      <vt:lpstr>Особенности творческого конструирования для детей старшего дошкольного возраста </vt:lpstr>
      <vt:lpstr>Презентация PowerPoint</vt:lpstr>
      <vt:lpstr>Техника квиллинга</vt:lpstr>
      <vt:lpstr>Презентация PowerPoint</vt:lpstr>
      <vt:lpstr>Презентация PowerPoint</vt:lpstr>
      <vt:lpstr>Консультация с воспитателями и специалистами</vt:lpstr>
      <vt:lpstr>Презентация PowerPoint</vt:lpstr>
      <vt:lpstr>Беседа и знакомство детей с техникой квиллинг</vt:lpstr>
      <vt:lpstr>Презентация PowerPoint</vt:lpstr>
      <vt:lpstr>Цветочек</vt:lpstr>
      <vt:lpstr>Презентация PowerPoint</vt:lpstr>
      <vt:lpstr>ВАСИЛЬКИ</vt:lpstr>
      <vt:lpstr>Снежинка</vt:lpstr>
      <vt:lpstr>Презентация PowerPoint</vt:lpstr>
      <vt:lpstr>РОМАШКА</vt:lpstr>
      <vt:lpstr>Презентация PowerPoint</vt:lpstr>
      <vt:lpstr>Презентация PowerPoint</vt:lpstr>
      <vt:lpstr>Также мы провели коллективные работы на разную тематику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Ольга Яковлева</cp:lastModifiedBy>
  <cp:revision>74</cp:revision>
  <dcterms:modified xsi:type="dcterms:W3CDTF">2017-01-16T19:54:25Z</dcterms:modified>
</cp:coreProperties>
</file>