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300" r:id="rId5"/>
    <p:sldId id="290" r:id="rId6"/>
    <p:sldId id="289" r:id="rId7"/>
    <p:sldId id="288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80" d="100"/>
          <a:sy n="80" d="100"/>
        </p:scale>
        <p:origin x="-21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Миша\Рабочий стол\0001-001-Poslovitsy-o-druzh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4800" y="1905000"/>
            <a:ext cx="838928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i="1" dirty="0" smtClean="0">
                <a:latin typeface="Arial" pitchFamily="34" charset="0"/>
                <a:cs typeface="Arial" pitchFamily="34" charset="0"/>
              </a:rPr>
              <a:t>ПРОФЕССИОНАЛЬНЫЙ</a:t>
            </a:r>
          </a:p>
          <a:p>
            <a:pPr algn="ctr"/>
            <a:r>
              <a:rPr lang="ru-RU" sz="5400" b="1" i="1" dirty="0" smtClean="0">
                <a:latin typeface="Arial" pitchFamily="34" charset="0"/>
                <a:cs typeface="Arial" pitchFamily="34" charset="0"/>
              </a:rPr>
              <a:t>СТАНДАРТ </a:t>
            </a:r>
          </a:p>
          <a:p>
            <a:pPr algn="ctr"/>
            <a:r>
              <a:rPr lang="ru-RU" sz="5400" b="1" i="1" dirty="0" smtClean="0">
                <a:latin typeface="Arial" pitchFamily="34" charset="0"/>
                <a:cs typeface="Arial" pitchFamily="34" charset="0"/>
              </a:rPr>
              <a:t>ПЕДАГОГА</a:t>
            </a:r>
            <a:endParaRPr lang="ru-RU" sz="5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4876800"/>
            <a:ext cx="492750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Коровушкина Ольга Ивановна</a:t>
            </a:r>
          </a:p>
          <a:p>
            <a:pPr algn="ctr"/>
            <a:r>
              <a:rPr lang="ru-RU" sz="2000" b="1" dirty="0" smtClean="0"/>
              <a:t>в</a:t>
            </a:r>
            <a:r>
              <a:rPr lang="ru-RU" sz="2000" b="1" dirty="0" smtClean="0"/>
              <a:t>оспитатель МКДОУ</a:t>
            </a:r>
          </a:p>
          <a:p>
            <a:pPr algn="ctr"/>
            <a:r>
              <a:rPr lang="ru-RU" sz="2000" b="1" dirty="0" smtClean="0"/>
              <a:t> Детский сад №4, г. Мирный  </a:t>
            </a:r>
            <a:endParaRPr lang="ru-RU" sz="2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62000" y="762000"/>
            <a:ext cx="7696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2. ЦЕЛЬ ПРИМЕНЕНИЯ     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pPr algn="ctr"/>
            <a:endParaRPr lang="ru-RU" sz="800" dirty="0" smtClean="0"/>
          </a:p>
          <a:p>
            <a:r>
              <a:rPr lang="ru-RU" sz="2400" dirty="0" smtClean="0"/>
              <a:t>2.1. Определять необходимую квалификацию педагога,  </a:t>
            </a:r>
          </a:p>
          <a:p>
            <a:r>
              <a:rPr lang="ru-RU" sz="2400" dirty="0" smtClean="0"/>
              <a:t>      которая влияет на результаты обучения, воспитания и </a:t>
            </a:r>
          </a:p>
          <a:p>
            <a:r>
              <a:rPr lang="ru-RU" sz="2400" dirty="0" smtClean="0"/>
              <a:t>      развития ребенка. </a:t>
            </a:r>
          </a:p>
          <a:p>
            <a:r>
              <a:rPr lang="ru-RU" sz="2400" dirty="0" smtClean="0"/>
              <a:t>2.2. Обеспечить необходимую подготовку педагога  для  </a:t>
            </a:r>
          </a:p>
          <a:p>
            <a:r>
              <a:rPr lang="ru-RU" sz="2400" dirty="0" smtClean="0"/>
              <a:t>       получения высоких результатов его труда. </a:t>
            </a:r>
          </a:p>
          <a:p>
            <a:r>
              <a:rPr lang="ru-RU" sz="2400" dirty="0" smtClean="0"/>
              <a:t>2.3. Обеспечить необходимую осведомленность педагога  </a:t>
            </a:r>
          </a:p>
          <a:p>
            <a:r>
              <a:rPr lang="ru-RU" sz="2400" dirty="0" smtClean="0"/>
              <a:t>        о предъявляемых к нему требованиях.   </a:t>
            </a:r>
          </a:p>
          <a:p>
            <a:r>
              <a:rPr lang="ru-RU" sz="2400" dirty="0" smtClean="0"/>
              <a:t>2.4. Содействовать вовлечению педагогов в решение </a:t>
            </a:r>
          </a:p>
          <a:p>
            <a:r>
              <a:rPr lang="ru-RU" sz="2400" dirty="0" smtClean="0"/>
              <a:t>        задачи повышения качества образования.</a:t>
            </a:r>
            <a:endParaRPr lang="ru-RU" sz="24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09800" y="381001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200" b="1" dirty="0" smtClean="0">
                <a:solidFill>
                  <a:srgbClr val="7030A0"/>
                </a:solidFill>
              </a:rPr>
              <a:t>     3.  </a:t>
            </a:r>
            <a:r>
              <a:rPr lang="ru-RU" sz="2400" b="1" dirty="0" smtClean="0">
                <a:solidFill>
                  <a:srgbClr val="7030A0"/>
                </a:solidFill>
              </a:rPr>
              <a:t>ТЕРМИНЫ И ОПРЕДЕЛЕНИЯ </a:t>
            </a:r>
          </a:p>
          <a:p>
            <a:pPr marL="457200" indent="-457200" algn="ctr"/>
            <a:r>
              <a:rPr lang="ru-RU" sz="2400" b="1" dirty="0" smtClean="0">
                <a:solidFill>
                  <a:srgbClr val="7030A0"/>
                </a:solidFill>
              </a:rPr>
              <a:t>ПРИМЕНИТЕЛЬНО К ПЕДАГОГУ</a:t>
            </a:r>
          </a:p>
        </p:txBody>
      </p:sp>
      <p:sp>
        <p:nvSpPr>
          <p:cNvPr id="20" name="Шестиугольник 19"/>
          <p:cNvSpPr/>
          <p:nvPr/>
        </p:nvSpPr>
        <p:spPr>
          <a:xfrm>
            <a:off x="1219200" y="3810000"/>
            <a:ext cx="2895600" cy="1219200"/>
          </a:xfrm>
          <a:prstGeom prst="hexagon">
            <a:avLst>
              <a:gd name="adj" fmla="val 51866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3.4  Региональное</a:t>
            </a:r>
          </a:p>
          <a:p>
            <a:pPr algn="ctr"/>
            <a:r>
              <a:rPr lang="ru-RU" sz="2000" b="1" dirty="0" smtClean="0"/>
              <a:t>дополнение</a:t>
            </a:r>
          </a:p>
          <a:p>
            <a:pPr algn="ctr"/>
            <a:r>
              <a:rPr lang="ru-RU" sz="2000" b="1" dirty="0" smtClean="0"/>
              <a:t>к   ПС  </a:t>
            </a:r>
            <a:endParaRPr lang="ru-RU" sz="2000" b="1" dirty="0"/>
          </a:p>
        </p:txBody>
      </p:sp>
      <p:sp>
        <p:nvSpPr>
          <p:cNvPr id="21" name="Шестиугольник 20"/>
          <p:cNvSpPr/>
          <p:nvPr/>
        </p:nvSpPr>
        <p:spPr>
          <a:xfrm>
            <a:off x="4953000" y="1371600"/>
            <a:ext cx="2667000" cy="1066800"/>
          </a:xfrm>
          <a:prstGeom prst="hexagon">
            <a:avLst>
              <a:gd name="adj" fmla="val 51866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3.2  </a:t>
            </a:r>
          </a:p>
          <a:p>
            <a:pPr algn="ctr"/>
            <a:r>
              <a:rPr lang="ru-RU" sz="2000" b="1" dirty="0" err="1" smtClean="0"/>
              <a:t>Проф</a:t>
            </a:r>
            <a:r>
              <a:rPr lang="ru-RU" sz="2000" b="1" dirty="0" smtClean="0"/>
              <a:t>-</a:t>
            </a:r>
          </a:p>
          <a:p>
            <a:pPr algn="ctr"/>
            <a:r>
              <a:rPr lang="ru-RU" sz="2000" b="1" dirty="0" smtClean="0"/>
              <a:t>компетенция</a:t>
            </a:r>
            <a:endParaRPr lang="ru-RU" sz="2000" b="1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3048000" y="2590800"/>
            <a:ext cx="2667000" cy="1066800"/>
          </a:xfrm>
          <a:prstGeom prst="hexagon">
            <a:avLst>
              <a:gd name="adj" fmla="val 51866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3.3   ПСП</a:t>
            </a:r>
            <a:endParaRPr lang="ru-RU" sz="2000" b="1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1219200" y="1447800"/>
            <a:ext cx="2667000" cy="1066800"/>
          </a:xfrm>
          <a:prstGeom prst="hexagon">
            <a:avLst>
              <a:gd name="adj" fmla="val 51866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3.1  Квалификация педагога</a:t>
            </a:r>
            <a:endParaRPr lang="ru-RU" sz="2000" b="1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4876800" y="3810000"/>
            <a:ext cx="2819400" cy="1219200"/>
          </a:xfrm>
          <a:prstGeom prst="hexagon">
            <a:avLst>
              <a:gd name="adj" fmla="val 51866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3.5  Внутренний стандарт</a:t>
            </a:r>
          </a:p>
          <a:p>
            <a:pPr algn="ctr"/>
            <a:r>
              <a:rPr lang="ru-RU" sz="2000" b="1" dirty="0" smtClean="0"/>
              <a:t>образ.  </a:t>
            </a:r>
            <a:r>
              <a:rPr lang="ru-RU" sz="2000" b="1" dirty="0" err="1" smtClean="0"/>
              <a:t>орг-ции</a:t>
            </a:r>
            <a:endParaRPr lang="ru-RU" sz="2000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457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ctr"/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3.  ТЕРМИНЫ И ОПРЕДЕЛЕНИЯ </a:t>
            </a:r>
          </a:p>
          <a:p>
            <a:pPr marL="457200" indent="-457200" algn="ctr"/>
            <a:r>
              <a:rPr lang="ru-RU" sz="2400" b="1" dirty="0" smtClean="0">
                <a:solidFill>
                  <a:srgbClr val="7030A0"/>
                </a:solidFill>
              </a:rPr>
              <a:t>ПРИМЕНИТЕЛЬНО К ПЕДАГОГУ</a:t>
            </a:r>
            <a:endParaRPr lang="ru-RU" sz="2400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1219200" y="1524000"/>
            <a:ext cx="2667000" cy="1066800"/>
          </a:xfrm>
          <a:prstGeom prst="hexagon">
            <a:avLst>
              <a:gd name="adj" fmla="val 51866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3.6  Ключевые области </a:t>
            </a:r>
          </a:p>
          <a:p>
            <a:pPr algn="ctr"/>
            <a:r>
              <a:rPr lang="ru-RU" sz="2000" b="1" dirty="0" smtClean="0"/>
              <a:t>СП</a:t>
            </a:r>
            <a:endParaRPr lang="ru-RU" sz="2000" b="1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5029200" y="1524000"/>
            <a:ext cx="2743200" cy="1066800"/>
          </a:xfrm>
          <a:prstGeom prst="hexagon">
            <a:avLst>
              <a:gd name="adj" fmla="val 45469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3.7  Проф. ИКТ-компетентность</a:t>
            </a:r>
            <a:endParaRPr lang="ru-RU" sz="2000" b="1" dirty="0"/>
          </a:p>
        </p:txBody>
      </p:sp>
      <p:sp>
        <p:nvSpPr>
          <p:cNvPr id="6" name="Шестиугольник 5"/>
          <p:cNvSpPr/>
          <p:nvPr/>
        </p:nvSpPr>
        <p:spPr>
          <a:xfrm>
            <a:off x="3200400" y="2743200"/>
            <a:ext cx="2667000" cy="1066800"/>
          </a:xfrm>
          <a:prstGeom prst="hexagon">
            <a:avLst>
              <a:gd name="adj" fmla="val 51866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3.8</a:t>
            </a:r>
          </a:p>
          <a:p>
            <a:pPr algn="ctr"/>
            <a:r>
              <a:rPr lang="ru-RU" sz="2000" b="1" dirty="0" smtClean="0"/>
              <a:t>Аудит</a:t>
            </a:r>
            <a:endParaRPr lang="ru-RU" sz="2000" b="1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1143000" y="3886200"/>
            <a:ext cx="2667000" cy="1066800"/>
          </a:xfrm>
          <a:prstGeom prst="hexagon">
            <a:avLst>
              <a:gd name="adj" fmla="val 51866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3.9  Внутренний</a:t>
            </a:r>
          </a:p>
          <a:p>
            <a:pPr algn="ctr"/>
            <a:r>
              <a:rPr lang="ru-RU" sz="2000" b="1" dirty="0" smtClean="0"/>
              <a:t>аудит</a:t>
            </a:r>
            <a:endParaRPr lang="ru-RU" sz="2000" b="1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5257800" y="3886200"/>
            <a:ext cx="2667000" cy="1066800"/>
          </a:xfrm>
          <a:prstGeom prst="hexagon">
            <a:avLst>
              <a:gd name="adj" fmla="val 51866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3.10  </a:t>
            </a:r>
          </a:p>
          <a:p>
            <a:pPr algn="ctr"/>
            <a:r>
              <a:rPr lang="ru-RU" sz="2000" b="1" dirty="0" smtClean="0"/>
              <a:t>Внешний</a:t>
            </a:r>
          </a:p>
          <a:p>
            <a:pPr algn="ctr"/>
            <a:r>
              <a:rPr lang="ru-RU" sz="2000" b="1" dirty="0" smtClean="0"/>
              <a:t>аудит</a:t>
            </a:r>
            <a:endParaRPr lang="ru-RU" sz="2000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524000" y="457201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ru-RU" sz="2400" b="1" dirty="0" smtClean="0">
                <a:solidFill>
                  <a:srgbClr val="7030A0"/>
                </a:solidFill>
              </a:rPr>
              <a:t>4.  СОДЕРЖАНИЕ  ПСП</a:t>
            </a:r>
            <a:endParaRPr lang="ru-RU" sz="2400" dirty="0"/>
          </a:p>
        </p:txBody>
      </p:sp>
      <p:pic>
        <p:nvPicPr>
          <p:cNvPr id="4" name="Рисунок 3" descr="_5_"/>
          <p:cNvPicPr/>
          <p:nvPr/>
        </p:nvPicPr>
        <p:blipFill>
          <a:blip r:embed="rId3">
            <a:clrChange>
              <a:clrFrom>
                <a:srgbClr val="DCD7D3"/>
              </a:clrFrom>
              <a:clrTo>
                <a:srgbClr val="DCD7D3">
                  <a:alpha val="0"/>
                </a:srgbClr>
              </a:clrTo>
            </a:clrChange>
          </a:blip>
          <a:srcRect l="12245" r="12245"/>
          <a:stretch>
            <a:fillRect/>
          </a:stretch>
        </p:blipFill>
        <p:spPr bwMode="auto">
          <a:xfrm>
            <a:off x="5486400" y="381000"/>
            <a:ext cx="2819400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38200" y="1371600"/>
            <a:ext cx="1598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ОБУЧЕНИЕ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057400"/>
            <a:ext cx="373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ВОСПИТАТЕЛЬНАЯ РАБОТА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2590800"/>
            <a:ext cx="4267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РАЗВИТИЕ </a:t>
            </a:r>
            <a:r>
              <a:rPr lang="ru-RU" sz="2000" b="1" dirty="0" smtClean="0">
                <a:solidFill>
                  <a:srgbClr val="FF0000"/>
                </a:solidFill>
              </a:rPr>
              <a:t>( Личностные качества и профессиональные компетенции,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необходимые педагогу  для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осуществления  развивающей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деятельности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43434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ПРОФЕССИОНАЛЬЛНЫЕ КОМПЕТЕНЦИИ  педагога ДО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981200" y="990600"/>
            <a:ext cx="1066800" cy="3048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286000" y="1066800"/>
            <a:ext cx="1066800" cy="9144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896394" y="1524000"/>
            <a:ext cx="1066006" cy="79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3314700" y="2552700"/>
            <a:ext cx="2286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3276600" y="1371600"/>
            <a:ext cx="1066800" cy="3048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924300" y="2552700"/>
            <a:ext cx="304800" cy="762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4267200" y="4114800"/>
            <a:ext cx="457200" cy="1524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457201"/>
            <a:ext cx="7010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 startAt="5"/>
            </a:pPr>
            <a:r>
              <a:rPr lang="ru-RU" sz="2400" b="1" dirty="0" smtClean="0">
                <a:solidFill>
                  <a:srgbClr val="7030A0"/>
                </a:solidFill>
              </a:rPr>
              <a:t>МЕТОДЫ ОЦЕНКИ ВЫПОЛНЕНИЯ</a:t>
            </a:r>
          </a:p>
          <a:p>
            <a:pPr marL="457200" indent="-457200" algn="ctr"/>
            <a:r>
              <a:rPr lang="ru-RU" sz="2400" b="1" dirty="0" smtClean="0">
                <a:solidFill>
                  <a:srgbClr val="7030A0"/>
                </a:solidFill>
              </a:rPr>
              <a:t> ТРЕБОВАНИЙ ПСП</a:t>
            </a:r>
          </a:p>
          <a:p>
            <a:pPr marL="457200" indent="-457200" algn="ctr"/>
            <a:endParaRPr lang="ru-RU" sz="2400" b="1" dirty="0" smtClean="0">
              <a:solidFill>
                <a:srgbClr val="7030A0"/>
              </a:solidFill>
            </a:endParaRPr>
          </a:p>
          <a:p>
            <a:pPr marL="457200" indent="-457200" algn="ctr"/>
            <a:r>
              <a:rPr lang="ru-RU" sz="2400" b="1" dirty="0" smtClean="0"/>
              <a:t>Профессиональная деятельность педагога дошкольного образования оценивается только комплексно. Высокая оценка включает сочетание показателей динамики развития интегративных качеств ребенка, положительного  отношения  ребенка к детскому саду и высокой степени  активности и вовлеченности родителей в решение образовательных задач и жизнь детского сада.  </a:t>
            </a:r>
          </a:p>
          <a:p>
            <a:pPr marL="457200" indent="-457200" algn="ctr"/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457200"/>
            <a:ext cx="7696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6. ЗАКЛЮЧИТЕЛЬНЫЕ ПОЛОЖЕНИЯ</a:t>
            </a:r>
          </a:p>
          <a:p>
            <a:pPr algn="just"/>
            <a:r>
              <a:rPr lang="ru-RU" sz="2400" dirty="0" smtClean="0"/>
              <a:t>        </a:t>
            </a:r>
            <a:r>
              <a:rPr lang="ru-RU" sz="2200" b="1" dirty="0" smtClean="0"/>
              <a:t>Введение ПСП предоставляет регионам РФ и </a:t>
            </a:r>
            <a:r>
              <a:rPr lang="ru-RU" sz="2200" b="1" dirty="0" err="1" smtClean="0"/>
              <a:t>образова-тельным</a:t>
            </a:r>
            <a:r>
              <a:rPr lang="ru-RU" sz="2200" b="1" dirty="0" smtClean="0"/>
              <a:t> организациям дополнительные степени свободы, вместе с тем накладывая на них серьезную ответственность.  </a:t>
            </a:r>
          </a:p>
          <a:p>
            <a:pPr algn="just"/>
            <a:r>
              <a:rPr lang="ru-RU" sz="2200" b="1" dirty="0" smtClean="0"/>
              <a:t>     Региональные органы управления образованием </a:t>
            </a:r>
            <a:r>
              <a:rPr lang="ru-RU" sz="2200" b="1" dirty="0" err="1" smtClean="0"/>
              <a:t>совмест-но</a:t>
            </a:r>
            <a:r>
              <a:rPr lang="ru-RU" sz="2200" b="1" dirty="0" smtClean="0"/>
              <a:t> с профессиональным сообществом могут  разработать  дополнения  к  нему.  В свою очередь, образовательные  организации имеют возможность сформулировать свои внутренние стандарты, соответствующие задачам данной образовательной организации и специфике ее деятельности. </a:t>
            </a:r>
          </a:p>
          <a:p>
            <a:r>
              <a:rPr lang="ru-RU" sz="2200" b="1" dirty="0" smtClean="0"/>
              <a:t>     Профессиональный стандарт педагога,  помимо  прочего,  –  средство отбора педагогических кадров в </a:t>
            </a:r>
            <a:r>
              <a:rPr lang="ru-RU" sz="2200" b="1" dirty="0" err="1" smtClean="0"/>
              <a:t>образователь</a:t>
            </a:r>
            <a:r>
              <a:rPr lang="ru-RU" sz="2200" b="1" dirty="0" smtClean="0"/>
              <a:t>-   </a:t>
            </a:r>
          </a:p>
          <a:p>
            <a:r>
              <a:rPr lang="ru-RU" sz="2200" b="1" dirty="0" smtClean="0"/>
              <a:t>       </a:t>
            </a:r>
            <a:r>
              <a:rPr lang="ru-RU" sz="2200" b="1" dirty="0" err="1" smtClean="0"/>
              <a:t>ные</a:t>
            </a:r>
            <a:r>
              <a:rPr lang="ru-RU" sz="2200" b="1" dirty="0" smtClean="0"/>
              <a:t> организации.</a:t>
            </a:r>
            <a:endParaRPr lang="ru-RU" sz="2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1066800" y="609600"/>
            <a:ext cx="7315200" cy="4572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9515"/>
              </a:avLst>
            </a:prstTxWarp>
            <a:scene3d>
              <a:camera prst="legacyPerspectiveFront"/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Уважаемые коллеги, </a:t>
            </a:r>
          </a:p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спасибо </a:t>
            </a:r>
            <a:r>
              <a:rPr lang="ru-RU" sz="36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за </a:t>
            </a:r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внимание!</a:t>
            </a:r>
            <a:endParaRPr lang="ru-RU" sz="36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l="12209" b="1976"/>
          <a:stretch>
            <a:fillRect/>
          </a:stretch>
        </p:blipFill>
        <p:spPr bwMode="auto">
          <a:xfrm>
            <a:off x="5791200" y="3505200"/>
            <a:ext cx="2373312" cy="1752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1752600"/>
            <a:ext cx="841223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Педагог  –  ключевая фигура реформирования образования. </a:t>
            </a:r>
          </a:p>
          <a:p>
            <a:pPr algn="ctr"/>
            <a:r>
              <a:rPr lang="ru-RU" sz="2400" b="1" dirty="0" smtClean="0"/>
              <a:t>  В  стремительно  меняющемся открытом мире  главным </a:t>
            </a:r>
          </a:p>
          <a:p>
            <a:pPr algn="ctr"/>
            <a:r>
              <a:rPr lang="ru-RU" sz="2400" b="1" dirty="0" smtClean="0"/>
              <a:t>  профессиональным качеством, которое педагог  должен </a:t>
            </a:r>
          </a:p>
          <a:p>
            <a:pPr algn="ctr"/>
            <a:r>
              <a:rPr lang="ru-RU" sz="2400" b="1" dirty="0" smtClean="0"/>
              <a:t>постоянно демонстрировать  своим ученикам, становится </a:t>
            </a:r>
          </a:p>
          <a:p>
            <a:pPr algn="ctr"/>
            <a:r>
              <a:rPr lang="ru-RU" sz="2400" b="1" dirty="0" smtClean="0"/>
              <a:t>умение учиться</a:t>
            </a:r>
            <a:r>
              <a:rPr lang="ru-RU" sz="2800" b="1" dirty="0" smtClean="0"/>
              <a:t>. </a:t>
            </a:r>
            <a:r>
              <a:rPr lang="ru-RU" sz="2400" b="1" dirty="0" smtClean="0"/>
              <a:t>ПСП призван, прежде всего, раскрепостить </a:t>
            </a:r>
          </a:p>
          <a:p>
            <a:pPr algn="ctr"/>
            <a:r>
              <a:rPr lang="ru-RU" sz="2400" b="1" dirty="0" smtClean="0"/>
              <a:t>педагога, дать новый импульс его развитию. </a:t>
            </a:r>
          </a:p>
          <a:p>
            <a:pPr algn="ctr"/>
            <a:r>
              <a:rPr lang="ru-RU" sz="2400" b="1" dirty="0" smtClean="0"/>
              <a:t>      Меняется мир,  изменяются дети, что, в свою очередь,</a:t>
            </a:r>
          </a:p>
          <a:p>
            <a:pPr algn="ctr"/>
            <a:r>
              <a:rPr lang="ru-RU" sz="2400" b="1" dirty="0" smtClean="0"/>
              <a:t> выдвигает новые  требования к квалификации педагога. </a:t>
            </a:r>
          </a:p>
          <a:p>
            <a:pPr algn="just"/>
            <a:r>
              <a:rPr lang="ru-RU" sz="2800" dirty="0" smtClean="0"/>
              <a:t> </a:t>
            </a:r>
          </a:p>
          <a:p>
            <a:pPr algn="just"/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838200"/>
            <a:ext cx="397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Концепция  ПСП</a:t>
            </a:r>
            <a:endParaRPr lang="ru-RU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304800"/>
            <a:ext cx="7773346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Федеральный  закон  «Об образовании  в Российской  Федерации»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1371600"/>
            <a:ext cx="6781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относит  дошкольное  образование  к одному из уровней общего 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2438400"/>
            <a:ext cx="80772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 дошкольными организациями наряду с такой функцией, как уход и присмотр за ребенком  закрепляется обязанность осуществлять образовательную деятельность, выделяемую в отдельную  услугу 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3962400"/>
            <a:ext cx="80010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любая школа  вправе реализовывать программы дошкольного образования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4876800"/>
            <a:ext cx="6019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единого подхода к профессиональным компетенциям педагога дошкольного образования и учителя</a:t>
            </a:r>
            <a:endParaRPr lang="ru-RU" b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419600" y="838200"/>
            <a:ext cx="228600" cy="45720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419600" y="1828800"/>
            <a:ext cx="228600" cy="38100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419600" y="3429000"/>
            <a:ext cx="228600" cy="45720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419600" y="4343400"/>
            <a:ext cx="228600" cy="45720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05000" y="4572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Сфера применения  </a:t>
            </a:r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ПСП</a:t>
            </a:r>
            <a:endParaRPr lang="ru-RU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447800"/>
            <a:ext cx="16914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</a:t>
            </a:r>
            <a:r>
              <a:rPr lang="ru-RU" sz="2000" b="1" dirty="0" smtClean="0"/>
              <a:t>едагоги </a:t>
            </a:r>
          </a:p>
          <a:p>
            <a:r>
              <a:rPr lang="ru-RU" sz="2000" b="1" dirty="0" smtClean="0"/>
              <a:t>д</a:t>
            </a:r>
            <a:r>
              <a:rPr lang="ru-RU" sz="2000" b="1" dirty="0" smtClean="0"/>
              <a:t>ошкольного</a:t>
            </a:r>
          </a:p>
          <a:p>
            <a:r>
              <a:rPr lang="ru-RU" sz="2000" b="1" dirty="0" smtClean="0"/>
              <a:t> образования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447800"/>
            <a:ext cx="14414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</a:t>
            </a:r>
            <a:r>
              <a:rPr lang="ru-RU" sz="2000" b="1" dirty="0" smtClean="0"/>
              <a:t>едагоги </a:t>
            </a:r>
          </a:p>
          <a:p>
            <a:r>
              <a:rPr lang="ru-RU" sz="2000" b="1" dirty="0" smtClean="0"/>
              <a:t>начальной </a:t>
            </a:r>
          </a:p>
          <a:p>
            <a:r>
              <a:rPr lang="ru-RU" sz="2000" b="1" dirty="0" smtClean="0"/>
              <a:t>школы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1447800"/>
            <a:ext cx="13692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</a:t>
            </a:r>
            <a:r>
              <a:rPr lang="ru-RU" sz="2000" b="1" dirty="0" smtClean="0"/>
              <a:t>едагоги</a:t>
            </a:r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основной </a:t>
            </a:r>
          </a:p>
          <a:p>
            <a:r>
              <a:rPr lang="ru-RU" sz="2000" b="1" dirty="0" smtClean="0"/>
              <a:t>школы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1447800"/>
            <a:ext cx="12415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</a:t>
            </a:r>
            <a:r>
              <a:rPr lang="ru-RU" sz="2000" b="1" dirty="0" smtClean="0"/>
              <a:t>едагоги </a:t>
            </a:r>
          </a:p>
          <a:p>
            <a:r>
              <a:rPr lang="ru-RU" sz="2000" b="1" dirty="0" smtClean="0"/>
              <a:t>Старшей</a:t>
            </a:r>
          </a:p>
          <a:p>
            <a:r>
              <a:rPr lang="ru-RU" sz="2000" b="1" dirty="0" smtClean="0"/>
              <a:t> школы</a:t>
            </a:r>
            <a:endParaRPr lang="ru-RU" sz="20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020094" y="1257300"/>
            <a:ext cx="532606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848100" y="1257300"/>
            <a:ext cx="533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295900" y="1257300"/>
            <a:ext cx="533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6896100" y="1257300"/>
            <a:ext cx="533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76600" y="2667000"/>
            <a:ext cx="241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</a:t>
            </a:r>
            <a:r>
              <a:rPr lang="ru-RU" sz="2800" b="1" dirty="0" smtClean="0">
                <a:solidFill>
                  <a:srgbClr val="FF0000"/>
                </a:solidFill>
              </a:rPr>
              <a:t> перспективе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66800" y="3048000"/>
            <a:ext cx="21447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</a:t>
            </a:r>
            <a:r>
              <a:rPr lang="ru-RU" sz="2000" b="1" dirty="0" smtClean="0"/>
              <a:t>едагог </a:t>
            </a:r>
          </a:p>
          <a:p>
            <a:r>
              <a:rPr lang="ru-RU" sz="2000" b="1" dirty="0" smtClean="0"/>
              <a:t>д</a:t>
            </a:r>
            <a:r>
              <a:rPr lang="ru-RU" sz="2000" b="1" dirty="0" smtClean="0"/>
              <a:t>ополнительного</a:t>
            </a:r>
          </a:p>
          <a:p>
            <a:r>
              <a:rPr lang="ru-RU" sz="2000" b="1" dirty="0" smtClean="0"/>
              <a:t>образования</a:t>
            </a:r>
            <a:endParaRPr lang="ru-RU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867400" y="3048000"/>
            <a:ext cx="24828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</a:t>
            </a:r>
            <a:r>
              <a:rPr lang="ru-RU" sz="2000" b="1" dirty="0" smtClean="0"/>
              <a:t>едагог  системы</a:t>
            </a:r>
          </a:p>
          <a:p>
            <a:r>
              <a:rPr lang="ru-RU" sz="2000" b="1" dirty="0" smtClean="0"/>
              <a:t> профессионального</a:t>
            </a:r>
          </a:p>
          <a:p>
            <a:r>
              <a:rPr lang="ru-RU" sz="2000" b="1" dirty="0" smtClean="0"/>
              <a:t> образования</a:t>
            </a:r>
            <a:endParaRPr lang="ru-RU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352800" y="3962400"/>
            <a:ext cx="2142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планируется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8200" y="4724400"/>
            <a:ext cx="2117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педагог-психолог</a:t>
            </a:r>
            <a:endParaRPr lang="ru-RU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733800" y="4572000"/>
            <a:ext cx="17037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социальный</a:t>
            </a:r>
          </a:p>
          <a:p>
            <a:r>
              <a:rPr lang="ru-RU" sz="2000" b="1" dirty="0" smtClean="0"/>
              <a:t> педагог</a:t>
            </a:r>
          </a:p>
          <a:p>
            <a:r>
              <a:rPr lang="ru-RU" sz="2000" b="1" dirty="0" smtClean="0"/>
              <a:t> (дефектолог)</a:t>
            </a:r>
            <a:endParaRPr lang="ru-RU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400800" y="4724400"/>
            <a:ext cx="974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тьютор</a:t>
            </a:r>
            <a:endParaRPr lang="ru-RU" sz="2000" b="1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 rot="10800000" flipV="1">
            <a:off x="2895600" y="3124200"/>
            <a:ext cx="11430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724400" y="3124200"/>
            <a:ext cx="10668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39" idx="0"/>
          </p:cNvCxnSpPr>
          <p:nvPr/>
        </p:nvCxnSpPr>
        <p:spPr>
          <a:xfrm rot="10800000" flipV="1">
            <a:off x="1897048" y="4343400"/>
            <a:ext cx="1303352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4152900" y="4533900"/>
            <a:ext cx="228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5638800" y="4343400"/>
            <a:ext cx="10668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2000" y="381000"/>
            <a:ext cx="8153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Зачем нужен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ПСП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16764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</a:t>
            </a:r>
            <a:r>
              <a:rPr lang="ru-RU" sz="2400" dirty="0" smtClean="0"/>
              <a:t>  </a:t>
            </a:r>
            <a:r>
              <a:rPr lang="ru-RU" sz="2400" b="1" dirty="0" smtClean="0"/>
              <a:t>–  инструмент реализации стратегии образования в </a:t>
            </a:r>
          </a:p>
          <a:p>
            <a:r>
              <a:rPr lang="ru-RU" sz="2400" b="1" dirty="0" smtClean="0"/>
              <a:t>         меняющемся мире.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</a:t>
            </a:r>
            <a:r>
              <a:rPr lang="ru-RU" sz="2400" b="1" dirty="0" smtClean="0"/>
              <a:t>  –  инструмент повышения качества образования и </a:t>
            </a:r>
          </a:p>
          <a:p>
            <a:r>
              <a:rPr lang="ru-RU" sz="2400" b="1" dirty="0" smtClean="0"/>
              <a:t>        выхода отечественного образования на </a:t>
            </a:r>
            <a:r>
              <a:rPr lang="ru-RU" sz="2400" b="1" dirty="0" err="1" smtClean="0"/>
              <a:t>международ</a:t>
            </a:r>
            <a:r>
              <a:rPr lang="ru-RU" sz="2400" b="1" dirty="0" smtClean="0"/>
              <a:t>-  </a:t>
            </a:r>
          </a:p>
          <a:p>
            <a:r>
              <a:rPr lang="ru-RU" sz="2400" b="1" dirty="0" smtClean="0"/>
              <a:t>        </a:t>
            </a:r>
            <a:r>
              <a:rPr lang="ru-RU" sz="2400" b="1" dirty="0" err="1" smtClean="0"/>
              <a:t>ный</a:t>
            </a:r>
            <a:r>
              <a:rPr lang="ru-RU" sz="2400" b="1" dirty="0" smtClean="0"/>
              <a:t> уровень.  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</a:t>
            </a:r>
            <a:r>
              <a:rPr lang="ru-RU" sz="2400" b="1" dirty="0" smtClean="0"/>
              <a:t>  – объективный измеритель квалификации педагога.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</a:t>
            </a:r>
            <a:r>
              <a:rPr lang="ru-RU" sz="2400" b="1" dirty="0" smtClean="0"/>
              <a:t>  – средство отбора педагогических кадров в учреждения </a:t>
            </a:r>
          </a:p>
          <a:p>
            <a:r>
              <a:rPr lang="ru-RU" sz="2400" b="1" dirty="0" smtClean="0"/>
              <a:t>        образования.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</a:t>
            </a:r>
            <a:r>
              <a:rPr lang="ru-RU" sz="2400" b="1" dirty="0" smtClean="0"/>
              <a:t>  –  основа для формирования трудового договора, </a:t>
            </a:r>
          </a:p>
          <a:p>
            <a:r>
              <a:rPr lang="ru-RU" sz="2400" b="1" dirty="0" smtClean="0"/>
              <a:t>          фиксирующего отношения между работником и </a:t>
            </a:r>
          </a:p>
          <a:p>
            <a:r>
              <a:rPr lang="ru-RU" sz="2400" b="1" dirty="0" smtClean="0"/>
              <a:t>             работодателем. </a:t>
            </a:r>
            <a:endParaRPr lang="ru-RU" sz="2400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295400" y="381000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Требования к ПСП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Стандарт должен: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200" dirty="0" smtClean="0"/>
              <a:t>    </a:t>
            </a:r>
            <a:r>
              <a:rPr lang="ru-RU" sz="2200" b="1" dirty="0" smtClean="0"/>
              <a:t>Соответствовать структуре профессиональной деятельности</a:t>
            </a:r>
          </a:p>
          <a:p>
            <a:r>
              <a:rPr lang="ru-RU" sz="2200" b="1" dirty="0" smtClean="0"/>
              <a:t>        педагога.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200" b="1" dirty="0" smtClean="0"/>
              <a:t>   Не превращаться в инструмент жесткой регламентации </a:t>
            </a:r>
          </a:p>
          <a:p>
            <a:r>
              <a:rPr lang="ru-RU" sz="2200" b="1" dirty="0" smtClean="0"/>
              <a:t>        деятельности педагога. </a:t>
            </a:r>
          </a:p>
          <a:p>
            <a:pPr>
              <a:buFont typeface="Wingdings" pitchFamily="2" charset="2"/>
              <a:buChar char="v"/>
            </a:pPr>
            <a:r>
              <a:rPr lang="ru-RU" sz="2200" b="1" dirty="0" smtClean="0"/>
              <a:t>   Избавить педагога  от выполнения несвойственных  функций, </a:t>
            </a:r>
          </a:p>
          <a:p>
            <a:r>
              <a:rPr lang="ru-RU" sz="2200" b="1" dirty="0" smtClean="0"/>
              <a:t>       отвлекающих его от выполнения своих прямых обязанностей </a:t>
            </a:r>
          </a:p>
          <a:p>
            <a:pPr>
              <a:buFont typeface="Wingdings" pitchFamily="2" charset="2"/>
              <a:buChar char="v"/>
            </a:pPr>
            <a:r>
              <a:rPr lang="ru-RU" sz="2200" b="1" dirty="0" smtClean="0"/>
              <a:t>   Побуждать педагога к поиску нестандартных решений. </a:t>
            </a:r>
          </a:p>
          <a:p>
            <a:pPr>
              <a:buFont typeface="Wingdings" pitchFamily="2" charset="2"/>
              <a:buChar char="v"/>
            </a:pPr>
            <a:r>
              <a:rPr lang="ru-RU" sz="2200" b="1" dirty="0" smtClean="0"/>
              <a:t>   Соответствовать международным нормам и регламентам. </a:t>
            </a:r>
          </a:p>
          <a:p>
            <a:pPr>
              <a:buFont typeface="Wingdings" pitchFamily="2" charset="2"/>
              <a:buChar char="v"/>
            </a:pPr>
            <a:r>
              <a:rPr lang="ru-RU" sz="2200" b="1" dirty="0" smtClean="0"/>
              <a:t>   Соотноситься с требованиями профильных министерств  и </a:t>
            </a:r>
          </a:p>
          <a:p>
            <a:r>
              <a:rPr lang="ru-RU" sz="2200" b="1" dirty="0" smtClean="0"/>
              <a:t>       ведомств, от которых зависят исчисление трудового стажа, </a:t>
            </a:r>
          </a:p>
          <a:p>
            <a:r>
              <a:rPr lang="ru-RU" sz="2200" b="1" dirty="0" smtClean="0"/>
              <a:t>             начисление пенсий и т.п.   </a:t>
            </a:r>
          </a:p>
          <a:p>
            <a:endParaRPr lang="ru-RU" sz="22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5000" y="381000"/>
            <a:ext cx="5574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Характеристика стандарта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990600"/>
            <a:ext cx="7848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    </a:t>
            </a:r>
            <a:r>
              <a:rPr lang="ru-RU" sz="2000" b="1" dirty="0" smtClean="0"/>
              <a:t>-</a:t>
            </a:r>
            <a:r>
              <a:rPr lang="ru-RU" sz="2000" dirty="0" smtClean="0"/>
              <a:t>  </a:t>
            </a:r>
            <a:r>
              <a:rPr lang="ru-RU" sz="2000" b="1" dirty="0" smtClean="0"/>
              <a:t>ПСП –  рамочный  документ,  в котором определяются </a:t>
            </a:r>
          </a:p>
          <a:p>
            <a:r>
              <a:rPr lang="ru-RU" sz="2000" b="1" dirty="0" smtClean="0"/>
              <a:t>               основные требования к его квалификации.</a:t>
            </a:r>
          </a:p>
          <a:p>
            <a:r>
              <a:rPr lang="ru-RU" sz="2000" b="1" dirty="0" smtClean="0"/>
              <a:t>       -  Общенациональная рамка стандарта может быть дополнена  </a:t>
            </a:r>
          </a:p>
          <a:p>
            <a:r>
              <a:rPr lang="ru-RU" sz="2000" b="1" dirty="0" smtClean="0"/>
              <a:t>           региональными требованиями</a:t>
            </a:r>
          </a:p>
          <a:p>
            <a:r>
              <a:rPr lang="ru-RU" sz="2000" b="1" dirty="0" smtClean="0"/>
              <a:t>       -  Может быть также дополнен внутренним стандартом </a:t>
            </a:r>
          </a:p>
          <a:p>
            <a:r>
              <a:rPr lang="ru-RU" sz="2000" b="1" dirty="0" smtClean="0"/>
              <a:t>           образовательного учреждения</a:t>
            </a:r>
          </a:p>
          <a:p>
            <a:r>
              <a:rPr lang="ru-RU" sz="2000" b="1" dirty="0" smtClean="0"/>
              <a:t>       -  ПСП  является  уровневым, учитывающим специфику работы  </a:t>
            </a:r>
          </a:p>
          <a:p>
            <a:r>
              <a:rPr lang="ru-RU" sz="2000" b="1" dirty="0" smtClean="0"/>
              <a:t>           педагогов</a:t>
            </a:r>
          </a:p>
          <a:p>
            <a:r>
              <a:rPr lang="ru-RU" sz="2000" b="1" dirty="0" smtClean="0"/>
              <a:t>       -  В  приложениях  к документу отдельно выделяются   ПСП  по </a:t>
            </a:r>
          </a:p>
          <a:p>
            <a:r>
              <a:rPr lang="ru-RU" sz="2000" b="1" dirty="0" smtClean="0"/>
              <a:t>           математике и русскому языку.</a:t>
            </a:r>
          </a:p>
          <a:p>
            <a:r>
              <a:rPr lang="ru-RU" sz="2000" b="1" dirty="0" smtClean="0"/>
              <a:t>       -  ПСП  отражает  структуру  профессиональной деятельности  </a:t>
            </a:r>
          </a:p>
          <a:p>
            <a:r>
              <a:rPr lang="ru-RU" sz="2000" b="1" dirty="0" smtClean="0"/>
              <a:t>          педагога: обучение,  воспитание  и  развитие  ребенка.</a:t>
            </a:r>
          </a:p>
          <a:p>
            <a:r>
              <a:rPr lang="ru-RU" sz="2000" b="1" dirty="0" smtClean="0"/>
              <a:t>        -  Стандарт выдвигает требования к личностным качествам </a:t>
            </a:r>
          </a:p>
          <a:p>
            <a:r>
              <a:rPr lang="ru-RU" sz="2000" b="1" dirty="0" smtClean="0"/>
              <a:t>           педагога,  неотделимым от его профессиональных </a:t>
            </a:r>
          </a:p>
          <a:p>
            <a:r>
              <a:rPr lang="ru-RU" sz="2000" b="1" dirty="0" smtClean="0"/>
              <a:t>               компетенций.</a:t>
            </a:r>
            <a:endParaRPr lang="ru-RU" sz="2000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47801" y="45720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ПСП выполняет функции, призванные: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2514600" cy="21544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/>
              <a:t>Преодолеть технократический подход в оценке труда педагога.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676401"/>
            <a:ext cx="2743200" cy="22159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Обеспечить  координированный  рост  свободы  и  ответственности педагога за результаты своего труда. </a:t>
            </a:r>
          </a:p>
          <a:p>
            <a:pPr algn="ctr"/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4114800"/>
            <a:ext cx="29718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Мотивировать педагога на постоянное повышение квалификации.  </a:t>
            </a:r>
            <a:endParaRPr lang="ru-RU" sz="20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4610100" y="17907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352800" y="18288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276600" y="281940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иша\Рабочий стол\55572_html_428082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7800" y="304800"/>
            <a:ext cx="7729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Профессиональный  стандарт педагога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762000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          1.  Область применения. </a:t>
            </a:r>
            <a:r>
              <a:rPr lang="ru-RU" sz="2000" b="1" dirty="0" smtClean="0"/>
              <a:t>Сфера дошкольного, начального </a:t>
            </a:r>
          </a:p>
          <a:p>
            <a:r>
              <a:rPr lang="ru-RU" sz="2000" b="1" dirty="0" smtClean="0"/>
              <a:t>          и общего среднего образования.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2400" dirty="0" smtClean="0"/>
              <a:t>ПСП  может применяться: </a:t>
            </a:r>
          </a:p>
          <a:p>
            <a:r>
              <a:rPr lang="ru-RU" sz="2400" dirty="0" smtClean="0"/>
              <a:t>а) при приеме на работу в общеобразовательное  </a:t>
            </a:r>
          </a:p>
          <a:p>
            <a:r>
              <a:rPr lang="ru-RU" sz="2400" dirty="0" smtClean="0"/>
              <a:t>     учреждение на должность «педагог»; </a:t>
            </a:r>
          </a:p>
          <a:p>
            <a:r>
              <a:rPr lang="ru-RU" sz="2400" dirty="0" smtClean="0"/>
              <a:t>б) при проведении аттестации педагогов образовательных</a:t>
            </a:r>
          </a:p>
          <a:p>
            <a:r>
              <a:rPr lang="ru-RU" sz="2400" dirty="0" smtClean="0"/>
              <a:t>     учреждений региональными органами исполнительной  </a:t>
            </a:r>
          </a:p>
          <a:p>
            <a:r>
              <a:rPr lang="ru-RU" sz="2400" dirty="0" smtClean="0"/>
              <a:t>     власти, осуществляющими управление в сфере </a:t>
            </a:r>
          </a:p>
          <a:p>
            <a:r>
              <a:rPr lang="ru-RU" sz="2400" dirty="0" smtClean="0"/>
              <a:t>     образования; </a:t>
            </a:r>
          </a:p>
          <a:p>
            <a:r>
              <a:rPr lang="ru-RU" sz="2400" dirty="0" smtClean="0"/>
              <a:t>в)  при проведении аттестации педагогов  самими   </a:t>
            </a:r>
          </a:p>
          <a:p>
            <a:r>
              <a:rPr lang="ru-RU" sz="2400" dirty="0" smtClean="0"/>
              <a:t>      образовательными организациями, в случае </a:t>
            </a:r>
          </a:p>
          <a:p>
            <a:r>
              <a:rPr lang="ru-RU" sz="2400" dirty="0" smtClean="0"/>
              <a:t>      предоставления им соответствующих полномочий.  </a:t>
            </a:r>
          </a:p>
          <a:p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824</Words>
  <PresentationFormat>Экран (4:3)</PresentationFormat>
  <Paragraphs>162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52</cp:revision>
  <dcterms:modified xsi:type="dcterms:W3CDTF">2014-11-09T12:56:25Z</dcterms:modified>
</cp:coreProperties>
</file>