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1" r:id="rId5"/>
    <p:sldId id="261" r:id="rId6"/>
    <p:sldId id="260" r:id="rId7"/>
    <p:sldId id="262" r:id="rId8"/>
    <p:sldId id="264" r:id="rId9"/>
    <p:sldId id="265" r:id="rId10"/>
    <p:sldId id="266" r:id="rId11"/>
    <p:sldId id="268" r:id="rId12"/>
    <p:sldId id="270" r:id="rId13"/>
    <p:sldId id="267" r:id="rId14"/>
    <p:sldId id="280" r:id="rId15"/>
    <p:sldId id="274" r:id="rId16"/>
    <p:sldId id="275" r:id="rId17"/>
    <p:sldId id="276" r:id="rId18"/>
    <p:sldId id="277" r:id="rId19"/>
    <p:sldId id="278" r:id="rId20"/>
    <p:sldId id="279" r:id="rId21"/>
    <p:sldId id="269" r:id="rId22"/>
    <p:sldId id="272" r:id="rId23"/>
    <p:sldId id="273" r:id="rId24"/>
  </p:sldIdLst>
  <p:sldSz cx="9144000" cy="6858000" type="screen4x3"/>
  <p:notesSz cx="6888163" cy="100203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19.01.2017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19.01.2017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19.01.2017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19.01.2017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19.01.2017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19.01.2017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заңдар\78660418.jpg"/>
          <p:cNvPicPr>
            <a:picLocks noChangeAspect="1" noChangeArrowheads="1"/>
          </p:cNvPicPr>
          <p:nvPr/>
        </p:nvPicPr>
        <p:blipFill>
          <a:blip r:embed="rId2"/>
          <a:srcRect/>
          <a:stretch>
            <a:fillRect/>
          </a:stretch>
        </p:blipFill>
        <p:spPr bwMode="auto">
          <a:xfrm>
            <a:off x="0" y="0"/>
            <a:ext cx="9144000" cy="6800872"/>
          </a:xfrm>
          <a:prstGeom prst="rect">
            <a:avLst/>
          </a:prstGeom>
          <a:noFill/>
        </p:spPr>
      </p:pic>
      <p:sp>
        <p:nvSpPr>
          <p:cNvPr id="11" name="Прямоугольник 10"/>
          <p:cNvSpPr/>
          <p:nvPr/>
        </p:nvSpPr>
        <p:spPr>
          <a:xfrm>
            <a:off x="500034" y="2428868"/>
            <a:ext cx="8683467" cy="110799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6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Welcome to our lesson</a:t>
            </a:r>
            <a:r>
              <a:rPr lang="ru-RU" sz="66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a:t>
            </a:r>
            <a:r>
              <a:rPr lang="en-US" sz="66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endParaRPr lang="ru-RU" sz="6600" b="1" i="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229600" cy="4525963"/>
          </a:xfrm>
        </p:spPr>
        <p:txBody>
          <a:bodyPr>
            <a:normAutofit/>
          </a:bodyPr>
          <a:lstStyle/>
          <a:p>
            <a:pPr algn="ctr">
              <a:buNone/>
            </a:pPr>
            <a:r>
              <a:rPr lang="en-US" sz="4000" b="1" i="1" dirty="0" smtClean="0">
                <a:latin typeface="Times New Roman" pitchFamily="18" charset="0"/>
                <a:cs typeface="Times New Roman" pitchFamily="18" charset="0"/>
              </a:rPr>
              <a:t>Fauna of Great Britain </a:t>
            </a:r>
            <a:endParaRPr lang="ru-RU" sz="4000" b="1" i="1" dirty="0">
              <a:latin typeface="Times New Roman" pitchFamily="18" charset="0"/>
              <a:cs typeface="Times New Roman" pitchFamily="18" charset="0"/>
            </a:endParaRPr>
          </a:p>
        </p:txBody>
      </p:sp>
      <p:pic>
        <p:nvPicPr>
          <p:cNvPr id="1026" name="Picture 2" descr="H:\Новая папка (2)\crested lark.jpg"/>
          <p:cNvPicPr>
            <a:picLocks noChangeAspect="1" noChangeArrowheads="1"/>
          </p:cNvPicPr>
          <p:nvPr/>
        </p:nvPicPr>
        <p:blipFill>
          <a:blip r:embed="rId2"/>
          <a:srcRect/>
          <a:stretch>
            <a:fillRect/>
          </a:stretch>
        </p:blipFill>
        <p:spPr bwMode="auto">
          <a:xfrm>
            <a:off x="500034" y="1071546"/>
            <a:ext cx="2552700" cy="1790700"/>
          </a:xfrm>
          <a:prstGeom prst="rect">
            <a:avLst/>
          </a:prstGeom>
          <a:noFill/>
        </p:spPr>
      </p:pic>
      <p:pic>
        <p:nvPicPr>
          <p:cNvPr id="1027" name="Picture 3" descr="H:\Новая папка (2)\crested newt.jpg"/>
          <p:cNvPicPr>
            <a:picLocks noChangeAspect="1" noChangeArrowheads="1"/>
          </p:cNvPicPr>
          <p:nvPr/>
        </p:nvPicPr>
        <p:blipFill>
          <a:blip r:embed="rId3"/>
          <a:srcRect/>
          <a:stretch>
            <a:fillRect/>
          </a:stretch>
        </p:blipFill>
        <p:spPr bwMode="auto">
          <a:xfrm>
            <a:off x="3500430" y="1071546"/>
            <a:ext cx="2500320" cy="1785950"/>
          </a:xfrm>
          <a:prstGeom prst="rect">
            <a:avLst/>
          </a:prstGeom>
          <a:noFill/>
        </p:spPr>
      </p:pic>
      <p:pic>
        <p:nvPicPr>
          <p:cNvPr id="1028" name="Picture 4" descr="H:\Новая папка (2)\salmon.jpg"/>
          <p:cNvPicPr>
            <a:picLocks noChangeAspect="1" noChangeArrowheads="1"/>
          </p:cNvPicPr>
          <p:nvPr/>
        </p:nvPicPr>
        <p:blipFill>
          <a:blip r:embed="rId4"/>
          <a:srcRect/>
          <a:stretch>
            <a:fillRect/>
          </a:stretch>
        </p:blipFill>
        <p:spPr bwMode="auto">
          <a:xfrm>
            <a:off x="6191275" y="1071546"/>
            <a:ext cx="2595567" cy="1657357"/>
          </a:xfrm>
          <a:prstGeom prst="rect">
            <a:avLst/>
          </a:prstGeom>
          <a:noFill/>
        </p:spPr>
      </p:pic>
      <p:pic>
        <p:nvPicPr>
          <p:cNvPr id="1029" name="Picture 5" descr="H:\Новая папка (2)\wolf.jpg"/>
          <p:cNvPicPr>
            <a:picLocks noChangeAspect="1" noChangeArrowheads="1"/>
          </p:cNvPicPr>
          <p:nvPr/>
        </p:nvPicPr>
        <p:blipFill>
          <a:blip r:embed="rId5"/>
          <a:srcRect/>
          <a:stretch>
            <a:fillRect/>
          </a:stretch>
        </p:blipFill>
        <p:spPr bwMode="auto">
          <a:xfrm>
            <a:off x="571472" y="3662379"/>
            <a:ext cx="2152650" cy="2124075"/>
          </a:xfrm>
          <a:prstGeom prst="rect">
            <a:avLst/>
          </a:prstGeom>
          <a:noFill/>
        </p:spPr>
      </p:pic>
      <p:pic>
        <p:nvPicPr>
          <p:cNvPr id="1030" name="Picture 6" descr="H:\Новая папка (2)\ежик.jpg"/>
          <p:cNvPicPr>
            <a:picLocks noChangeAspect="1" noChangeArrowheads="1"/>
          </p:cNvPicPr>
          <p:nvPr/>
        </p:nvPicPr>
        <p:blipFill>
          <a:blip r:embed="rId6"/>
          <a:srcRect/>
          <a:stretch>
            <a:fillRect/>
          </a:stretch>
        </p:blipFill>
        <p:spPr bwMode="auto">
          <a:xfrm>
            <a:off x="3338513" y="3786203"/>
            <a:ext cx="2466975" cy="1857375"/>
          </a:xfrm>
          <a:prstGeom prst="rect">
            <a:avLst/>
          </a:prstGeom>
          <a:noFill/>
        </p:spPr>
      </p:pic>
      <p:pic>
        <p:nvPicPr>
          <p:cNvPr id="1031" name="Picture 7" descr="H:\Новая папка (2)\медьведь.jpg"/>
          <p:cNvPicPr>
            <a:picLocks noChangeAspect="1" noChangeArrowheads="1"/>
          </p:cNvPicPr>
          <p:nvPr/>
        </p:nvPicPr>
        <p:blipFill>
          <a:blip r:embed="rId7"/>
          <a:srcRect/>
          <a:stretch>
            <a:fillRect/>
          </a:stretch>
        </p:blipFill>
        <p:spPr bwMode="auto">
          <a:xfrm>
            <a:off x="6010304" y="3743339"/>
            <a:ext cx="2705100" cy="1685925"/>
          </a:xfrm>
          <a:prstGeom prst="rect">
            <a:avLst/>
          </a:prstGeom>
          <a:noFill/>
        </p:spPr>
      </p:pic>
      <p:sp>
        <p:nvSpPr>
          <p:cNvPr id="10" name="TextBox 9"/>
          <p:cNvSpPr txBox="1"/>
          <p:nvPr/>
        </p:nvSpPr>
        <p:spPr>
          <a:xfrm>
            <a:off x="714348" y="3071810"/>
            <a:ext cx="2286016" cy="523220"/>
          </a:xfrm>
          <a:prstGeom prst="rect">
            <a:avLst/>
          </a:prstGeom>
          <a:noFill/>
        </p:spPr>
        <p:txBody>
          <a:bodyPr wrap="square" rtlCol="0">
            <a:spAutoFit/>
          </a:bodyPr>
          <a:lstStyle/>
          <a:p>
            <a:r>
              <a:rPr lang="en-US" sz="2800" b="1" i="1" dirty="0" smtClean="0">
                <a:latin typeface="Times New Roman" pitchFamily="18" charset="0"/>
                <a:cs typeface="Times New Roman" pitchFamily="18" charset="0"/>
              </a:rPr>
              <a:t>Crested</a:t>
            </a:r>
            <a:r>
              <a:rPr lang="en-US" sz="2400" b="1" i="1" dirty="0" smtClean="0">
                <a:latin typeface="Times New Roman" pitchFamily="18" charset="0"/>
                <a:cs typeface="Times New Roman" pitchFamily="18" charset="0"/>
              </a:rPr>
              <a:t> Lark </a:t>
            </a:r>
            <a:endParaRPr lang="ru-RU" sz="2400" b="1" i="1" dirty="0">
              <a:latin typeface="Times New Roman" pitchFamily="18" charset="0"/>
              <a:cs typeface="Times New Roman" pitchFamily="18" charset="0"/>
            </a:endParaRPr>
          </a:p>
        </p:txBody>
      </p:sp>
      <p:sp>
        <p:nvSpPr>
          <p:cNvPr id="11" name="TextBox 10"/>
          <p:cNvSpPr txBox="1"/>
          <p:nvPr/>
        </p:nvSpPr>
        <p:spPr>
          <a:xfrm>
            <a:off x="3571868" y="2987101"/>
            <a:ext cx="2357454" cy="584775"/>
          </a:xfrm>
          <a:prstGeom prst="rect">
            <a:avLst/>
          </a:prstGeom>
          <a:noFill/>
        </p:spPr>
        <p:txBody>
          <a:bodyPr wrap="square" rtlCol="0">
            <a:spAutoFit/>
          </a:bodyPr>
          <a:lstStyle/>
          <a:p>
            <a:pPr algn="ctr"/>
            <a:r>
              <a:rPr lang="en-US" sz="3200" b="1" i="1" dirty="0" smtClean="0">
                <a:latin typeface="Times New Roman" pitchFamily="18" charset="0"/>
                <a:cs typeface="Times New Roman" pitchFamily="18" charset="0"/>
              </a:rPr>
              <a:t>Crested newt </a:t>
            </a:r>
            <a:endParaRPr lang="ru-RU" sz="3200" b="1" i="1" dirty="0">
              <a:latin typeface="Times New Roman" pitchFamily="18" charset="0"/>
              <a:cs typeface="Times New Roman" pitchFamily="18" charset="0"/>
            </a:endParaRPr>
          </a:p>
        </p:txBody>
      </p:sp>
      <p:sp>
        <p:nvSpPr>
          <p:cNvPr id="13" name="TextBox 12"/>
          <p:cNvSpPr txBox="1"/>
          <p:nvPr/>
        </p:nvSpPr>
        <p:spPr>
          <a:xfrm>
            <a:off x="6357950" y="2928934"/>
            <a:ext cx="2214578" cy="523220"/>
          </a:xfrm>
          <a:prstGeom prst="rect">
            <a:avLst/>
          </a:prstGeom>
          <a:noFill/>
        </p:spPr>
        <p:txBody>
          <a:bodyPr wrap="square" rtlCol="0">
            <a:spAutoFit/>
          </a:bodyPr>
          <a:lstStyle/>
          <a:p>
            <a:pPr algn="ctr"/>
            <a:r>
              <a:rPr lang="en-US" sz="2800" b="1" i="1" dirty="0" smtClean="0">
                <a:latin typeface="Times New Roman" pitchFamily="18" charset="0"/>
                <a:cs typeface="Times New Roman" pitchFamily="18" charset="0"/>
              </a:rPr>
              <a:t>Salmon </a:t>
            </a:r>
            <a:endParaRPr lang="ru-RU" sz="2800"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заңдар\s56195529.jpg"/>
          <p:cNvPicPr>
            <a:picLocks noChangeAspect="1" noChangeArrowheads="1"/>
          </p:cNvPicPr>
          <p:nvPr/>
        </p:nvPicPr>
        <p:blipFill>
          <a:blip r:embed="rId2"/>
          <a:srcRect/>
          <a:stretch>
            <a:fillRect/>
          </a:stretch>
        </p:blipFill>
        <p:spPr bwMode="auto">
          <a:xfrm>
            <a:off x="0" y="0"/>
            <a:ext cx="9144000" cy="6839712"/>
          </a:xfrm>
          <a:prstGeom prst="rect">
            <a:avLst/>
          </a:prstGeom>
          <a:noFill/>
        </p:spPr>
      </p:pic>
      <p:sp>
        <p:nvSpPr>
          <p:cNvPr id="3" name="Содержимое 2"/>
          <p:cNvSpPr>
            <a:spLocks noGrp="1"/>
          </p:cNvSpPr>
          <p:nvPr>
            <p:ph idx="1"/>
          </p:nvPr>
        </p:nvSpPr>
        <p:spPr>
          <a:xfrm>
            <a:off x="1285852" y="1142984"/>
            <a:ext cx="7400948" cy="4525963"/>
          </a:xfrm>
        </p:spPr>
        <p:txBody>
          <a:bodyPr>
            <a:normAutofit/>
          </a:bodyPr>
          <a:lstStyle/>
          <a:p>
            <a:pPr marL="457200" indent="-457200">
              <a:buAutoNum type="arabicPeriod"/>
            </a:pPr>
            <a:r>
              <a:rPr lang="en-US" sz="2400" b="1" i="1" dirty="0" smtClean="0">
                <a:latin typeface="Times New Roman" pitchFamily="18" charset="0"/>
                <a:cs typeface="Times New Roman" pitchFamily="18" charset="0"/>
              </a:rPr>
              <a:t>To find adjectives from the text “Flora”</a:t>
            </a:r>
          </a:p>
          <a:p>
            <a:pPr marL="457200" indent="-457200">
              <a:buAutoNum type="arabicPeriod"/>
            </a:pPr>
            <a:r>
              <a:rPr lang="en-US" sz="2400" b="1" i="1" dirty="0" smtClean="0">
                <a:latin typeface="Times New Roman" pitchFamily="18" charset="0"/>
                <a:cs typeface="Times New Roman" pitchFamily="18" charset="0"/>
              </a:rPr>
              <a:t> To find nouns from the text “Hills and mountains”</a:t>
            </a:r>
          </a:p>
          <a:p>
            <a:pPr marL="457200" indent="-457200">
              <a:buAutoNum type="arabicPeriod"/>
            </a:pPr>
            <a:r>
              <a:rPr lang="en-US" sz="2400" b="1" i="1" dirty="0" smtClean="0">
                <a:latin typeface="Times New Roman" pitchFamily="18" charset="0"/>
                <a:cs typeface="Times New Roman" pitchFamily="18" charset="0"/>
              </a:rPr>
              <a:t>To find superlative adjective from the text </a:t>
            </a:r>
          </a:p>
          <a:p>
            <a:pPr marL="457200" indent="-457200">
              <a:buNone/>
            </a:pPr>
            <a:r>
              <a:rPr lang="en-US" sz="2400" b="1" i="1" dirty="0" smtClean="0">
                <a:latin typeface="Times New Roman" pitchFamily="18" charset="0"/>
                <a:cs typeface="Times New Roman" pitchFamily="18" charset="0"/>
              </a:rPr>
              <a:t>     “The Thames”</a:t>
            </a:r>
          </a:p>
          <a:p>
            <a:pPr marL="457200" indent="-457200">
              <a:buAutoNum type="arabicPeriod"/>
            </a:pPr>
            <a:r>
              <a:rPr lang="en-US" sz="2400" b="1" i="1" dirty="0" smtClean="0">
                <a:latin typeface="Times New Roman" pitchFamily="18" charset="0"/>
                <a:cs typeface="Times New Roman" pitchFamily="18" charset="0"/>
              </a:rPr>
              <a:t>To write 3 modal verbs</a:t>
            </a:r>
            <a:endParaRPr lang="ru-RU" sz="2400"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descr="H:\заңдар\images62645.jpeg"/>
          <p:cNvPicPr>
            <a:picLocks noChangeAspect="1" noChangeArrowheads="1"/>
          </p:cNvPicPr>
          <p:nvPr/>
        </p:nvPicPr>
        <p:blipFill>
          <a:blip r:embed="rId2">
            <a:lum bright="30000"/>
          </a:blip>
          <a:srcRect/>
          <a:stretch>
            <a:fillRect/>
          </a:stretch>
        </p:blipFill>
        <p:spPr bwMode="auto">
          <a:xfrm>
            <a:off x="0" y="0"/>
            <a:ext cx="9144000" cy="6849174"/>
          </a:xfrm>
          <a:prstGeom prst="rect">
            <a:avLst/>
          </a:prstGeom>
          <a:noFill/>
        </p:spPr>
      </p:pic>
      <p:sp>
        <p:nvSpPr>
          <p:cNvPr id="3" name="Содержимое 2"/>
          <p:cNvSpPr>
            <a:spLocks noGrp="1"/>
          </p:cNvSpPr>
          <p:nvPr>
            <p:ph idx="1"/>
          </p:nvPr>
        </p:nvSpPr>
        <p:spPr/>
        <p:txBody>
          <a:bodyPr>
            <a:normAutofit/>
          </a:bodyPr>
          <a:lstStyle/>
          <a:p>
            <a:pPr algn="ctr">
              <a:buNone/>
            </a:pPr>
            <a:r>
              <a:rPr lang="en-US" sz="7200" b="1" i="1" dirty="0" smtClean="0">
                <a:latin typeface="Segoe Script" pitchFamily="34" charset="0"/>
                <a:cs typeface="Times New Roman" pitchFamily="18" charset="0"/>
              </a:rPr>
              <a:t>Role – play </a:t>
            </a:r>
            <a:endParaRPr lang="ru-RU" sz="7200" b="1" i="1" dirty="0">
              <a:latin typeface="Segoe Script"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заңдар\images5312345.jpeg"/>
          <p:cNvPicPr>
            <a:picLocks noChangeAspect="1" noChangeArrowheads="1"/>
          </p:cNvPicPr>
          <p:nvPr/>
        </p:nvPicPr>
        <p:blipFill>
          <a:blip r:embed="rId2"/>
          <a:srcRect/>
          <a:stretch>
            <a:fillRect/>
          </a:stretch>
        </p:blipFill>
        <p:spPr bwMode="auto">
          <a:xfrm flipH="1" flipV="1">
            <a:off x="0" y="0"/>
            <a:ext cx="9144000" cy="6858000"/>
          </a:xfrm>
          <a:prstGeom prst="rect">
            <a:avLst/>
          </a:prstGeom>
          <a:noFill/>
        </p:spPr>
      </p:pic>
      <p:sp>
        <p:nvSpPr>
          <p:cNvPr id="3" name="Содержимое 2"/>
          <p:cNvSpPr>
            <a:spLocks noGrp="1"/>
          </p:cNvSpPr>
          <p:nvPr>
            <p:ph idx="1"/>
          </p:nvPr>
        </p:nvSpPr>
        <p:spPr/>
        <p:txBody>
          <a:bodyPr/>
          <a:lstStyle/>
          <a:p>
            <a:pPr algn="ctr">
              <a:buNone/>
            </a:pPr>
            <a:r>
              <a:rPr lang="en-US" sz="7200" b="1" i="1" dirty="0" smtClean="0">
                <a:latin typeface="Segoe Script" pitchFamily="34" charset="0"/>
                <a:cs typeface="Times New Roman" pitchFamily="18" charset="0"/>
              </a:rPr>
              <a:t>Picture dictation.</a:t>
            </a:r>
          </a:p>
          <a:p>
            <a:pPr algn="ctr">
              <a:buNone/>
            </a:pPr>
            <a:endParaRPr lang="ru-RU"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33016"/>
            <a:ext cx="9199862" cy="6891016"/>
          </a:xfrm>
          <a:prstGeom prst="rect">
            <a:avLst/>
          </a:prstGeom>
        </p:spPr>
      </p:pic>
      <p:sp>
        <p:nvSpPr>
          <p:cNvPr id="3" name="Объект 2"/>
          <p:cNvSpPr>
            <a:spLocks noGrp="1"/>
          </p:cNvSpPr>
          <p:nvPr>
            <p:ph idx="1"/>
          </p:nvPr>
        </p:nvSpPr>
        <p:spPr/>
        <p:txBody>
          <a:bodyPr>
            <a:normAutofit/>
          </a:bodyPr>
          <a:lstStyle/>
          <a:p>
            <a:pPr marL="0" indent="0" algn="ctr">
              <a:buNone/>
            </a:pPr>
            <a:r>
              <a:rPr lang="en-US" sz="7200" b="1" i="1" dirty="0" smtClean="0">
                <a:latin typeface="Times New Roman" panose="02020603050405020304" pitchFamily="18" charset="0"/>
                <a:cs typeface="Times New Roman" panose="02020603050405020304" pitchFamily="18" charset="0"/>
              </a:rPr>
              <a:t>Game </a:t>
            </a:r>
          </a:p>
          <a:p>
            <a:pPr marL="0" indent="0" algn="ctr">
              <a:buNone/>
            </a:pPr>
            <a:r>
              <a:rPr lang="en-US" sz="7200" b="1" i="1" dirty="0" smtClean="0">
                <a:latin typeface="Times New Roman" panose="02020603050405020304" pitchFamily="18" charset="0"/>
                <a:cs typeface="Times New Roman" panose="02020603050405020304" pitchFamily="18" charset="0"/>
              </a:rPr>
              <a:t>“4 pictures 1 word”</a:t>
            </a:r>
            <a:endParaRPr lang="ru-RU" sz="72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57782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76256"/>
          </a:xfrm>
          <a:prstGeom prst="rect">
            <a:avLst/>
          </a:prstGeom>
        </p:spPr>
      </p:pic>
    </p:spTree>
    <p:extLst>
      <p:ext uri="{BB962C8B-B14F-4D97-AF65-F5344CB8AC3E}">
        <p14:creationId xmlns:p14="http://schemas.microsoft.com/office/powerpoint/2010/main" xmlns="" val="1410339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5330" y="23991"/>
            <a:ext cx="9128670" cy="6840904"/>
          </a:xfrm>
          <a:prstGeom prst="rect">
            <a:avLst/>
          </a:prstGeom>
        </p:spPr>
      </p:pic>
    </p:spTree>
    <p:extLst>
      <p:ext uri="{BB962C8B-B14F-4D97-AF65-F5344CB8AC3E}">
        <p14:creationId xmlns:p14="http://schemas.microsoft.com/office/powerpoint/2010/main" xmlns="" val="230911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840" y="10830"/>
            <a:ext cx="9137159" cy="6827890"/>
          </a:xfrm>
          <a:prstGeom prst="rect">
            <a:avLst/>
          </a:prstGeom>
        </p:spPr>
      </p:pic>
    </p:spTree>
    <p:extLst>
      <p:ext uri="{BB962C8B-B14F-4D97-AF65-F5344CB8AC3E}">
        <p14:creationId xmlns:p14="http://schemas.microsoft.com/office/powerpoint/2010/main" xmlns="" val="663676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xmlns="" val="2064432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1"/>
            <a:ext cx="9144000" cy="6895785"/>
          </a:xfrm>
          <a:prstGeom prst="rect">
            <a:avLst/>
          </a:prstGeom>
        </p:spPr>
      </p:pic>
    </p:spTree>
    <p:extLst>
      <p:ext uri="{BB962C8B-B14F-4D97-AF65-F5344CB8AC3E}">
        <p14:creationId xmlns:p14="http://schemas.microsoft.com/office/powerpoint/2010/main" xmlns="" val="663512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заңдар\images625+.jpeg"/>
          <p:cNvPicPr>
            <a:picLocks noChangeAspect="1" noChangeArrowheads="1"/>
          </p:cNvPicPr>
          <p:nvPr/>
        </p:nvPicPr>
        <p:blipFill>
          <a:blip r:embed="rId2"/>
          <a:srcRect/>
          <a:stretch>
            <a:fillRect/>
          </a:stretch>
        </p:blipFill>
        <p:spPr bwMode="auto">
          <a:xfrm>
            <a:off x="-11784" y="0"/>
            <a:ext cx="9155784" cy="6858000"/>
          </a:xfrm>
          <a:prstGeom prst="rect">
            <a:avLst/>
          </a:prstGeom>
          <a:noFill/>
        </p:spPr>
      </p:pic>
      <p:sp>
        <p:nvSpPr>
          <p:cNvPr id="4" name="TextBox 3"/>
          <p:cNvSpPr txBox="1"/>
          <p:nvPr/>
        </p:nvSpPr>
        <p:spPr>
          <a:xfrm>
            <a:off x="428596" y="285728"/>
            <a:ext cx="8143932" cy="4801314"/>
          </a:xfrm>
          <a:prstGeom prst="rect">
            <a:avLst/>
          </a:prstGeom>
          <a:noFill/>
        </p:spPr>
        <p:txBody>
          <a:bodyPr wrap="square" rtlCol="0">
            <a:spAutoFit/>
          </a:bodyPr>
          <a:lstStyle/>
          <a:p>
            <a:pPr algn="ctr"/>
            <a:r>
              <a:rPr lang="en-US" sz="7200" b="1" i="1" dirty="0" smtClean="0">
                <a:solidFill>
                  <a:srgbClr val="C00000"/>
                </a:solidFill>
                <a:latin typeface="Times New Roman" pitchFamily="18" charset="0"/>
                <a:cs typeface="Times New Roman" pitchFamily="18" charset="0"/>
              </a:rPr>
              <a:t>Phonetic drill </a:t>
            </a:r>
          </a:p>
          <a:p>
            <a:pPr algn="ctr"/>
            <a:r>
              <a:rPr lang="en-US" sz="4800" b="1" i="1" dirty="0" smtClean="0">
                <a:solidFill>
                  <a:srgbClr val="C00000"/>
                </a:solidFill>
                <a:latin typeface="Times New Roman" pitchFamily="18" charset="0"/>
                <a:cs typeface="Times New Roman" pitchFamily="18" charset="0"/>
              </a:rPr>
              <a:t>Tongue twister</a:t>
            </a:r>
          </a:p>
          <a:p>
            <a:r>
              <a:rPr lang="en-US" sz="4400" b="1" i="1" dirty="0" smtClean="0">
                <a:latin typeface="Times New Roman" pitchFamily="18" charset="0"/>
                <a:cs typeface="Times New Roman" pitchFamily="18" charset="0"/>
              </a:rPr>
              <a:t>I thought a thought</a:t>
            </a:r>
          </a:p>
          <a:p>
            <a:r>
              <a:rPr lang="en-US" sz="4400" b="1" i="1" dirty="0" smtClean="0">
                <a:latin typeface="Times New Roman" pitchFamily="18" charset="0"/>
                <a:cs typeface="Times New Roman" pitchFamily="18" charset="0"/>
              </a:rPr>
              <a:t>But the thought I thought wasn’t the thought I thought I thought </a:t>
            </a:r>
          </a:p>
          <a:p>
            <a:endParaRPr lang="en-US" dirty="0" smtClean="0"/>
          </a:p>
          <a:p>
            <a:endParaRPr lang="en-US" dirty="0" smtClean="0"/>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3051" y="0"/>
            <a:ext cx="9177051" cy="6909307"/>
          </a:xfrm>
          <a:prstGeom prst="rect">
            <a:avLst/>
          </a:prstGeom>
        </p:spPr>
      </p:pic>
    </p:spTree>
    <p:extLst>
      <p:ext uri="{BB962C8B-B14F-4D97-AF65-F5344CB8AC3E}">
        <p14:creationId xmlns:p14="http://schemas.microsoft.com/office/powerpoint/2010/main" xmlns="" val="17389583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заңдар\images65626.jpeg"/>
          <p:cNvPicPr>
            <a:picLocks noChangeAspect="1" noChangeArrowheads="1"/>
          </p:cNvPicPr>
          <p:nvPr/>
        </p:nvPicPr>
        <p:blipFill>
          <a:blip r:embed="rId2"/>
          <a:srcRect/>
          <a:stretch>
            <a:fillRect/>
          </a:stretch>
        </p:blipFill>
        <p:spPr bwMode="auto">
          <a:xfrm>
            <a:off x="0" y="0"/>
            <a:ext cx="9144000" cy="6858016"/>
          </a:xfrm>
          <a:prstGeom prst="rect">
            <a:avLst/>
          </a:prstGeom>
          <a:noFill/>
        </p:spPr>
      </p:pic>
      <p:sp>
        <p:nvSpPr>
          <p:cNvPr id="3" name="Содержимое 2"/>
          <p:cNvSpPr>
            <a:spLocks noGrp="1"/>
          </p:cNvSpPr>
          <p:nvPr>
            <p:ph idx="1"/>
          </p:nvPr>
        </p:nvSpPr>
        <p:spPr/>
        <p:txBody>
          <a:bodyPr>
            <a:normAutofit/>
          </a:bodyPr>
          <a:lstStyle/>
          <a:p>
            <a:pPr algn="ctr">
              <a:buNone/>
            </a:pPr>
            <a:r>
              <a:rPr lang="en-US" sz="6600" b="1" i="1" dirty="0" smtClean="0">
                <a:latin typeface="Segoe Script" pitchFamily="34" charset="0"/>
                <a:cs typeface="Times New Roman" pitchFamily="18" charset="0"/>
              </a:rPr>
              <a:t>Conclusion </a:t>
            </a:r>
          </a:p>
          <a:p>
            <a:pPr algn="ctr">
              <a:buNone/>
            </a:pPr>
            <a:r>
              <a:rPr lang="en-US" sz="6600" b="1" i="1" dirty="0" smtClean="0">
                <a:latin typeface="Segoe Script" pitchFamily="34" charset="0"/>
                <a:cs typeface="Times New Roman" pitchFamily="18" charset="0"/>
              </a:rPr>
              <a:t>“Big washing”</a:t>
            </a:r>
            <a:endParaRPr lang="ru-RU" sz="6600" b="1" i="1" dirty="0">
              <a:latin typeface="Segoe Script"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заңдар\images888888896.jpeg"/>
          <p:cNvPicPr>
            <a:picLocks noChangeAspect="1" noChangeArrowheads="1"/>
          </p:cNvPicPr>
          <p:nvPr/>
        </p:nvPicPr>
        <p:blipFill>
          <a:blip r:embed="rId2"/>
          <a:srcRect/>
          <a:stretch>
            <a:fillRect/>
          </a:stretch>
        </p:blipFill>
        <p:spPr bwMode="auto">
          <a:xfrm>
            <a:off x="0" y="0"/>
            <a:ext cx="9144000" cy="6849174"/>
          </a:xfrm>
          <a:prstGeom prst="rect">
            <a:avLst/>
          </a:prstGeom>
          <a:noFill/>
        </p:spPr>
      </p:pic>
      <p:sp>
        <p:nvSpPr>
          <p:cNvPr id="3" name="Содержимое 2"/>
          <p:cNvSpPr>
            <a:spLocks noGrp="1"/>
          </p:cNvSpPr>
          <p:nvPr>
            <p:ph idx="1"/>
          </p:nvPr>
        </p:nvSpPr>
        <p:spPr/>
        <p:txBody>
          <a:bodyPr>
            <a:normAutofit/>
          </a:bodyPr>
          <a:lstStyle/>
          <a:p>
            <a:pPr algn="ctr">
              <a:buNone/>
            </a:pPr>
            <a:r>
              <a:rPr lang="en-US" sz="5400" b="1" i="1" dirty="0" smtClean="0">
                <a:latin typeface="Segoe Script" pitchFamily="34" charset="0"/>
                <a:cs typeface="Times New Roman" pitchFamily="18" charset="0"/>
              </a:rPr>
              <a:t>Homework </a:t>
            </a:r>
          </a:p>
          <a:p>
            <a:pPr algn="ctr">
              <a:buNone/>
            </a:pPr>
            <a:r>
              <a:rPr lang="en-US" sz="5400" b="1" i="1" dirty="0" smtClean="0">
                <a:latin typeface="Segoe Script" pitchFamily="34" charset="0"/>
                <a:cs typeface="Times New Roman" pitchFamily="18" charset="0"/>
              </a:rPr>
              <a:t>To write topic about</a:t>
            </a:r>
          </a:p>
          <a:p>
            <a:pPr algn="ctr">
              <a:buNone/>
            </a:pPr>
            <a:r>
              <a:rPr lang="en-US" sz="5400" b="1" i="1" dirty="0" smtClean="0">
                <a:latin typeface="Segoe Script" pitchFamily="34" charset="0"/>
                <a:cs typeface="Times New Roman" pitchFamily="18" charset="0"/>
              </a:rPr>
              <a:t> nature  of </a:t>
            </a:r>
            <a:r>
              <a:rPr lang="en-US" sz="5400" b="1" i="1" dirty="0" err="1" smtClean="0">
                <a:latin typeface="Segoe Script" pitchFamily="34" charset="0"/>
                <a:cs typeface="Times New Roman" pitchFamily="18" charset="0"/>
              </a:rPr>
              <a:t>Beineu</a:t>
            </a:r>
            <a:r>
              <a:rPr lang="en-US" sz="5400" b="1" i="1" dirty="0" smtClean="0">
                <a:latin typeface="Segoe Script" pitchFamily="34" charset="0"/>
                <a:cs typeface="Times New Roman" pitchFamily="18" charset="0"/>
              </a:rPr>
              <a:t> </a:t>
            </a:r>
            <a:endParaRPr lang="ru-RU" sz="5400" b="1" i="1" dirty="0">
              <a:latin typeface="Segoe Script"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203848" y="2543175"/>
            <a:ext cx="4104456" cy="1771650"/>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915816" y="188640"/>
            <a:ext cx="4608512" cy="2143125"/>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3131840" y="4869160"/>
            <a:ext cx="4104456" cy="1685925"/>
          </a:xfrm>
          <a:prstGeom prst="rect">
            <a:avLst/>
          </a:prstGeom>
        </p:spPr>
      </p:pic>
    </p:spTree>
    <p:extLst>
      <p:ext uri="{BB962C8B-B14F-4D97-AF65-F5344CB8AC3E}">
        <p14:creationId xmlns:p14="http://schemas.microsoft.com/office/powerpoint/2010/main" xmlns="" val="3139501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заңдар\Sirenevy.jpg"/>
          <p:cNvPicPr>
            <a:picLocks noChangeAspect="1" noChangeArrowheads="1"/>
          </p:cNvPicPr>
          <p:nvPr/>
        </p:nvPicPr>
        <p:blipFill>
          <a:blip r:embed="rId2"/>
          <a:srcRect/>
          <a:stretch>
            <a:fillRect/>
          </a:stretch>
        </p:blipFill>
        <p:spPr bwMode="auto">
          <a:xfrm>
            <a:off x="-1" y="0"/>
            <a:ext cx="9144001" cy="6858000"/>
          </a:xfrm>
          <a:prstGeom prst="rect">
            <a:avLst/>
          </a:prstGeom>
          <a:noFill/>
        </p:spPr>
      </p:pic>
      <p:sp>
        <p:nvSpPr>
          <p:cNvPr id="3" name="Содержимое 2"/>
          <p:cNvSpPr>
            <a:spLocks noGrp="1"/>
          </p:cNvSpPr>
          <p:nvPr>
            <p:ph idx="1"/>
          </p:nvPr>
        </p:nvSpPr>
        <p:spPr>
          <a:xfrm>
            <a:off x="500034" y="1589093"/>
            <a:ext cx="8229600" cy="5340369"/>
          </a:xfrm>
        </p:spPr>
        <p:txBody>
          <a:bodyPr>
            <a:normAutofit/>
          </a:bodyPr>
          <a:lstStyle/>
          <a:p>
            <a:pPr algn="ctr">
              <a:buNone/>
            </a:pPr>
            <a:r>
              <a:rPr lang="en-US" sz="7200" b="1" i="1" dirty="0" smtClean="0">
                <a:solidFill>
                  <a:srgbClr val="C00000"/>
                </a:solidFill>
                <a:latin typeface="Times New Roman" pitchFamily="18" charset="0"/>
                <a:cs typeface="Times New Roman" pitchFamily="18" charset="0"/>
              </a:rPr>
              <a:t>Checking up the home task  </a:t>
            </a:r>
            <a:endParaRPr lang="ru-RU" sz="7200" b="1" i="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заңдар\images65626.jpeg"/>
          <p:cNvPicPr>
            <a:picLocks noChangeAspect="1" noChangeArrowheads="1"/>
          </p:cNvPicPr>
          <p:nvPr/>
        </p:nvPicPr>
        <p:blipFill>
          <a:blip r:embed="rId2"/>
          <a:srcRect/>
          <a:stretch>
            <a:fillRect/>
          </a:stretch>
        </p:blipFill>
        <p:spPr bwMode="auto">
          <a:xfrm flipH="1">
            <a:off x="0" y="0"/>
            <a:ext cx="9144000" cy="6858016"/>
          </a:xfrm>
          <a:prstGeom prst="rect">
            <a:avLst/>
          </a:prstGeom>
          <a:noFill/>
        </p:spPr>
      </p:pic>
      <p:sp>
        <p:nvSpPr>
          <p:cNvPr id="3" name="Содержимое 2"/>
          <p:cNvSpPr>
            <a:spLocks noGrp="1"/>
          </p:cNvSpPr>
          <p:nvPr>
            <p:ph idx="1"/>
          </p:nvPr>
        </p:nvSpPr>
        <p:spPr>
          <a:xfrm>
            <a:off x="457200" y="2117747"/>
            <a:ext cx="8229600" cy="4525963"/>
          </a:xfrm>
        </p:spPr>
        <p:txBody>
          <a:bodyPr>
            <a:normAutofit/>
          </a:bodyPr>
          <a:lstStyle/>
          <a:p>
            <a:pPr algn="ctr">
              <a:buNone/>
            </a:pPr>
            <a:r>
              <a:rPr lang="en-US" sz="6600" b="1" i="1" dirty="0" smtClean="0">
                <a:solidFill>
                  <a:srgbClr val="C00000"/>
                </a:solidFill>
                <a:latin typeface="Times New Roman" pitchFamily="18" charset="0"/>
                <a:cs typeface="Times New Roman" pitchFamily="18" charset="0"/>
              </a:rPr>
              <a:t>Warm-up: </a:t>
            </a:r>
            <a:endParaRPr lang="ru-RU" sz="6600" b="1" i="1" dirty="0" smtClean="0">
              <a:solidFill>
                <a:srgbClr val="C00000"/>
              </a:solidFill>
              <a:latin typeface="Times New Roman" pitchFamily="18" charset="0"/>
              <a:cs typeface="Times New Roman" pitchFamily="18" charset="0"/>
            </a:endParaRPr>
          </a:p>
          <a:p>
            <a:pPr algn="ctr">
              <a:buNone/>
            </a:pPr>
            <a:r>
              <a:rPr lang="en-US" sz="6600" b="1" i="1" dirty="0" smtClean="0">
                <a:solidFill>
                  <a:srgbClr val="C00000"/>
                </a:solidFill>
                <a:latin typeface="Times New Roman" pitchFamily="18" charset="0"/>
                <a:cs typeface="Times New Roman" pitchFamily="18" charset="0"/>
              </a:rPr>
              <a:t>Let’s dance and dance</a:t>
            </a:r>
            <a:endParaRPr lang="ru-RU" sz="6600" b="1" i="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800" b="1" i="1" dirty="0" smtClean="0">
                <a:latin typeface="Times New Roman" pitchFamily="18" charset="0"/>
                <a:cs typeface="Times New Roman" pitchFamily="18" charset="0"/>
              </a:rPr>
              <a:t>Today is the 18</a:t>
            </a:r>
            <a:r>
              <a:rPr lang="en-US" sz="4800" b="1" i="1" baseline="30000" dirty="0" smtClean="0">
                <a:latin typeface="Times New Roman" pitchFamily="18" charset="0"/>
                <a:cs typeface="Times New Roman" pitchFamily="18" charset="0"/>
              </a:rPr>
              <a:t>th</a:t>
            </a:r>
            <a:r>
              <a:rPr lang="en-US" sz="4800" b="1" i="1" dirty="0" smtClean="0">
                <a:latin typeface="Times New Roman" pitchFamily="18" charset="0"/>
                <a:cs typeface="Times New Roman" pitchFamily="18" charset="0"/>
              </a:rPr>
              <a:t> of February</a:t>
            </a:r>
            <a:endParaRPr lang="ru-RU" sz="4800" b="1" i="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ctr">
              <a:buNone/>
            </a:pPr>
            <a:r>
              <a:rPr lang="en-US" sz="4800" b="1" i="1" dirty="0" smtClean="0">
                <a:latin typeface="Times New Roman" pitchFamily="18" charset="0"/>
                <a:cs typeface="Times New Roman" pitchFamily="18" charset="0"/>
              </a:rPr>
              <a:t>The theme of the lesson:</a:t>
            </a:r>
          </a:p>
          <a:p>
            <a:pPr algn="ctr">
              <a:buNone/>
            </a:pPr>
            <a:r>
              <a:rPr lang="en-US" sz="4800" b="1" i="1" dirty="0" smtClean="0">
                <a:latin typeface="Times New Roman" pitchFamily="18" charset="0"/>
                <a:cs typeface="Times New Roman" pitchFamily="18" charset="0"/>
              </a:rPr>
              <a:t>“Nature of Great Britain”</a:t>
            </a:r>
            <a:endParaRPr lang="ru-RU" sz="4800" b="1" i="1" dirty="0">
              <a:latin typeface="Times New Roman" pitchFamily="18" charset="0"/>
              <a:cs typeface="Times New Roman" pitchFamily="18" charset="0"/>
            </a:endParaRPr>
          </a:p>
        </p:txBody>
      </p:sp>
      <p:pic>
        <p:nvPicPr>
          <p:cNvPr id="4" name="Picture 3" descr="E:\Users\Фарида\Desktop\01_img_about.png"/>
          <p:cNvPicPr>
            <a:picLocks noChangeAspect="1" noChangeArrowheads="1"/>
          </p:cNvPicPr>
          <p:nvPr/>
        </p:nvPicPr>
        <p:blipFill>
          <a:blip r:embed="rId2" cstate="print"/>
          <a:srcRect/>
          <a:stretch>
            <a:fillRect/>
          </a:stretch>
        </p:blipFill>
        <p:spPr bwMode="auto">
          <a:xfrm>
            <a:off x="571472" y="4957786"/>
            <a:ext cx="8572560" cy="18288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1" name="Picture 7" descr="H:\Новая папка (2)\скачанные файлы.jpg"/>
          <p:cNvPicPr>
            <a:picLocks noChangeAspect="1" noChangeArrowheads="1"/>
          </p:cNvPicPr>
          <p:nvPr/>
        </p:nvPicPr>
        <p:blipFill>
          <a:blip r:embed="rId2"/>
          <a:srcRect/>
          <a:stretch>
            <a:fillRect/>
          </a:stretch>
        </p:blipFill>
        <p:spPr bwMode="auto">
          <a:xfrm>
            <a:off x="285720" y="285728"/>
            <a:ext cx="2286016" cy="2500330"/>
          </a:xfrm>
          <a:prstGeom prst="rect">
            <a:avLst/>
          </a:prstGeom>
          <a:noFill/>
        </p:spPr>
      </p:pic>
      <p:sp>
        <p:nvSpPr>
          <p:cNvPr id="3" name="Содержимое 2"/>
          <p:cNvSpPr>
            <a:spLocks noGrp="1"/>
          </p:cNvSpPr>
          <p:nvPr>
            <p:ph idx="1"/>
          </p:nvPr>
        </p:nvSpPr>
        <p:spPr>
          <a:xfrm>
            <a:off x="457200" y="500042"/>
            <a:ext cx="8472518" cy="6143668"/>
          </a:xfrm>
        </p:spPr>
        <p:txBody>
          <a:bodyPr>
            <a:normAutofit/>
          </a:bodyPr>
          <a:lstStyle/>
          <a:p>
            <a:pPr algn="ctr">
              <a:buNone/>
            </a:pPr>
            <a:r>
              <a:rPr lang="en-US" sz="4800" b="1" i="1" dirty="0" smtClean="0">
                <a:latin typeface="Times New Roman" pitchFamily="18" charset="0"/>
                <a:cs typeface="Times New Roman" pitchFamily="18" charset="0"/>
              </a:rPr>
              <a:t>            Bank with new words </a:t>
            </a:r>
          </a:p>
          <a:p>
            <a:pPr>
              <a:buNone/>
            </a:pPr>
            <a:r>
              <a:rPr lang="en-US" sz="4000" b="1" dirty="0" smtClean="0">
                <a:latin typeface="Times New Roman" pitchFamily="18" charset="0"/>
                <a:cs typeface="Times New Roman" pitchFamily="18" charset="0"/>
              </a:rPr>
              <a:t>                       fauna [</a:t>
            </a:r>
            <a:r>
              <a:rPr lang="en-US" sz="4000" b="1" dirty="0" err="1" smtClean="0">
                <a:latin typeface="Times New Roman" pitchFamily="18" charset="0"/>
                <a:cs typeface="Times New Roman" pitchFamily="18" charset="0"/>
              </a:rPr>
              <a:t>fo:nə</a:t>
            </a:r>
            <a:r>
              <a:rPr lang="en-US" sz="4000" b="1" dirty="0" smtClean="0">
                <a:latin typeface="Times New Roman" pitchFamily="18" charset="0"/>
                <a:cs typeface="Times New Roman" pitchFamily="18" charset="0"/>
              </a:rPr>
              <a:t>] </a:t>
            </a:r>
            <a:r>
              <a:rPr lang="kk-KZ" sz="4000" b="1" dirty="0" smtClean="0">
                <a:latin typeface="Times New Roman" pitchFamily="18" charset="0"/>
                <a:cs typeface="Times New Roman" pitchFamily="18" charset="0"/>
              </a:rPr>
              <a:t>фауна</a:t>
            </a:r>
            <a:r>
              <a:rPr lang="en-US" sz="4000" b="1" dirty="0" smtClean="0">
                <a:latin typeface="Times New Roman" pitchFamily="18" charset="0"/>
                <a:cs typeface="Times New Roman" pitchFamily="18" charset="0"/>
              </a:rPr>
              <a:t>	</a:t>
            </a:r>
            <a:endParaRPr lang="ru-RU" sz="4000" b="1" dirty="0" smtClean="0">
              <a:latin typeface="Times New Roman" pitchFamily="18" charset="0"/>
              <a:cs typeface="Times New Roman" pitchFamily="18" charset="0"/>
            </a:endParaRPr>
          </a:p>
          <a:p>
            <a:pPr>
              <a:buNone/>
            </a:pPr>
            <a:r>
              <a:rPr lang="en-US" sz="4000" b="1" dirty="0" smtClean="0">
                <a:latin typeface="Times New Roman" pitchFamily="18" charset="0"/>
                <a:cs typeface="Times New Roman" pitchFamily="18" charset="0"/>
              </a:rPr>
              <a:t>                       flora [</a:t>
            </a:r>
            <a:r>
              <a:rPr lang="en-US" sz="4000" b="1" dirty="0" err="1" smtClean="0">
                <a:latin typeface="Times New Roman" pitchFamily="18" charset="0"/>
                <a:cs typeface="Times New Roman" pitchFamily="18" charset="0"/>
              </a:rPr>
              <a:t>flo:rə</a:t>
            </a:r>
            <a:r>
              <a:rPr lang="en-US" sz="4000" b="1" dirty="0" smtClean="0">
                <a:latin typeface="Times New Roman" pitchFamily="18" charset="0"/>
                <a:cs typeface="Times New Roman" pitchFamily="18" charset="0"/>
              </a:rPr>
              <a:t>]</a:t>
            </a:r>
            <a:r>
              <a:rPr lang="kk-KZ" sz="4000" b="1" dirty="0" smtClean="0">
                <a:latin typeface="Times New Roman" pitchFamily="18" charset="0"/>
                <a:cs typeface="Times New Roman" pitchFamily="18" charset="0"/>
              </a:rPr>
              <a:t>флора</a:t>
            </a:r>
            <a:endParaRPr lang="ru-RU" sz="4000" b="1" dirty="0" smtClean="0">
              <a:latin typeface="Times New Roman" pitchFamily="18" charset="0"/>
              <a:cs typeface="Times New Roman" pitchFamily="18" charset="0"/>
            </a:endParaRPr>
          </a:p>
          <a:p>
            <a:pPr>
              <a:buNone/>
            </a:pPr>
            <a:r>
              <a:rPr lang="en-US" sz="4000" b="1" dirty="0" smtClean="0">
                <a:latin typeface="Times New Roman" pitchFamily="18" charset="0"/>
                <a:cs typeface="Times New Roman" pitchFamily="18" charset="0"/>
              </a:rPr>
              <a:t>                     </a:t>
            </a:r>
            <a:r>
              <a:rPr lang="kk-KZ" sz="4000" b="1" dirty="0" smtClean="0">
                <a:latin typeface="Times New Roman" pitchFamily="18" charset="0"/>
                <a:cs typeface="Times New Roman" pitchFamily="18" charset="0"/>
              </a:rPr>
              <a:t>oak [ouk] емен</a:t>
            </a:r>
            <a:endParaRPr lang="ru-RU" sz="4000" b="1" dirty="0" smtClean="0">
              <a:latin typeface="Times New Roman" pitchFamily="18" charset="0"/>
              <a:cs typeface="Times New Roman" pitchFamily="18" charset="0"/>
            </a:endParaRPr>
          </a:p>
          <a:p>
            <a:pPr>
              <a:buNone/>
            </a:pPr>
            <a:r>
              <a:rPr lang="en-US" sz="4000" b="1" dirty="0" smtClean="0">
                <a:latin typeface="Times New Roman" pitchFamily="18" charset="0"/>
                <a:cs typeface="Times New Roman" pitchFamily="18" charset="0"/>
              </a:rPr>
              <a:t>       </a:t>
            </a:r>
            <a:r>
              <a:rPr lang="kk-KZ" sz="4000" b="1" dirty="0" smtClean="0">
                <a:latin typeface="Times New Roman" pitchFamily="18" charset="0"/>
                <a:cs typeface="Times New Roman" pitchFamily="18" charset="0"/>
              </a:rPr>
              <a:t>mammal [mǽml]сүт қоректілер</a:t>
            </a:r>
            <a:endParaRPr lang="ru-RU" sz="4000" b="1" dirty="0" smtClean="0">
              <a:latin typeface="Times New Roman" pitchFamily="18" charset="0"/>
              <a:cs typeface="Times New Roman" pitchFamily="18" charset="0"/>
            </a:endParaRPr>
          </a:p>
          <a:p>
            <a:pPr>
              <a:buNone/>
            </a:pPr>
            <a:r>
              <a:rPr lang="en-US" sz="4000" b="1" dirty="0" smtClean="0">
                <a:latin typeface="Times New Roman" pitchFamily="18" charset="0"/>
                <a:cs typeface="Times New Roman" pitchFamily="18" charset="0"/>
              </a:rPr>
              <a:t>     pine [pain]</a:t>
            </a:r>
            <a:r>
              <a:rPr lang="kk-KZ" sz="4000" b="1" dirty="0" smtClean="0">
                <a:latin typeface="Times New Roman" pitchFamily="18" charset="0"/>
                <a:cs typeface="Times New Roman" pitchFamily="18" charset="0"/>
              </a:rPr>
              <a:t>қайың</a:t>
            </a:r>
            <a:endParaRPr lang="en-US" sz="4000" b="1" dirty="0" smtClean="0">
              <a:latin typeface="Times New Roman" pitchFamily="18" charset="0"/>
              <a:cs typeface="Times New Roman" pitchFamily="18" charset="0"/>
            </a:endParaRPr>
          </a:p>
          <a:p>
            <a:pPr marL="514350" indent="-514350">
              <a:buAutoNum type="arabicPeriod"/>
            </a:pPr>
            <a:endParaRPr lang="en-US" dirty="0" smtClean="0">
              <a:latin typeface="Times New Roman" pitchFamily="18" charset="0"/>
              <a:cs typeface="Times New Roman" pitchFamily="18" charset="0"/>
            </a:endParaRPr>
          </a:p>
          <a:p>
            <a:pPr marL="514350" indent="-514350">
              <a:buNone/>
            </a:pPr>
            <a:endParaRPr lang="en-US" dirty="0" smtClean="0">
              <a:latin typeface="Times New Roman" pitchFamily="18" charset="0"/>
              <a:cs typeface="Times New Roman" pitchFamily="18" charset="0"/>
            </a:endParaRPr>
          </a:p>
          <a:p>
            <a:pPr marL="514350" indent="-514350">
              <a:buNone/>
            </a:pP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заңдар\SirenevSlideMini.jpg"/>
          <p:cNvPicPr>
            <a:picLocks noChangeAspect="1" noChangeArrowheads="1"/>
          </p:cNvPicPr>
          <p:nvPr/>
        </p:nvPicPr>
        <p:blipFill>
          <a:blip r:embed="rId2"/>
          <a:srcRect/>
          <a:stretch>
            <a:fillRect/>
          </a:stretch>
        </p:blipFill>
        <p:spPr bwMode="auto">
          <a:xfrm>
            <a:off x="0" y="-1"/>
            <a:ext cx="9144000" cy="6847841"/>
          </a:xfrm>
          <a:prstGeom prst="rect">
            <a:avLst/>
          </a:prstGeom>
          <a:noFill/>
        </p:spPr>
      </p:pic>
      <p:sp>
        <p:nvSpPr>
          <p:cNvPr id="1026" name="Rectangle 2"/>
          <p:cNvSpPr>
            <a:spLocks noChangeArrowheads="1"/>
          </p:cNvSpPr>
          <p:nvPr/>
        </p:nvSpPr>
        <p:spPr bwMode="auto">
          <a:xfrm>
            <a:off x="1000100" y="-428652"/>
            <a:ext cx="7786742" cy="79714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rgbClr val="222222"/>
              </a:solidFill>
              <a:effectLst/>
              <a:latin typeface="Calibri" pitchFamily="34" charset="0"/>
              <a:ea typeface="Times New Roman" pitchFamily="18" charset="0"/>
              <a:cs typeface="Helvetica"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600" dirty="0" smtClean="0">
              <a:solidFill>
                <a:srgbClr val="222222"/>
              </a:solidFill>
              <a:latin typeface="Calibri" pitchFamily="34" charset="0"/>
              <a:ea typeface="Times New Roman" pitchFamily="18" charset="0"/>
              <a:cs typeface="Helvetica"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3200" b="1" i="1" u="none" strike="noStrike" cap="none" normalizeH="0" baseline="0" dirty="0" smtClean="0">
              <a:ln>
                <a:noFill/>
              </a:ln>
              <a:solidFill>
                <a:srgbClr val="222222"/>
              </a:solidFill>
              <a:effectLst/>
              <a:latin typeface="Calibri" pitchFamily="34" charset="0"/>
              <a:ea typeface="Times New Roman" pitchFamily="18" charset="0"/>
              <a:cs typeface="Helvetica"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3200" b="1" i="1" dirty="0" smtClean="0">
              <a:solidFill>
                <a:srgbClr val="222222"/>
              </a:solidFill>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en-US" sz="3200" b="1" i="1" dirty="0" smtClean="0">
                <a:solidFill>
                  <a:srgbClr val="222222"/>
                </a:solidFill>
                <a:latin typeface="Times New Roman" pitchFamily="18" charset="0"/>
                <a:ea typeface="Times New Roman" pitchFamily="18" charset="0"/>
                <a:cs typeface="Times New Roman" pitchFamily="18" charset="0"/>
              </a:rPr>
              <a:t>About flora of Great Britain </a:t>
            </a:r>
            <a:endParaRPr kumimoji="0" lang="ru-RU" sz="3200" b="1" i="1"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1"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There are large forested areas throughout England, adding a distinctive beauty to the landscape. The main tree species that inhabit both these forests and other natural areas include:</a:t>
            </a:r>
            <a:br>
              <a:rPr kumimoji="0" lang="en-US" sz="3200" b="1" i="1"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br>
            <a:r>
              <a:rPr kumimoji="0" lang="ru-RU" sz="3200" b="1" i="1"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en-US" sz="3200" b="1" i="1"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Oak</a:t>
            </a:r>
            <a:br>
              <a:rPr kumimoji="0" lang="en-US" sz="3200" b="1" i="1"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br>
            <a:r>
              <a:rPr kumimoji="0" lang="en-US" sz="3200" b="1" i="1"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.Beech</a:t>
            </a:r>
            <a:br>
              <a:rPr kumimoji="0" lang="en-US" sz="3200" b="1" i="1"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br>
            <a:r>
              <a:rPr kumimoji="0" lang="en-US" sz="3200" b="1" i="1"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.Pine</a:t>
            </a:r>
            <a:br>
              <a:rPr kumimoji="0" lang="en-US" sz="3200" b="1" i="1"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br>
            <a:r>
              <a:rPr kumimoji="0" lang="en-US" sz="3200" b="1" i="1"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.Birch</a:t>
            </a:r>
            <a:br>
              <a:rPr kumimoji="0" lang="en-US" sz="3200" b="1" i="1"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br>
            <a:endParaRPr kumimoji="0" lang="en-US" sz="3200" b="1" i="1"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3200" b="1" i="1" dirty="0" smtClean="0">
              <a:solidFill>
                <a:srgbClr val="222222"/>
              </a:solidFill>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1" i="1"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заңдар\SirenevSlideMini.jpg"/>
          <p:cNvPicPr>
            <a:picLocks noChangeAspect="1" noChangeArrowheads="1"/>
          </p:cNvPicPr>
          <p:nvPr/>
        </p:nvPicPr>
        <p:blipFill>
          <a:blip r:embed="rId2"/>
          <a:srcRect/>
          <a:stretch>
            <a:fillRect/>
          </a:stretch>
        </p:blipFill>
        <p:spPr bwMode="auto">
          <a:xfrm>
            <a:off x="0" y="-1"/>
            <a:ext cx="9144000" cy="6847841"/>
          </a:xfrm>
          <a:prstGeom prst="rect">
            <a:avLst/>
          </a:prstGeom>
          <a:noFill/>
        </p:spPr>
      </p:pic>
      <p:sp>
        <p:nvSpPr>
          <p:cNvPr id="3" name="Содержимое 2"/>
          <p:cNvSpPr>
            <a:spLocks noGrp="1"/>
          </p:cNvSpPr>
          <p:nvPr>
            <p:ph idx="1"/>
          </p:nvPr>
        </p:nvSpPr>
        <p:spPr>
          <a:xfrm>
            <a:off x="457200" y="1474805"/>
            <a:ext cx="8229600" cy="4525963"/>
          </a:xfrm>
        </p:spPr>
        <p:txBody>
          <a:bodyPr/>
          <a:lstStyle/>
          <a:p>
            <a:pPr algn="ctr">
              <a:buNone/>
            </a:pPr>
            <a:r>
              <a:rPr lang="en-US" b="1" i="1" dirty="0" smtClean="0">
                <a:latin typeface="Times New Roman" pitchFamily="18" charset="0"/>
                <a:cs typeface="Times New Roman" pitchFamily="18" charset="0"/>
              </a:rPr>
              <a:t>Hills and mountains </a:t>
            </a:r>
          </a:p>
          <a:p>
            <a:pPr algn="ctr">
              <a:buNone/>
            </a:pPr>
            <a:endParaRPr lang="ru-RU" dirty="0">
              <a:latin typeface="Times New Roman" pitchFamily="18" charset="0"/>
              <a:cs typeface="Times New Roman" pitchFamily="18" charset="0"/>
            </a:endParaRPr>
          </a:p>
        </p:txBody>
      </p:sp>
      <p:sp>
        <p:nvSpPr>
          <p:cNvPr id="20481" name="Rectangle 1"/>
          <p:cNvSpPr>
            <a:spLocks noChangeArrowheads="1"/>
          </p:cNvSpPr>
          <p:nvPr/>
        </p:nvSpPr>
        <p:spPr bwMode="auto">
          <a:xfrm>
            <a:off x="285720" y="2329474"/>
            <a:ext cx="8572560" cy="33855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is a links page to the hills and mountains to be found in the United Kingdom (England, Northern Ireland, Scotland, and Wales), and includes lists of the highest mountains in each of the constituent countries.</a:t>
            </a:r>
            <a:endParaRPr kumimoji="0" lang="ru-RU" sz="2800" b="1"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fifty six highest mountains in the UK are all to be found in Scotland, and so no single table for the UK's highest is given.</a:t>
            </a:r>
            <a:endParaRPr kumimoji="0" lang="ru-RU" sz="2800" b="1"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заңдар\SirenevSlideMini.jpg"/>
          <p:cNvPicPr>
            <a:picLocks noChangeAspect="1" noChangeArrowheads="1"/>
          </p:cNvPicPr>
          <p:nvPr/>
        </p:nvPicPr>
        <p:blipFill>
          <a:blip r:embed="rId2"/>
          <a:srcRect/>
          <a:stretch>
            <a:fillRect/>
          </a:stretch>
        </p:blipFill>
        <p:spPr bwMode="auto">
          <a:xfrm>
            <a:off x="0" y="-1"/>
            <a:ext cx="9144000" cy="6847841"/>
          </a:xfrm>
          <a:prstGeom prst="rect">
            <a:avLst/>
          </a:prstGeom>
          <a:noFill/>
        </p:spPr>
      </p:pic>
      <p:sp>
        <p:nvSpPr>
          <p:cNvPr id="3" name="Содержимое 2"/>
          <p:cNvSpPr>
            <a:spLocks noGrp="1"/>
          </p:cNvSpPr>
          <p:nvPr>
            <p:ph idx="1"/>
          </p:nvPr>
        </p:nvSpPr>
        <p:spPr>
          <a:xfrm>
            <a:off x="457200" y="1474805"/>
            <a:ext cx="8229600" cy="4525963"/>
          </a:xfrm>
        </p:spPr>
        <p:txBody>
          <a:bodyPr>
            <a:normAutofit lnSpcReduction="10000"/>
          </a:bodyPr>
          <a:lstStyle/>
          <a:p>
            <a:pPr algn="ctr">
              <a:buNone/>
            </a:pPr>
            <a:r>
              <a:rPr lang="en-US" b="1" i="1" dirty="0" smtClean="0">
                <a:latin typeface="Times New Roman" pitchFamily="18" charset="0"/>
                <a:cs typeface="Times New Roman" pitchFamily="18" charset="0"/>
              </a:rPr>
              <a:t>Popular river - The Thames</a:t>
            </a:r>
            <a:endParaRPr lang="ru-RU" b="1" i="1" dirty="0" smtClean="0">
              <a:latin typeface="Times New Roman" pitchFamily="18" charset="0"/>
              <a:cs typeface="Times New Roman" pitchFamily="18" charset="0"/>
            </a:endParaRPr>
          </a:p>
          <a:p>
            <a:pPr>
              <a:buNone/>
            </a:pPr>
            <a:endParaRPr lang="ru-RU" dirty="0" smtClean="0"/>
          </a:p>
          <a:p>
            <a:pPr>
              <a:buNone/>
            </a:pPr>
            <a:r>
              <a:rPr lang="en-US" sz="3600" b="1" i="1" dirty="0" smtClean="0">
                <a:latin typeface="Times New Roman" pitchFamily="18" charset="0"/>
                <a:cs typeface="Times New Roman" pitchFamily="18" charset="0"/>
              </a:rPr>
              <a:t>Among the most important rivers in the UK is the Thames, which flows into the North Sea. Its length is 346 km and it is the deepest river in Britain. It is navigable as far as the capital of Great Britain – London.</a:t>
            </a:r>
            <a:endParaRPr lang="ru-RU" sz="3600" b="1" i="1"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300</Words>
  <Application>Microsoft Office PowerPoint</Application>
  <PresentationFormat>Экран (4:3)</PresentationFormat>
  <Paragraphs>49</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Слайд 1</vt:lpstr>
      <vt:lpstr>Слайд 2</vt:lpstr>
      <vt:lpstr>Слайд 3</vt:lpstr>
      <vt:lpstr>Слайд 4</vt:lpstr>
      <vt:lpstr>Today is the 18th of February</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Ардак</cp:lastModifiedBy>
  <cp:revision>36</cp:revision>
  <dcterms:modified xsi:type="dcterms:W3CDTF">2017-01-19T06:17:04Z</dcterms:modified>
</cp:coreProperties>
</file>