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76" r:id="rId6"/>
    <p:sldId id="261" r:id="rId7"/>
    <p:sldId id="265" r:id="rId8"/>
    <p:sldId id="279" r:id="rId9"/>
    <p:sldId id="277" r:id="rId10"/>
    <p:sldId id="258" r:id="rId11"/>
    <p:sldId id="278" r:id="rId12"/>
    <p:sldId id="259" r:id="rId13"/>
    <p:sldId id="260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CCE9AD"/>
    <a:srgbClr val="A6EA96"/>
    <a:srgbClr val="C7E6A4"/>
    <a:srgbClr val="B4DE86"/>
    <a:srgbClr val="ADDDBA"/>
    <a:srgbClr val="BAE8C2"/>
    <a:srgbClr val="F5FDAD"/>
    <a:srgbClr val="F2F6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94660"/>
  </p:normalViewPr>
  <p:slideViewPr>
    <p:cSldViewPr>
      <p:cViewPr varScale="1">
        <p:scale>
          <a:sx n="70" d="100"/>
          <a:sy n="70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71275-E361-4880-9BB0-E43499FA453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772E-8649-4ED8-81D2-116212301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315416"/>
            <a:ext cx="9144000" cy="7173416"/>
          </a:xfrm>
          <a:prstGeom prst="rect">
            <a:avLst/>
          </a:prstGeom>
          <a:solidFill>
            <a:srgbClr val="CCE9AD"/>
          </a:solidFill>
          <a:ln>
            <a:solidFill>
              <a:srgbClr val="CCE9A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 smtClean="0">
              <a:solidFill>
                <a:srgbClr val="003300"/>
              </a:solidFill>
              <a:latin typeface="Book Antiqua" pitchFamily="18" charset="0"/>
            </a:endParaRPr>
          </a:p>
          <a:p>
            <a:pPr algn="ctr"/>
            <a:endParaRPr lang="ru-RU" sz="4000" b="1" i="1" dirty="0">
              <a:solidFill>
                <a:srgbClr val="003300"/>
              </a:solidFill>
              <a:latin typeface="Book Antiqua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36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3600" b="1" i="1" dirty="0" smtClean="0">
                <a:solidFill>
                  <a:srgbClr val="003300"/>
                </a:solidFill>
                <a:latin typeface="Book Antiqua" pitchFamily="18" charset="0"/>
              </a:rPr>
              <a:t>начало </a:t>
            </a:r>
            <a:r>
              <a:rPr lang="en-US" sz="36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36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</a:p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3300"/>
                </a:solidFill>
                <a:latin typeface="Book Antiqua" pitchFamily="18" charset="0"/>
              </a:rPr>
              <a:t>Преподаватель Баканова Г.В.</a:t>
            </a:r>
            <a:endParaRPr lang="ru-RU" sz="2000" b="1" i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1196752"/>
            <a:ext cx="9144000" cy="72008"/>
          </a:xfrm>
          <a:prstGeom prst="rect">
            <a:avLst/>
          </a:prstGeom>
          <a:solidFill>
            <a:srgbClr val="F2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315416"/>
            <a:ext cx="9144000" cy="15841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6600"/>
                </a:solidFill>
              </a:rPr>
              <a:t>                 ГБПОУ </a:t>
            </a:r>
            <a:r>
              <a:rPr lang="ru-RU" sz="2400" b="1" dirty="0" smtClean="0">
                <a:solidFill>
                  <a:srgbClr val="336600"/>
                </a:solidFill>
              </a:rPr>
              <a:t>«Тольяттинский медицинский колледж»</a:t>
            </a:r>
            <a:endParaRPr lang="ru-RU" sz="2400" b="1" dirty="0">
              <a:solidFill>
                <a:srgbClr val="33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400"/>
            <a:ext cx="9144000" cy="7029400"/>
          </a:xfrm>
          <a:prstGeom prst="rect">
            <a:avLst/>
          </a:prstGeom>
          <a:solidFill>
            <a:srgbClr val="C7E6A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71400"/>
            <a:ext cx="9144000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640960" cy="4968552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589240"/>
            <a:ext cx="5832648" cy="792088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Микеланджело   </a:t>
            </a:r>
            <a:endParaRPr lang="ru-RU" b="1" dirty="0" smtClean="0">
              <a:solidFill>
                <a:srgbClr val="003300"/>
              </a:solidFill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фреска </a:t>
            </a:r>
            <a:r>
              <a:rPr lang="ru-RU" b="1" dirty="0" smtClean="0">
                <a:solidFill>
                  <a:srgbClr val="003300"/>
                </a:solidFill>
              </a:rPr>
              <a:t>«Сотворение Адама»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7410" name="Picture 2" descr="http://www.mystudios.com/artgallery/paintings/93001-93500/93373/size1.jpg"/>
          <p:cNvPicPr>
            <a:picLocks noChangeAspect="1" noChangeArrowheads="1"/>
          </p:cNvPicPr>
          <p:nvPr/>
        </p:nvPicPr>
        <p:blipFill>
          <a:blip r:embed="rId2" cstate="print"/>
          <a:srcRect r="5624"/>
          <a:stretch>
            <a:fillRect/>
          </a:stretch>
        </p:blipFill>
        <p:spPr bwMode="auto">
          <a:xfrm>
            <a:off x="899592" y="1700808"/>
            <a:ext cx="724982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64096" cy="8640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4" name="Picture 4" descr="http://www.kulturologia.ru/files/u8921/Mikel-David-01.jpg"/>
          <p:cNvPicPr>
            <a:picLocks noChangeAspect="1" noChangeArrowheads="1"/>
          </p:cNvPicPr>
          <p:nvPr/>
        </p:nvPicPr>
        <p:blipFill>
          <a:blip r:embed="rId2" cstate="print"/>
          <a:srcRect l="16931" r="24868"/>
          <a:stretch>
            <a:fillRect/>
          </a:stretch>
        </p:blipFill>
        <p:spPr bwMode="auto">
          <a:xfrm>
            <a:off x="5652120" y="1556792"/>
            <a:ext cx="316835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20072" y="5661248"/>
            <a:ext cx="3528392" cy="936104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Микеланджело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Давид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35842" name="Picture 2" descr="http://smallbay.narod.ru/images7/michelangelo09.jpg"/>
          <p:cNvPicPr>
            <a:picLocks noChangeAspect="1" noChangeArrowheads="1"/>
          </p:cNvPicPr>
          <p:nvPr/>
        </p:nvPicPr>
        <p:blipFill>
          <a:blip r:embed="rId3" cstate="print"/>
          <a:srcRect l="7173" r="2453"/>
          <a:stretch>
            <a:fillRect/>
          </a:stretch>
        </p:blipFill>
        <p:spPr bwMode="auto">
          <a:xfrm>
            <a:off x="516443" y="1412777"/>
            <a:ext cx="3839532" cy="4176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64096" cy="8640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5877272"/>
            <a:ext cx="30963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Микеланджело</a:t>
            </a:r>
          </a:p>
          <a:p>
            <a:pPr algn="ctr"/>
            <a:r>
              <a:rPr lang="ru-RU" b="1" dirty="0" err="1" smtClean="0">
                <a:solidFill>
                  <a:srgbClr val="003300"/>
                </a:solidFill>
              </a:rPr>
              <a:t>Пьета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400"/>
            <a:ext cx="9144000" cy="7029400"/>
          </a:xfrm>
          <a:prstGeom prst="rect">
            <a:avLst/>
          </a:prstGeom>
          <a:solidFill>
            <a:srgbClr val="C7E6A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71400"/>
            <a:ext cx="9144000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pic>
        <p:nvPicPr>
          <p:cNvPr id="16388" name="Picture 4" descr="http://previews.123rf.com/images/savcoco/savcoco1304/savcoco130400041/18978418-The-Last-Judgment-by-Michelangelo-in-the-Sistine-Chapel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12879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6EA9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91680" y="6093296"/>
            <a:ext cx="6264696" cy="764704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Фреска Микеланджело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Страшный </a:t>
            </a:r>
            <a:r>
              <a:rPr lang="ru-RU" sz="2000" b="1" dirty="0" smtClean="0">
                <a:solidFill>
                  <a:srgbClr val="003300"/>
                </a:solidFill>
              </a:rPr>
              <a:t>суд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7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64096" cy="8640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196752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400"/>
            <a:ext cx="9144000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0" y="1196752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artist-gallery.ru/uploads/posts/2012-10/thumbs/5d35919ecd13e078ba4ffdd3e3f37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628800"/>
            <a:ext cx="235307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pixelbrush.ru/uploads/posts/2011-05/1305728984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52398"/>
            <a:ext cx="1872208" cy="22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4077072"/>
            <a:ext cx="1944216" cy="2448272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Рафаэль </a:t>
            </a:r>
            <a:r>
              <a:rPr lang="ru-RU" b="1" dirty="0" err="1" smtClean="0">
                <a:solidFill>
                  <a:srgbClr val="003300"/>
                </a:solidFill>
              </a:rPr>
              <a:t>Санти</a:t>
            </a:r>
            <a:endParaRPr lang="ru-RU" b="1" dirty="0" smtClean="0">
              <a:solidFill>
                <a:srgbClr val="003300"/>
              </a:solidFill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 (1483-1520)</a:t>
            </a: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Великий итальянский живописец, архитектор, график</a:t>
            </a:r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5085184"/>
            <a:ext cx="2520280" cy="216024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Сикстинская мадонна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0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864096" cy="864096"/>
          </a:xfrm>
          <a:prstGeom prst="rect">
            <a:avLst/>
          </a:prstGeom>
          <a:noFill/>
        </p:spPr>
      </p:pic>
      <p:sp>
        <p:nvSpPr>
          <p:cNvPr id="11266" name="AutoShape 2" descr="http://www.novostimira.com.ua/gallery/1342020219_4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4293096"/>
            <a:ext cx="21602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1270" name="Picture 6" descr="&amp;Dcy;&amp;ocy;&amp;ncy;&amp;ncy;&amp;acy; &amp;Vcy;&amp;iecy;&amp;lcy;&amp;acy;&amp;tcy;&amp;acy;. &amp;Rcy;&amp;acy;&amp;fcy;&amp;acy;&amp;ecy;&amp;lcy;&amp;soft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628800"/>
            <a:ext cx="2520280" cy="324036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03848" y="5013176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Донна </a:t>
            </a:r>
            <a:r>
              <a:rPr lang="ru-RU" b="1" dirty="0" err="1" smtClean="0">
                <a:solidFill>
                  <a:srgbClr val="003300"/>
                </a:solidFill>
              </a:rPr>
              <a:t>Велата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9144000" cy="45719"/>
          </a:xfrm>
          <a:prstGeom prst="rect">
            <a:avLst/>
          </a:prstGeom>
          <a:solidFill>
            <a:srgbClr val="F2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0" name="Picture 4" descr="http://painteropedia.ru/wp-content/uploads/2016/02/rafael-afinskaya-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52475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691680" y="6525344"/>
            <a:ext cx="6408712" cy="332656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Рафаэль </a:t>
            </a:r>
            <a:r>
              <a:rPr lang="ru-RU" b="1" dirty="0" err="1" smtClean="0">
                <a:solidFill>
                  <a:srgbClr val="003300"/>
                </a:solidFill>
              </a:rPr>
              <a:t>Санти</a:t>
            </a:r>
            <a:r>
              <a:rPr lang="ru-RU" b="1" dirty="0" smtClean="0">
                <a:solidFill>
                  <a:srgbClr val="003300"/>
                </a:solidFill>
              </a:rPr>
              <a:t> «Афинская школа»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0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88840"/>
            <a:ext cx="7560840" cy="4104456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Основные направления философии Возрождения</a:t>
            </a:r>
          </a:p>
          <a:p>
            <a:pPr algn="ctr"/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- натурфилософское </a:t>
            </a:r>
            <a:r>
              <a:rPr lang="ru-RU" sz="2400" dirty="0" smtClean="0">
                <a:solidFill>
                  <a:srgbClr val="003300"/>
                </a:solidFill>
              </a:rPr>
              <a:t>(представители Н.Коперник, Дж.Бруно, Галилео Галилей, Иоганн Кеплер, А Везалий, Леонардо да Винчи)- пыталось развенчать ряд положений учения Церкви о Боге, Вселенной, Космосе и принципах мироздания на основе астрономических и других научных открытий</a:t>
            </a:r>
          </a:p>
          <a:p>
            <a:pPr algn="ctr"/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8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staff.dunlapcusd.net/dms/Teachers/tnoonen/Copernicus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744416" cy="2765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4365104"/>
            <a:ext cx="4608512" cy="2232248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Николай Коперник </a:t>
            </a:r>
            <a:r>
              <a:rPr lang="ru-RU" dirty="0" smtClean="0">
                <a:solidFill>
                  <a:srgbClr val="003300"/>
                </a:solidFill>
              </a:rPr>
              <a:t>(1473-1543)</a:t>
            </a:r>
          </a:p>
          <a:p>
            <a:pPr algn="ctr"/>
            <a:r>
              <a:rPr lang="ru-RU" dirty="0" smtClean="0">
                <a:solidFill>
                  <a:srgbClr val="003300"/>
                </a:solidFill>
              </a:rPr>
              <a:t>Польский астроном, механик, математик, врач, экономист, каноник эпохи Возрождения, автор новой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гелицентрической</a:t>
            </a:r>
            <a:r>
              <a:rPr lang="ru-RU" dirty="0" smtClean="0">
                <a:solidFill>
                  <a:srgbClr val="003300"/>
                </a:solidFill>
              </a:rPr>
              <a:t> теории Вселенной 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0244" name="Picture 4" descr="http://files.moscvichka.ru/photo/moscvichka/2014/02/doc6e1xvxsfgjr1ysiw30u_800_48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88224" y="1412776"/>
            <a:ext cx="230425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220072" y="3573016"/>
            <a:ext cx="3672408" cy="3284984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Джордано Бруно </a:t>
            </a:r>
            <a:r>
              <a:rPr lang="ru-RU" sz="2000" dirty="0" smtClean="0">
                <a:solidFill>
                  <a:srgbClr val="003300"/>
                </a:solidFill>
              </a:rPr>
              <a:t>(1548-1600)</a:t>
            </a:r>
          </a:p>
          <a:p>
            <a:pPr algn="ctr"/>
            <a:r>
              <a:rPr lang="ru-RU" sz="2000" dirty="0" smtClean="0">
                <a:solidFill>
                  <a:srgbClr val="003300"/>
                </a:solidFill>
              </a:rPr>
              <a:t>Итальянский естествоиспытатель, философ, поэт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Солнце не центр Вселенной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Вселенная бесконечна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Число миров во вселенной бесконечно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Небесные тела находятся в движении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Идея пантеизма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0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im1-tub-ru.yandex.net/i?id=6a03d579c7a1abc73b285947b179fc84&amp;n=33&amp;h=215&amp;w=4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3816424" cy="2079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https://im2-tub-ru.yandex.net/i?id=4804d7f03821ec87226f33ae7e8fd427&amp;n=33&amp;h=215&amp;w=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28800"/>
            <a:ext cx="269366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1628800"/>
            <a:ext cx="5796136" cy="2880320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Галилео Галилей </a:t>
            </a:r>
            <a:r>
              <a:rPr lang="ru-RU" dirty="0" smtClean="0">
                <a:solidFill>
                  <a:srgbClr val="003300"/>
                </a:solidFill>
              </a:rPr>
              <a:t>(1564-1642)</a:t>
            </a:r>
          </a:p>
          <a:p>
            <a:pPr algn="ctr"/>
            <a:r>
              <a:rPr lang="ru-RU" sz="2000" dirty="0" smtClean="0">
                <a:solidFill>
                  <a:srgbClr val="003300"/>
                </a:solidFill>
              </a:rPr>
              <a:t>Итальянский мыслитель, </a:t>
            </a:r>
            <a:r>
              <a:rPr lang="ru-RU" sz="2000" dirty="0" err="1" smtClean="0">
                <a:solidFill>
                  <a:srgbClr val="003300"/>
                </a:solidFill>
              </a:rPr>
              <a:t>физик,математик</a:t>
            </a:r>
            <a:r>
              <a:rPr lang="ru-RU" sz="2000" dirty="0" smtClean="0">
                <a:solidFill>
                  <a:srgbClr val="003300"/>
                </a:solidFill>
              </a:rPr>
              <a:t>, астроном, врач, поэт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Изобрел телескоп, пульсометр, участвовал в создании микроскопа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Сделал ряд выдающихся астрономических открытий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 Боролся против схоластики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Методом научного познания считал опыт. Основатель экспериментальной физики.</a:t>
            </a:r>
          </a:p>
          <a:p>
            <a:pPr algn="ctr">
              <a:buFont typeface="Wingdings" pitchFamily="2" charset="2"/>
              <a:buChar char="§"/>
            </a:pP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221088"/>
            <a:ext cx="3888432" cy="2448272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3300"/>
                </a:solidFill>
              </a:rPr>
              <a:t>Иоганн Кеплер (1571-1630)</a:t>
            </a:r>
          </a:p>
          <a:p>
            <a:pPr algn="ctr"/>
            <a:r>
              <a:rPr lang="ru-RU" dirty="0" smtClean="0">
                <a:solidFill>
                  <a:srgbClr val="003300"/>
                </a:solidFill>
              </a:rPr>
              <a:t>Немецкий математик, астроном, механик, оптик.</a:t>
            </a:r>
          </a:p>
          <a:p>
            <a:pPr algn="ctr"/>
            <a:r>
              <a:rPr lang="ru-RU" dirty="0" smtClean="0">
                <a:solidFill>
                  <a:srgbClr val="003300"/>
                </a:solidFill>
              </a:rPr>
              <a:t>Положил начало истории науки оптики</a:t>
            </a:r>
          </a:p>
          <a:p>
            <a:pPr algn="ctr"/>
            <a:r>
              <a:rPr lang="ru-RU" dirty="0" smtClean="0">
                <a:solidFill>
                  <a:srgbClr val="003300"/>
                </a:solidFill>
              </a:rPr>
              <a:t>Выяснил роль хрусталика, описал причины близорукости и дальнозоркости</a:t>
            </a:r>
          </a:p>
          <a:p>
            <a:pPr algn="ctr">
              <a:buFont typeface="Wingdings" pitchFamily="2" charset="2"/>
              <a:buChar char="§"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0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700808"/>
            <a:ext cx="5472608" cy="936104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Скептицизм эпохи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Возрождения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https://im1-tub-ru.yandex.net/i?id=bd14b6d8e746d86854dba5afa3c0c612&amp;n=33&amp;h=215&amp;w=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429000"/>
            <a:ext cx="264110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3528" y="2708920"/>
            <a:ext cx="5760640" cy="3240360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Мишель де Монтень </a:t>
            </a:r>
            <a:r>
              <a:rPr lang="ru-RU" sz="2000" dirty="0" smtClean="0">
                <a:solidFill>
                  <a:srgbClr val="003300"/>
                </a:solidFill>
              </a:rPr>
              <a:t>(1533-1592)</a:t>
            </a:r>
          </a:p>
          <a:p>
            <a:pPr algn="ctr"/>
            <a:r>
              <a:rPr lang="ru-RU" sz="2000" dirty="0" smtClean="0">
                <a:solidFill>
                  <a:srgbClr val="003300"/>
                </a:solidFill>
              </a:rPr>
              <a:t>Выдающийся французский философ, юрист и политический деятель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00"/>
                </a:solidFill>
              </a:rPr>
              <a:t>Подверг критике схоластическую философию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00"/>
                </a:solidFill>
              </a:rPr>
              <a:t>Возродил принципы античного скептицизма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00"/>
                </a:solidFill>
              </a:rPr>
              <a:t>Призывал к отказу от самоуверенности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00"/>
                </a:solidFill>
              </a:rPr>
              <a:t>Познание –бесконечное развитие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00"/>
                </a:solidFill>
              </a:rPr>
              <a:t>Философствовать - значит сомневаться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3300"/>
                </a:solidFill>
              </a:rPr>
              <a:t>Счастливая жизнь – отсутствие сословного и имущественного неравенства</a:t>
            </a:r>
          </a:p>
          <a:p>
            <a:pPr>
              <a:buFont typeface="Wingdings" pitchFamily="2" charset="2"/>
              <a:buChar char="§"/>
            </a:pPr>
            <a:endParaRPr lang="ru-RU" sz="2000" dirty="0">
              <a:solidFill>
                <a:srgbClr val="003300"/>
              </a:solidFill>
            </a:endParaRPr>
          </a:p>
        </p:txBody>
      </p:sp>
      <p:pic>
        <p:nvPicPr>
          <p:cNvPr id="8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060848"/>
            <a:ext cx="7272808" cy="936104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Политическая философия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https://im3-tub-ru.yandex.net/i?id=f63ec46ae135828f8a09d69307041d6a&amp;n=33&amp;h=215&amp;w=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259228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131840" y="2996952"/>
            <a:ext cx="5760640" cy="3600400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3300"/>
                </a:solidFill>
              </a:rPr>
              <a:t>Никколо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Макиавелли </a:t>
            </a:r>
            <a:r>
              <a:rPr lang="ru-RU" sz="2000" b="1" dirty="0" smtClean="0">
                <a:solidFill>
                  <a:srgbClr val="003300"/>
                </a:solidFill>
              </a:rPr>
              <a:t>(1469-1527)</a:t>
            </a:r>
          </a:p>
          <a:p>
            <a:pPr algn="ctr"/>
            <a:r>
              <a:rPr lang="ru-RU" sz="2000" dirty="0" smtClean="0">
                <a:solidFill>
                  <a:srgbClr val="003300"/>
                </a:solidFill>
              </a:rPr>
              <a:t>Философ, политик, драматург, историк, военный деятель.</a:t>
            </a:r>
          </a:p>
          <a:p>
            <a:r>
              <a:rPr lang="ru-RU" sz="2000" dirty="0" smtClean="0">
                <a:solidFill>
                  <a:srgbClr val="003300"/>
                </a:solidFill>
              </a:rPr>
              <a:t>Занимал во Флоренции пост секретаря второй канцелярии, отвечал за дипломатические связи республики, автор военно-теоретических трудов. Выступал сторонником сильной государственной власти, для укрепления которой допускал применение любых средств, что выразил в прославленном труде «Государь», публикованном в 1532 году</a:t>
            </a:r>
            <a:r>
              <a:rPr lang="ru-RU" sz="2400" dirty="0" smtClean="0">
                <a:solidFill>
                  <a:srgbClr val="003300"/>
                </a:solidFill>
              </a:rPr>
              <a:t>.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9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71400"/>
            <a:ext cx="9144000" cy="70294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1196752"/>
            <a:ext cx="9144000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71400"/>
            <a:ext cx="9144000" cy="1340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4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400" b="1" i="1" dirty="0" smtClean="0">
                <a:solidFill>
                  <a:srgbClr val="003300"/>
                </a:solidFill>
                <a:latin typeface="Book Antiqua" pitchFamily="18" charset="0"/>
              </a:rPr>
              <a:t>начало </a:t>
            </a:r>
            <a:r>
              <a:rPr lang="en-US" sz="24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4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CCE9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Философия эпохи Возрождения </a:t>
            </a:r>
            <a:r>
              <a:rPr lang="ru-RU" sz="2800" dirty="0" smtClean="0">
                <a:solidFill>
                  <a:srgbClr val="003300"/>
                </a:solidFill>
              </a:rPr>
              <a:t>– это совокупность философских направлений, которые возникли в Европе в 15-17  веках.</a:t>
            </a:r>
          </a:p>
          <a:p>
            <a:pPr algn="ctr"/>
            <a:r>
              <a:rPr lang="ru-RU" sz="2800" dirty="0" smtClean="0">
                <a:solidFill>
                  <a:srgbClr val="003300"/>
                </a:solidFill>
              </a:rPr>
              <a:t>Эпоха Возрождения (Ренессанс ) – это возрождение ценностей и культурных традиций Античности.</a:t>
            </a:r>
          </a:p>
          <a:p>
            <a:pPr algn="ctr"/>
            <a:r>
              <a:rPr lang="ru-RU" sz="2800" dirty="0" smtClean="0">
                <a:solidFill>
                  <a:srgbClr val="003300"/>
                </a:solidFill>
              </a:rPr>
              <a:t>Автор термина Возрождение итальянский архитектор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Д.Вазари.</a:t>
            </a:r>
          </a:p>
          <a:p>
            <a:pPr algn="ctr"/>
            <a:r>
              <a:rPr lang="ru-RU" sz="2800" dirty="0" smtClean="0">
                <a:solidFill>
                  <a:srgbClr val="003300"/>
                </a:solidFill>
              </a:rPr>
              <a:t>Зарождается в Италии. Родиной Возрождения является Флоренция.</a:t>
            </a:r>
            <a:endParaRPr lang="ru-RU" sz="2800" dirty="0">
              <a:solidFill>
                <a:srgbClr val="003300"/>
              </a:solidFill>
            </a:endParaRPr>
          </a:p>
        </p:txBody>
      </p:sp>
      <p:pic>
        <p:nvPicPr>
          <p:cNvPr id="14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144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84784"/>
            <a:ext cx="7200800" cy="720080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Утопизм эпохи Возрождения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mvestnik.ru/mvfoto/2013/09/20/%D2%EE%EC%E0%F1%20%CC%EE%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508" y="2708921"/>
            <a:ext cx="262861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300192" y="5445224"/>
            <a:ext cx="2592288" cy="620688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Томас Мор ( 1478-1533)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6148" name="Picture 4" descr="http://media.tumblr.com/4b3cf3fb678af55374373924f1ce731b/tumblr_inline_mookj7djNY1qz4rg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3"/>
            <a:ext cx="202000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95536" y="5301208"/>
            <a:ext cx="2304256" cy="792088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3300"/>
                </a:solidFill>
              </a:rPr>
              <a:t>Томмазо</a:t>
            </a:r>
            <a:r>
              <a:rPr lang="ru-RU" b="1" dirty="0" smtClean="0">
                <a:solidFill>
                  <a:srgbClr val="003300"/>
                </a:solidFill>
              </a:rPr>
              <a:t> Кампанелла 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(1568-1639)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6150" name="Picture 6" descr="http://img.labirint.ru/images/comments_pic/1430/0_658738f1a94e481bbd38e6d327cc15ba_1406117713.jpg"/>
          <p:cNvPicPr>
            <a:picLocks noChangeAspect="1" noChangeArrowheads="1"/>
          </p:cNvPicPr>
          <p:nvPr/>
        </p:nvPicPr>
        <p:blipFill>
          <a:blip r:embed="rId4" cstate="print"/>
          <a:srcRect l="12500" t="3748" r="12500" b="13805"/>
          <a:stretch>
            <a:fillRect/>
          </a:stretch>
        </p:blipFill>
        <p:spPr bwMode="auto">
          <a:xfrm>
            <a:off x="3419872" y="2780928"/>
            <a:ext cx="216024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C7E6A4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31640" y="1484784"/>
            <a:ext cx="6624736" cy="1296144"/>
          </a:xfrm>
          <a:prstGeom prst="ellipse">
            <a:avLst/>
          </a:prstGeom>
          <a:solidFill>
            <a:srgbClr val="C7E6A4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6600"/>
                </a:solidFill>
              </a:rPr>
              <a:t>Утопический социализм – </a:t>
            </a:r>
            <a:r>
              <a:rPr lang="ru-RU" sz="2400" b="1" dirty="0" smtClean="0">
                <a:solidFill>
                  <a:srgbClr val="336600"/>
                </a:solidFill>
              </a:rPr>
              <a:t>учение об идеальном государстве</a:t>
            </a:r>
            <a:endParaRPr lang="ru-RU" sz="2400" b="1" dirty="0">
              <a:solidFill>
                <a:srgbClr val="3366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1560" y="3717032"/>
            <a:ext cx="3600400" cy="1368152"/>
          </a:xfrm>
          <a:prstGeom prst="ellipse">
            <a:avLst/>
          </a:prstGeom>
          <a:solidFill>
            <a:srgbClr val="C7E6A4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6600"/>
                </a:solidFill>
              </a:rPr>
              <a:t>Общее имущество</a:t>
            </a:r>
            <a:endParaRPr lang="ru-RU" sz="2000" b="1" dirty="0">
              <a:solidFill>
                <a:srgbClr val="3366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48064" y="3645024"/>
            <a:ext cx="3600400" cy="1368152"/>
          </a:xfrm>
          <a:prstGeom prst="ellipse">
            <a:avLst/>
          </a:prstGeom>
          <a:solidFill>
            <a:srgbClr val="C7E6A4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6600"/>
                </a:solidFill>
              </a:rPr>
              <a:t>Справедливое распределение</a:t>
            </a:r>
            <a:endParaRPr lang="ru-RU" sz="2000" b="1" dirty="0">
              <a:solidFill>
                <a:srgbClr val="3366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87824" y="5301208"/>
            <a:ext cx="3600400" cy="1368152"/>
          </a:xfrm>
          <a:prstGeom prst="ellipse">
            <a:avLst/>
          </a:prstGeom>
          <a:solidFill>
            <a:srgbClr val="C7E6A4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6600"/>
                </a:solidFill>
              </a:rPr>
              <a:t>Обязательный труд</a:t>
            </a:r>
            <a:endParaRPr lang="ru-RU" sz="2000" b="1" dirty="0">
              <a:solidFill>
                <a:srgbClr val="3366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644008" y="2780928"/>
            <a:ext cx="288032" cy="2520280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267744" y="2564904"/>
            <a:ext cx="216024" cy="1152128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76256" y="2636912"/>
            <a:ext cx="216024" cy="1008112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440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1340769"/>
            <a:ext cx="9144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988840"/>
            <a:ext cx="7416824" cy="4248472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ВЫВОДЫ</a:t>
            </a:r>
            <a:r>
              <a:rPr lang="ru-RU" sz="2800" dirty="0" smtClean="0">
                <a:solidFill>
                  <a:srgbClr val="003300"/>
                </a:solidFill>
              </a:rPr>
              <a:t/>
            </a:r>
            <a:br>
              <a:rPr lang="ru-RU" sz="2800" dirty="0" smtClean="0">
                <a:solidFill>
                  <a:srgbClr val="003300"/>
                </a:solidFill>
              </a:rPr>
            </a:br>
            <a:r>
              <a:rPr lang="ru-RU" sz="2800" dirty="0" smtClean="0">
                <a:solidFill>
                  <a:srgbClr val="003300"/>
                </a:solidFill>
              </a:rPr>
              <a:t>Возрождение стало подготовкой к Новому времени.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Скептицизм</a:t>
            </a:r>
            <a:r>
              <a:rPr lang="ru-RU" sz="2800" dirty="0" smtClean="0">
                <a:solidFill>
                  <a:srgbClr val="003300"/>
                </a:solidFill>
              </a:rPr>
              <a:t> позволил перейти от средневековой догматики к свободному творчеству.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Натурфилософия</a:t>
            </a:r>
            <a:r>
              <a:rPr lang="ru-RU" sz="2800" dirty="0" smtClean="0">
                <a:solidFill>
                  <a:srgbClr val="003300"/>
                </a:solidFill>
              </a:rPr>
              <a:t> стала основанием для научной революции 17 века.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Политическая философия </a:t>
            </a:r>
            <a:r>
              <a:rPr lang="ru-RU" sz="2800" dirty="0" smtClean="0">
                <a:solidFill>
                  <a:srgbClr val="003300"/>
                </a:solidFill>
              </a:rPr>
              <a:t>поставила вопрос о пределах власти и социальной справедливости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8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400"/>
            <a:ext cx="9144000" cy="7029400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71400"/>
            <a:ext cx="9144000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pic>
        <p:nvPicPr>
          <p:cNvPr id="7170" name="Picture 2" descr="https://im2-tub-ru.yandex.net/i?id=2b51437c4820af0472e46fc4bb83daed&amp;n=33&amp;h=189&amp;w=480"/>
          <p:cNvPicPr>
            <a:picLocks noChangeAspect="1" noChangeArrowheads="1"/>
          </p:cNvPicPr>
          <p:nvPr/>
        </p:nvPicPr>
        <p:blipFill>
          <a:blip r:embed="rId2" cstate="print"/>
          <a:srcRect t="6576" b="12319"/>
          <a:stretch>
            <a:fillRect/>
          </a:stretch>
        </p:blipFill>
        <p:spPr bwMode="auto">
          <a:xfrm>
            <a:off x="827584" y="3789040"/>
            <a:ext cx="749797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DE8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https://im0-tub-ru.yandex.net/i?id=059781e122b8e13f375596a8546ab5c7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2733675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DE8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www.verav.ru/mess/news/2011/09/110903225419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157" y="1484784"/>
            <a:ext cx="1932951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DE8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915816" y="2924944"/>
            <a:ext cx="2088232" cy="576064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Дж.Вазари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1556792"/>
            <a:ext cx="2016224" cy="720080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Коридор </a:t>
            </a:r>
            <a:r>
              <a:rPr lang="ru-RU" sz="2000" b="1" dirty="0" smtClean="0">
                <a:solidFill>
                  <a:srgbClr val="003300"/>
                </a:solidFill>
              </a:rPr>
              <a:t>Вазари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Флоренция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13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400"/>
            <a:ext cx="9144000" cy="7029400"/>
          </a:xfrm>
          <a:prstGeom prst="rect">
            <a:avLst/>
          </a:prstGeom>
          <a:solidFill>
            <a:srgbClr val="C7E6A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336600"/>
              </a:solidFill>
              <a:latin typeface="Book Antiqua" pitchFamily="18" charset="0"/>
            </a:endParaRPr>
          </a:p>
          <a:p>
            <a:pPr algn="ctr"/>
            <a:endParaRPr lang="ru-RU" sz="3600" b="1" i="1" dirty="0">
              <a:solidFill>
                <a:srgbClr val="336600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71400"/>
            <a:ext cx="9144000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8640960" cy="4608512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Особенности мировоззрения эпохи Возрождения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Антропоцентризм- </a:t>
            </a:r>
            <a:r>
              <a:rPr lang="ru-RU" sz="2400" dirty="0" smtClean="0">
                <a:solidFill>
                  <a:srgbClr val="003300"/>
                </a:solidFill>
              </a:rPr>
              <a:t>преобладание интереса к человеку, как центру мироздания,  вера в его безграничные возможности и достоинство;</a:t>
            </a:r>
            <a:r>
              <a:rPr lang="ru-RU" sz="2400" dirty="0" smtClean="0"/>
              <a:t> 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Гуманизм –</a:t>
            </a:r>
            <a:r>
              <a:rPr lang="ru-RU" sz="2400" dirty="0" smtClean="0">
                <a:solidFill>
                  <a:srgbClr val="003300"/>
                </a:solidFill>
              </a:rPr>
              <a:t> (человеколюбие) в центр внимания ставил человека, его земную жизнь,  а не Бога, воспевал его достоинство, величие, могущество, иронизировало над догматами Церкви</a:t>
            </a:r>
            <a:endParaRPr lang="ru-RU" sz="2400" dirty="0" smtClean="0"/>
          </a:p>
          <a:p>
            <a:r>
              <a:rPr lang="ru-RU" sz="2800" b="1" dirty="0" smtClean="0">
                <a:solidFill>
                  <a:srgbClr val="003300"/>
                </a:solidFill>
              </a:rPr>
              <a:t>Эстетизм – </a:t>
            </a:r>
            <a:r>
              <a:rPr lang="ru-RU" sz="2400" dirty="0" smtClean="0">
                <a:solidFill>
                  <a:srgbClr val="003300"/>
                </a:solidFill>
              </a:rPr>
              <a:t>ведущая роль искусства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Свободомыслие – </a:t>
            </a:r>
            <a:r>
              <a:rPr lang="ru-RU" sz="2400" dirty="0" smtClean="0">
                <a:solidFill>
                  <a:srgbClr val="003300"/>
                </a:solidFill>
              </a:rPr>
              <a:t>освобождение от догматизма средневекового мышления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Гуманизм эпохи Возрождения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Основные черты гуманизма</a:t>
            </a:r>
          </a:p>
          <a:p>
            <a:pPr>
              <a:buFontTx/>
              <a:buChar char="-"/>
            </a:pPr>
            <a:r>
              <a:rPr lang="ru-RU" sz="2400" b="1" dirty="0" err="1" smtClean="0">
                <a:solidFill>
                  <a:srgbClr val="003300"/>
                </a:solidFill>
              </a:rPr>
              <a:t>Антисхоластическая</a:t>
            </a:r>
            <a:r>
              <a:rPr lang="ru-RU" sz="2400" b="1" dirty="0" smtClean="0">
                <a:solidFill>
                  <a:srgbClr val="003300"/>
                </a:solidFill>
              </a:rPr>
              <a:t> и антицерковная направленность, стремление уменьшить всемогущество Бога и доказать </a:t>
            </a:r>
            <a:r>
              <a:rPr lang="ru-RU" sz="2400" b="1" dirty="0" err="1" smtClean="0">
                <a:solidFill>
                  <a:srgbClr val="003300"/>
                </a:solidFill>
              </a:rPr>
              <a:t>самоценность</a:t>
            </a:r>
            <a:r>
              <a:rPr lang="ru-RU" sz="2400" b="1" dirty="0" smtClean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человека</a:t>
            </a:r>
            <a:endParaRPr lang="ru-RU" sz="2400" b="1" dirty="0" smtClean="0">
              <a:solidFill>
                <a:srgbClr val="003300"/>
              </a:solidFill>
            </a:endParaRP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3300"/>
                </a:solidFill>
              </a:rPr>
              <a:t>Антропоцентризм, т.е. особое внимание к человеку, воспевание его силы и </a:t>
            </a:r>
            <a:r>
              <a:rPr lang="ru-RU" sz="2400" b="1" dirty="0" smtClean="0">
                <a:solidFill>
                  <a:srgbClr val="003300"/>
                </a:solidFill>
              </a:rPr>
              <a:t>оптимизм</a:t>
            </a:r>
            <a:endParaRPr lang="ru-RU" sz="2400" b="1" dirty="0" smtClean="0">
              <a:solidFill>
                <a:srgbClr val="003300"/>
              </a:solidFill>
            </a:endParaRP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3300"/>
                </a:solidFill>
              </a:rPr>
              <a:t>Слияние философии с литературой, изложение философских идей иносказательно и в художественной форме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 algn="ctr"/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7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400"/>
            <a:ext cx="9144000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3074" name="Picture 2" descr="http://www.meuconforto.com/wp-content/uploads/2014/05/dante-alighier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73630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987824" y="2132856"/>
            <a:ext cx="2952328" cy="2448272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Д.Алигьери</a:t>
            </a:r>
            <a:r>
              <a:rPr lang="ru-RU" dirty="0" smtClean="0">
                <a:solidFill>
                  <a:srgbClr val="003300"/>
                </a:solidFill>
              </a:rPr>
              <a:t> (1265-1321)</a:t>
            </a:r>
          </a:p>
          <a:p>
            <a:pPr algn="ctr"/>
            <a:r>
              <a:rPr lang="ru-RU" dirty="0" smtClean="0">
                <a:solidFill>
                  <a:srgbClr val="003300"/>
                </a:solidFill>
              </a:rPr>
              <a:t>Итальянский поэт, создатель итальянского литературного языка, мыслитель, богослов, политический деятель.</a:t>
            </a:r>
          </a:p>
          <a:p>
            <a:pPr algn="ctr"/>
            <a:endParaRPr lang="ru-RU" dirty="0" smtClean="0">
              <a:solidFill>
                <a:srgbClr val="003300"/>
              </a:solidFill>
            </a:endParaRPr>
          </a:p>
          <a:p>
            <a:pPr algn="ctr"/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412776"/>
            <a:ext cx="5832648" cy="792088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Основные представители гуманизма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3076" name="Picture 4" descr="https://im1-tub-ru.yandex.net/i?id=ec9bd0ad75c3c9091cd0f94bef1f14a9&amp;n=33&amp;h=215&amp;w=2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348880"/>
            <a:ext cx="2133600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DE8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771800" y="4653136"/>
            <a:ext cx="6120680" cy="1872208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3300"/>
                </a:solidFill>
              </a:rPr>
              <a:t>Франческо</a:t>
            </a:r>
            <a:r>
              <a:rPr lang="ru-RU" b="1" dirty="0" smtClean="0">
                <a:solidFill>
                  <a:srgbClr val="003300"/>
                </a:solidFill>
              </a:rPr>
              <a:t> Петрарка </a:t>
            </a:r>
            <a:r>
              <a:rPr lang="ru-RU" dirty="0" smtClean="0">
                <a:solidFill>
                  <a:srgbClr val="003300"/>
                </a:solidFill>
              </a:rPr>
              <a:t>(1304-1374)</a:t>
            </a:r>
          </a:p>
          <a:p>
            <a:pPr algn="ctr"/>
            <a:r>
              <a:rPr lang="ru-RU" dirty="0" smtClean="0">
                <a:solidFill>
                  <a:srgbClr val="003300"/>
                </a:solidFill>
              </a:rPr>
              <a:t>Поэт, философ, историк, последователь Данте.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Жизнь человека уникальна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Человеку принадлежит свобода выбора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Человек не должен приносить себя в жертву Богу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rgbClr val="003300"/>
                </a:solidFill>
              </a:rPr>
              <a:t>Внутренний мир человека прекрасен</a:t>
            </a:r>
          </a:p>
          <a:p>
            <a:pPr algn="ctr">
              <a:buFont typeface="Wingdings" pitchFamily="2" charset="2"/>
              <a:buChar char="§"/>
            </a:pPr>
            <a:endParaRPr lang="ru-RU" dirty="0" smtClean="0">
              <a:solidFill>
                <a:srgbClr val="003300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ru-RU" dirty="0" smtClean="0">
              <a:solidFill>
                <a:srgbClr val="003300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1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«Рождение Венеры»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23720" y="4869160"/>
            <a:ext cx="2520280" cy="576064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Боттичелли С. 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(1445-1510)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7" name="Picture 2" descr="http://www.ice-nut.ru/italy/italy1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1"/>
            <a:ext cx="604867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s://shopudachi.ru/upload/iblock/7f3/7f3a07865f39b21a3eb16c198fd717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00808"/>
            <a:ext cx="233615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27584" y="5877272"/>
            <a:ext cx="5328592" cy="432048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«Рождение Венеры»</a:t>
            </a:r>
            <a:endParaRPr lang="ru-RU" dirty="0"/>
          </a:p>
        </p:txBody>
      </p:sp>
      <p:pic>
        <p:nvPicPr>
          <p:cNvPr id="11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3300"/>
                </a:solidFill>
                <a:latin typeface="Book Antiqua" pitchFamily="18" charset="0"/>
              </a:rPr>
              <a:t/>
            </a:r>
            <a:br>
              <a:rPr lang="ru-RU" sz="3100" b="1" i="1" dirty="0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</a:t>
            </a:r>
            <a:r>
              <a:rPr lang="ru-RU" sz="3100" b="1" i="1" dirty="0" smtClean="0">
                <a:solidFill>
                  <a:srgbClr val="003300"/>
                </a:solidFill>
                <a:latin typeface="Book Antiqua" pitchFamily="18" charset="0"/>
              </a:rPr>
              <a:t>эпохи Возрождения</a:t>
            </a:r>
            <a:br>
              <a:rPr lang="ru-RU" sz="3100" b="1" i="1" dirty="0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en-US" sz="31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31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31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31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" cy="8640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rgbClr val="CCE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0" name="Picture 4" descr="http://www.index.hr/images2/leonardodavinci25102013-shutter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9"/>
            <a:ext cx="220237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2" name="Picture 6" descr="http://asyan.org/potrb/%D0%A0%D0%B0%D0%B7%D0%B2%D0%B8%D1%82%D0%B8%D0%B5+%D1%80%D0%B5%D1%87%D0%B8+%D1%83%D1%87%D0%B0%D1%89%D0%B8%D1%85%D1%81%D1%8F+5-10+%D0%BA%D0%BB%D0%B0%D1%81%D1%81%D1%8B+%D0%A6%D0%B5%D0%BB%D0%B8%3A+%D0%B2+%D0%BF%D1%80%D0%BE%D1%86%D0%B5%D1%81%D1%81%D0%B5+%D0%B8%D0%B7%D1%83%D1%87%D0%B5%D0%BD%D0%B8%D1%8F+%D1%80%D0%B0%D0%B7%D0%B4%D0%B5%D0%BB%D0%BE%D0%B2+%C2%AB%D0%9E%D1%80%D1%84%D0%BE%D0%B3%D1%80%D0%B0%D1%84%D0%B8%D1%8F%C2%BBb/990844_html_m296f26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00808"/>
            <a:ext cx="180020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4" name="Picture 8" descr="https://im1-tub-ru.yandex.net/i?id=a9372fc7f6c5e2731e178a8521b30422&amp;n=33&amp;h=215&amp;w=1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628800"/>
            <a:ext cx="171259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6" name="Picture 10" descr="https://im0-tub-ru.yandex.net/i?id=645308d99f912b1443c0c91c54c37552&amp;n=33&amp;h=215&amp;w=2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810124"/>
            <a:ext cx="1975867" cy="1859236"/>
          </a:xfrm>
          <a:prstGeom prst="rect">
            <a:avLst/>
          </a:prstGeom>
          <a:noFill/>
        </p:spPr>
      </p:pic>
      <p:pic>
        <p:nvPicPr>
          <p:cNvPr id="34828" name="Picture 12" descr="http://www.artitaly.ru/art/v/vinci/img/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1772816"/>
            <a:ext cx="151777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0" y="3501008"/>
            <a:ext cx="2952328" cy="1728192"/>
          </a:xfrm>
          <a:prstGeom prst="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6600"/>
                </a:solidFill>
              </a:rPr>
              <a:t>Леонардо да Винчи </a:t>
            </a:r>
          </a:p>
          <a:p>
            <a:pPr algn="ctr"/>
            <a:r>
              <a:rPr lang="ru-RU" dirty="0" smtClean="0">
                <a:solidFill>
                  <a:srgbClr val="336600"/>
                </a:solidFill>
              </a:rPr>
              <a:t>(1452-1519)</a:t>
            </a:r>
          </a:p>
          <a:p>
            <a:pPr algn="ctr"/>
            <a:r>
              <a:rPr lang="ru-RU" dirty="0" smtClean="0">
                <a:solidFill>
                  <a:srgbClr val="336600"/>
                </a:solidFill>
              </a:rPr>
              <a:t>Итальянский </a:t>
            </a:r>
            <a:r>
              <a:rPr lang="ru-RU" dirty="0" smtClean="0">
                <a:solidFill>
                  <a:srgbClr val="336600"/>
                </a:solidFill>
              </a:rPr>
              <a:t>художник и учёный, изобретатель, писатель, </a:t>
            </a:r>
            <a:r>
              <a:rPr lang="ru-RU" dirty="0" smtClean="0">
                <a:solidFill>
                  <a:srgbClr val="336600"/>
                </a:solidFill>
              </a:rPr>
              <a:t>музыкант, анатом</a:t>
            </a: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4149080"/>
            <a:ext cx="165618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336600"/>
                </a:solidFill>
              </a:rPr>
              <a:t>Мона</a:t>
            </a:r>
            <a:r>
              <a:rPr lang="ru-RU" dirty="0" smtClean="0">
                <a:solidFill>
                  <a:srgbClr val="336600"/>
                </a:solidFill>
              </a:rPr>
              <a:t> Лиза</a:t>
            </a: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4221088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6600"/>
                </a:solidFill>
              </a:rPr>
              <a:t>Мадонна </a:t>
            </a:r>
            <a:r>
              <a:rPr lang="ru-RU" dirty="0" err="1" smtClean="0">
                <a:solidFill>
                  <a:srgbClr val="336600"/>
                </a:solidFill>
              </a:rPr>
              <a:t>Литта</a:t>
            </a: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87816" y="4221088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6600"/>
                </a:solidFill>
              </a:rPr>
              <a:t>Мадонна с цветком</a:t>
            </a:r>
            <a:endParaRPr lang="ru-RU" dirty="0">
              <a:solidFill>
                <a:srgbClr val="336600"/>
              </a:solidFill>
            </a:endParaRPr>
          </a:p>
        </p:txBody>
      </p:sp>
      <p:pic>
        <p:nvPicPr>
          <p:cNvPr id="34830" name="Picture 14" descr="https://im2-tub-ru.yandex.net/i?id=6ec7d5735ce11d4dd828a41cac8342ed&amp;n=33&amp;h=215&amp;w=2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797152"/>
            <a:ext cx="2232247" cy="1872208"/>
          </a:xfrm>
          <a:prstGeom prst="rect">
            <a:avLst/>
          </a:prstGeom>
          <a:noFill/>
        </p:spPr>
      </p:pic>
      <p:pic>
        <p:nvPicPr>
          <p:cNvPr id="34832" name="Picture 16" descr="https://im2-tub-ru.yandex.net/i?id=596110daa0e0168064f777165b4867d3&amp;n=33&amp;h=215&amp;w=29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085184"/>
            <a:ext cx="2243336" cy="1571204"/>
          </a:xfrm>
          <a:prstGeom prst="rect">
            <a:avLst/>
          </a:prstGeom>
          <a:noFill/>
        </p:spPr>
      </p:pic>
      <p:pic>
        <p:nvPicPr>
          <p:cNvPr id="34834" name="Picture 18" descr="https://im2-tub-ru.yandex.net/i?id=f12e9b886cfba6b5460c7abf540a056f&amp;n=33&amp;h=215&amp;w=29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5157192"/>
            <a:ext cx="2171328" cy="1499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9144000" cy="45719"/>
          </a:xfrm>
          <a:prstGeom prst="rect">
            <a:avLst/>
          </a:prstGeom>
          <a:solidFill>
            <a:srgbClr val="F2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CCE9AD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Философия эпохи Возрождения</a:t>
            </a:r>
          </a:p>
          <a:p>
            <a:pPr algn="ctr"/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XV-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 начало </a:t>
            </a:r>
            <a:r>
              <a:rPr lang="en-US" sz="2800" b="1" i="1" dirty="0" smtClean="0">
                <a:solidFill>
                  <a:srgbClr val="003300"/>
                </a:solidFill>
                <a:latin typeface="Book Antiqua" pitchFamily="18" charset="0"/>
              </a:rPr>
              <a:t>XVII </a:t>
            </a:r>
            <a:r>
              <a:rPr lang="ru-RU" sz="2800" b="1" i="1" dirty="0" smtClean="0">
                <a:solidFill>
                  <a:srgbClr val="003300"/>
                </a:solidFill>
                <a:latin typeface="Book Antiqua" pitchFamily="18" charset="0"/>
              </a:rPr>
              <a:t>вв.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3-tub-ru.yandex.net/i?id=86aa4dd41ebf50accbae4995965c441f&amp;n=33&amp;h=215&amp;w=341"/>
          <p:cNvPicPr>
            <a:picLocks noChangeAspect="1" noChangeArrowheads="1"/>
          </p:cNvPicPr>
          <p:nvPr/>
        </p:nvPicPr>
        <p:blipFill>
          <a:blip r:embed="rId2" cstate="print"/>
          <a:srcRect l="19512" r="17073"/>
          <a:stretch>
            <a:fillRect/>
          </a:stretch>
        </p:blipFill>
        <p:spPr bwMode="auto">
          <a:xfrm>
            <a:off x="251520" y="2060848"/>
            <a:ext cx="187220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51720" y="1556792"/>
            <a:ext cx="5688632" cy="576064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Художники эпохи Возрождения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2204864"/>
            <a:ext cx="3600400" cy="1800200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Микеланджело </a:t>
            </a:r>
            <a:r>
              <a:rPr lang="ru-RU" sz="2000" b="1" dirty="0" err="1" smtClean="0">
                <a:solidFill>
                  <a:srgbClr val="003300"/>
                </a:solidFill>
              </a:rPr>
              <a:t>Буонарроти</a:t>
            </a:r>
            <a:r>
              <a:rPr lang="ru-RU" sz="2000" b="1" dirty="0" smtClean="0">
                <a:solidFill>
                  <a:srgbClr val="003300"/>
                </a:solidFill>
              </a:rPr>
              <a:t> (1475-1564)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Итальянский скульптор, художник, архитектор, поэт, мыслитель</a:t>
            </a:r>
          </a:p>
          <a:p>
            <a:pPr algn="ctr"/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10" name="Picture 2" descr="http://www.stihi.ru/pics/2016/07/19/7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" cy="864096"/>
          </a:xfrm>
          <a:prstGeom prst="rect">
            <a:avLst/>
          </a:prstGeom>
          <a:noFill/>
        </p:spPr>
      </p:pic>
      <p:pic>
        <p:nvPicPr>
          <p:cNvPr id="15368" name="Picture 8" descr="http://f.otzyv.ru/f/10/09/63108/6231/2505122105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3240360" cy="21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72" name="Picture 12" descr="https://im1-tub-ru.yandex.net/i?id=118bc0ae48e9dd2686678aa5891f1cae&amp;n=33&amp;h=215&amp;w=3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3095625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E9A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0" y="6381328"/>
            <a:ext cx="4248472" cy="476672"/>
          </a:xfrm>
          <a:prstGeom prst="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Собор святого Петра, Рим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Автор купола Микеланджело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807</Words>
  <Application>Microsoft Office PowerPoint</Application>
  <PresentationFormat>Экран (4:3)</PresentationFormat>
  <Paragraphs>173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Философия эпохи Возрождения XV- начало XVII вв.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75</cp:revision>
  <dcterms:created xsi:type="dcterms:W3CDTF">2017-01-21T18:38:30Z</dcterms:created>
  <dcterms:modified xsi:type="dcterms:W3CDTF">2017-01-27T16:53:59Z</dcterms:modified>
</cp:coreProperties>
</file>