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  <p:sldMasterId id="2147484826" r:id="rId2"/>
    <p:sldMasterId id="2147484292" r:id="rId3"/>
    <p:sldMasterId id="2147484611" r:id="rId4"/>
  </p:sldMasterIdLst>
  <p:notesMasterIdLst>
    <p:notesMasterId r:id="rId41"/>
  </p:notesMasterIdLst>
  <p:sldIdLst>
    <p:sldId id="256" r:id="rId5"/>
    <p:sldId id="257" r:id="rId6"/>
    <p:sldId id="287" r:id="rId7"/>
    <p:sldId id="289" r:id="rId8"/>
    <p:sldId id="290" r:id="rId9"/>
    <p:sldId id="291" r:id="rId10"/>
    <p:sldId id="288" r:id="rId11"/>
    <p:sldId id="292" r:id="rId12"/>
    <p:sldId id="293" r:id="rId13"/>
    <p:sldId id="294" r:id="rId14"/>
    <p:sldId id="295" r:id="rId15"/>
    <p:sldId id="296" r:id="rId16"/>
    <p:sldId id="313" r:id="rId17"/>
    <p:sldId id="258" r:id="rId18"/>
    <p:sldId id="259" r:id="rId19"/>
    <p:sldId id="261" r:id="rId20"/>
    <p:sldId id="262" r:id="rId21"/>
    <p:sldId id="263" r:id="rId22"/>
    <p:sldId id="264" r:id="rId23"/>
    <p:sldId id="265" r:id="rId24"/>
    <p:sldId id="275" r:id="rId25"/>
    <p:sldId id="274" r:id="rId26"/>
    <p:sldId id="276" r:id="rId27"/>
    <p:sldId id="277" r:id="rId28"/>
    <p:sldId id="278" r:id="rId29"/>
    <p:sldId id="297" r:id="rId30"/>
    <p:sldId id="282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FF33"/>
    <a:srgbClr val="000066"/>
    <a:srgbClr val="993366"/>
    <a:srgbClr val="0000FF"/>
    <a:srgbClr val="FF0000"/>
    <a:srgbClr val="F2E70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8" autoAdjust="0"/>
    <p:restoredTop sz="94610" autoAdjust="0"/>
  </p:normalViewPr>
  <p:slideViewPr>
    <p:cSldViewPr>
      <p:cViewPr varScale="1">
        <p:scale>
          <a:sx n="70" d="100"/>
          <a:sy n="70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F1E601-4CA3-42C0-8704-FC149767E2FE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379677-554D-43B3-BC4D-2BAD87E6D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11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01A878C-5AAD-488F-87D2-52119A1CDC0B}" type="slidenum">
              <a:rPr lang="ru-RU" smtClean="0"/>
              <a:pPr eaLnBrk="1" hangingPunct="1"/>
              <a:t>24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4941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336EA9-6AEE-4F8C-A00D-E524EED3E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03872"/>
      </p:ext>
    </p:extLst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14B9-10ED-4558-8EAC-C19909B1F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32533"/>
      </p:ext>
    </p:extLst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A9C9-1156-4991-AFEB-EF281060B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97197"/>
      </p:ext>
    </p:extLst>
  </p:cSld>
  <p:clrMapOvr>
    <a:masterClrMapping/>
  </p:clrMapOvr>
  <p:transition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7200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55F5-8671-4946-BF60-517196AA0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00334"/>
      </p:ext>
    </p:extLst>
  </p:cSld>
  <p:clrMapOvr>
    <a:masterClrMapping/>
  </p:clrMapOvr>
  <p:transition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EDB5-E3E1-4747-8CDA-E4A9B4ABF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49628"/>
      </p:ext>
    </p:extLst>
  </p:cSld>
  <p:clrMapOvr>
    <a:masterClrMapping/>
  </p:clrMapOvr>
  <p:transition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6E14F-C576-4417-ABCF-896137925D54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6468-6525-49A0-83DA-D9F632BB3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85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5D63-651A-4A39-B363-2369DA8CDC78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FFA9-1976-432E-8E1F-58F7F1D44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02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78123-2626-4012-9F6A-BB0A27EE2217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E949F-1C38-4B1F-BCA0-27A18C44E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052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CB9B-AE83-447D-9E54-1945A5CD493A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2D62-49F6-4438-BA0A-D6D41E1E6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92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04B6-7BC6-4741-8CF4-0E7A61158DC2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338A-6C40-462A-AAFC-9FFCFA5F9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819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D6FB-036B-42B9-909A-2938844AD10B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3802-C243-4058-A18E-A312EB615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2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12B5-E916-4034-8979-722FCADC5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66242"/>
      </p:ext>
    </p:extLst>
  </p:cSld>
  <p:clrMapOvr>
    <a:masterClrMapping/>
  </p:clrMapOvr>
  <p:transition>
    <p:strips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76B5-059C-4798-B168-9A69FEF663A3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DA9F3-8641-425A-89CF-40D748BDB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00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842-98A6-43C7-88E9-AA634AE022A2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0944-867D-47C3-AE2D-3655001FB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13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8F008-1B1F-41F6-BCB9-E404CCA764F5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CD3E-EDCB-4256-A36D-8A46D6AD0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31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70349-AB13-47BB-88DF-DC42A47C5495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40BB-265B-4BEE-93CA-B231CB65A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4195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5B11-ADE0-4E72-B6A1-9A5756287E6F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A5CAE-0E0C-412A-B5E1-DC7A2BC11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428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031F-B426-44C3-89BF-BFECC6612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D2BA1-D5E9-43A1-B7A0-DC0317A68963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82494"/>
      </p:ext>
    </p:extLst>
  </p:cSld>
  <p:clrMapOvr>
    <a:masterClrMapping/>
  </p:clrMapOvr>
  <p:transition>
    <p:strips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0B3E-9971-4751-84F0-2983505D06C9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C9FD-EE9A-4EB5-BC09-59B88B1B2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16094"/>
      </p:ext>
    </p:extLst>
  </p:cSld>
  <p:clrMapOvr>
    <a:masterClrMapping/>
  </p:clrMapOvr>
  <p:transition>
    <p:strips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F7354-F7FC-4397-AB3E-80F31B49B0C2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31F1E-D606-4462-A199-D163984F1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89765"/>
      </p:ext>
    </p:extLst>
  </p:cSld>
  <p:clrMapOvr>
    <a:masterClrMapping/>
  </p:clrMapOvr>
  <p:transition>
    <p:strips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95501-EEEC-48C7-BBAD-3F0E9708983E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5A3A-F4AE-4829-9EF2-339C3C6F6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271005"/>
      </p:ext>
    </p:extLst>
  </p:cSld>
  <p:clrMapOvr>
    <a:masterClrMapping/>
  </p:clrMapOvr>
  <p:transition>
    <p:strips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B1D0D-423C-4C47-94A7-5EFC019B9814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C47D1-13DE-4B61-94FB-29D3E7F66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03609"/>
      </p:ext>
    </p:extLst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2E5278-0716-428C-BCE0-ABF4D8B80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89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C3DBD-4606-4CD4-A675-5D4350D9296A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15E7D-353F-4BB4-9AC1-27E46D12C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88828"/>
      </p:ext>
    </p:extLst>
  </p:cSld>
  <p:clrMapOvr>
    <a:masterClrMapping/>
  </p:clrMapOvr>
  <p:transition>
    <p:strips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D61A-C74F-4A88-A190-E0CB4A94CB92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FAA12-63AB-4599-A706-0FDB9F23D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25860"/>
      </p:ext>
    </p:extLst>
  </p:cSld>
  <p:clrMapOvr>
    <a:masterClrMapping/>
  </p:clrMapOvr>
  <p:transition>
    <p:strips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F52AC-D048-4364-A992-C75ECE10BE0E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57C2C-058C-43CD-A6CA-64CDC7B83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61536"/>
      </p:ext>
    </p:extLst>
  </p:cSld>
  <p:clrMapOvr>
    <a:masterClrMapping/>
  </p:clrMapOvr>
  <p:transition>
    <p:strips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A2BD5-3807-4A18-B318-6BDA2266C0A2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58B3-FC8D-49C0-B771-91885C609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63490"/>
      </p:ext>
    </p:extLst>
  </p:cSld>
  <p:clrMapOvr>
    <a:masterClrMapping/>
  </p:clrMapOvr>
  <p:transition>
    <p:strips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494CA-DD63-4BCF-A566-1B4218E4AC15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3108-4572-43C5-A87D-E79C4510E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26764"/>
      </p:ext>
    </p:extLst>
  </p:cSld>
  <p:clrMapOvr>
    <a:masterClrMapping/>
  </p:clrMapOvr>
  <p:transition>
    <p:strips dir="r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92E9-8FD6-48BA-95A2-E10A8535BB16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B345-5A72-4D4D-A652-C8351EF0A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638697"/>
      </p:ext>
    </p:extLst>
  </p:cSld>
  <p:clrMapOvr>
    <a:masterClrMapping/>
  </p:clrMapOvr>
  <p:transition>
    <p:strips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102FA-1C99-4FD3-BB81-566EC46E3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35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1122D4-41D5-4E8C-B2A2-8114B22DC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024465"/>
      </p:ext>
    </p:extLst>
  </p:cSld>
  <p:clrMapOvr>
    <a:masterClrMapping/>
  </p:clrMapOvr>
  <p:transition>
    <p:strips dir="r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C64C-1B89-4F24-97BB-441BFBFC3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24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DA6D-0818-4910-AAE3-BEBD04195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11955"/>
      </p:ext>
    </p:extLst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E79B6-B834-4DF9-A2D6-4539384C2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29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C9F8-7D69-4A28-92C1-5901735D2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23549"/>
      </p:ext>
    </p:extLst>
  </p:cSld>
  <p:clrMapOvr>
    <a:masterClrMapping/>
  </p:clrMapOvr>
  <p:transition>
    <p:strips dir="r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8FB82E-FE47-4F47-BFDD-4A8DAEE13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51031"/>
      </p:ext>
    </p:extLst>
  </p:cSld>
  <p:clrMapOvr>
    <a:masterClrMapping/>
  </p:clrMapOvr>
  <p:transition>
    <p:strips dir="r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BFA9-B043-428C-A60D-AD6027AAE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00994"/>
      </p:ext>
    </p:extLst>
  </p:cSld>
  <p:clrMapOvr>
    <a:masterClrMapping/>
  </p:clrMapOvr>
  <p:transition>
    <p:strips dir="r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B6C252-34CC-4606-B55A-ED12E0BD6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79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9E3AD5-6898-4FEC-BA3C-9655A13A9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43009"/>
      </p:ext>
    </p:extLst>
  </p:cSld>
  <p:clrMapOvr>
    <a:masterClrMapping/>
  </p:clrMapOvr>
  <p:transition>
    <p:strips dir="r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63FE-5DEB-44A9-BB6C-019A89505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31971"/>
      </p:ext>
    </p:extLst>
  </p:cSld>
  <p:clrMapOvr>
    <a:masterClrMapping/>
  </p:clrMapOvr>
  <p:transition>
    <p:strips dir="r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F32B-E8E1-4293-B6A4-C180E6FA6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759061"/>
      </p:ext>
    </p:extLst>
  </p:cSld>
  <p:clrMapOvr>
    <a:masterClrMapping/>
  </p:clrMapOvr>
  <p:transition>
    <p:strips dir="r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FB487-E701-4E57-B10D-0B99BEB58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04317"/>
      </p:ext>
    </p:extLst>
  </p:cSld>
  <p:clrMapOvr>
    <a:masterClrMapping/>
  </p:clrMapOvr>
  <p:transition>
    <p:strips dir="r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E354-0C4C-4B7A-A5BC-3310F9702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96461"/>
      </p:ext>
    </p:extLst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2C742A-7F87-408D-A8E4-24E758563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26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D7A08-6E9E-46A9-AA04-8B6419177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49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25EA-C6CB-4782-A0CB-C06AA3472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14182"/>
      </p:ext>
    </p:extLst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09E390-D782-4A38-BD70-AF1FF66EE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95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3277241-84A6-4402-A6F1-20581F35E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23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54D6DF-883D-4F37-9C67-41063E226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0" r:id="rId1"/>
    <p:sldLayoutId id="2147484976" r:id="rId2"/>
    <p:sldLayoutId id="2147485011" r:id="rId3"/>
    <p:sldLayoutId id="2147485012" r:id="rId4"/>
    <p:sldLayoutId id="2147485013" r:id="rId5"/>
    <p:sldLayoutId id="2147485014" r:id="rId6"/>
    <p:sldLayoutId id="2147484977" r:id="rId7"/>
    <p:sldLayoutId id="2147485015" r:id="rId8"/>
    <p:sldLayoutId id="2147485016" r:id="rId9"/>
    <p:sldLayoutId id="2147484978" r:id="rId10"/>
    <p:sldLayoutId id="2147484979" r:id="rId11"/>
    <p:sldLayoutId id="2147484980" r:id="rId12"/>
    <p:sldLayoutId id="2147484981" r:id="rId13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DE344E-D56B-4A95-8D0A-0FAF2901BA26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8244BF-F1D8-47B7-AD96-F18C9EDAD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82" r:id="rId1"/>
    <p:sldLayoutId id="2147484983" r:id="rId2"/>
    <p:sldLayoutId id="2147484984" r:id="rId3"/>
    <p:sldLayoutId id="2147484985" r:id="rId4"/>
    <p:sldLayoutId id="2147484986" r:id="rId5"/>
    <p:sldLayoutId id="2147484987" r:id="rId6"/>
    <p:sldLayoutId id="2147484988" r:id="rId7"/>
    <p:sldLayoutId id="2147484989" r:id="rId8"/>
    <p:sldLayoutId id="2147484990" r:id="rId9"/>
    <p:sldLayoutId id="2147484991" r:id="rId10"/>
    <p:sldLayoutId id="21474849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4FD96E3-8705-4E0B-9AEE-60A9CD712C19}" type="datetimeFigureOut">
              <a:rPr lang="ru-RU"/>
              <a:pPr>
                <a:defRPr/>
              </a:pPr>
              <a:t>18.01.2017</a:t>
            </a:fld>
            <a:endParaRPr lang="ru-RU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49D0D5E-A99D-4CA8-8258-EDAB63AAC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017" r:id="rId1"/>
    <p:sldLayoutId id="2147484993" r:id="rId2"/>
    <p:sldLayoutId id="2147484994" r:id="rId3"/>
    <p:sldLayoutId id="2147484995" r:id="rId4"/>
    <p:sldLayoutId id="2147484996" r:id="rId5"/>
    <p:sldLayoutId id="2147484997" r:id="rId6"/>
    <p:sldLayoutId id="2147484998" r:id="rId7"/>
    <p:sldLayoutId id="2147484999" r:id="rId8"/>
    <p:sldLayoutId id="2147485000" r:id="rId9"/>
    <p:sldLayoutId id="2147485001" r:id="rId10"/>
    <p:sldLayoutId id="2147485002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4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5F41CF-441F-46CB-BB90-37503FD31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8" r:id="rId1"/>
    <p:sldLayoutId id="2147485019" r:id="rId2"/>
    <p:sldLayoutId id="2147485020" r:id="rId3"/>
    <p:sldLayoutId id="2147485003" r:id="rId4"/>
    <p:sldLayoutId id="2147485004" r:id="rId5"/>
    <p:sldLayoutId id="2147485021" r:id="rId6"/>
    <p:sldLayoutId id="2147485005" r:id="rId7"/>
    <p:sldLayoutId id="2147485022" r:id="rId8"/>
    <p:sldLayoutId id="2147485023" r:id="rId9"/>
    <p:sldLayoutId id="2147485006" r:id="rId10"/>
    <p:sldLayoutId id="2147485007" r:id="rId11"/>
    <p:sldLayoutId id="2147485008" r:id="rId12"/>
    <p:sldLayoutId id="2147485009" r:id="rId13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11.png"/><Relationship Id="rId7" Type="http://schemas.openxmlformats.org/officeDocument/2006/relationships/slide" Target="slide1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7.xml"/><Relationship Id="rId6" Type="http://schemas.openxmlformats.org/officeDocument/2006/relationships/slide" Target="slide17.xml"/><Relationship Id="rId11" Type="http://schemas.openxmlformats.org/officeDocument/2006/relationships/slide" Target="slide21.xml"/><Relationship Id="rId5" Type="http://schemas.openxmlformats.org/officeDocument/2006/relationships/hyperlink" Target="&#1093;&#1093;&#1110;%20&#1171;&#1072;&#1089;&#1099;&#1088;%20&#1082;&#1257;&#1096;&#1073;&#1072;&#1089;&#1096;&#1099;&#1089;&#1099;.ppt#-1,6,&#1057;&#1083;&#1072;&#1081;&#1076; 6" TargetMode="External"/><Relationship Id="rId10" Type="http://schemas.openxmlformats.org/officeDocument/2006/relationships/slide" Target="slide15.xml"/><Relationship Id="rId4" Type="http://schemas.openxmlformats.org/officeDocument/2006/relationships/slide" Target="slide16.xml"/><Relationship Id="rId9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audio" Target="../media/audio3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24.xml"/><Relationship Id="rId3" Type="http://schemas.openxmlformats.org/officeDocument/2006/relationships/slide" Target="slide30.xml"/><Relationship Id="rId7" Type="http://schemas.openxmlformats.org/officeDocument/2006/relationships/slide" Target="slide32.xml"/><Relationship Id="rId12" Type="http://schemas.openxmlformats.org/officeDocument/2006/relationships/slide" Target="slide2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8.xml"/><Relationship Id="rId6" Type="http://schemas.openxmlformats.org/officeDocument/2006/relationships/slide" Target="slide28.xml"/><Relationship Id="rId11" Type="http://schemas.openxmlformats.org/officeDocument/2006/relationships/slide" Target="slide31.xml"/><Relationship Id="rId5" Type="http://schemas.openxmlformats.org/officeDocument/2006/relationships/slide" Target="slide27.xml"/><Relationship Id="rId15" Type="http://schemas.openxmlformats.org/officeDocument/2006/relationships/slide" Target="slide26.xml"/><Relationship Id="rId10" Type="http://schemas.openxmlformats.org/officeDocument/2006/relationships/slide" Target="slide35.xml"/><Relationship Id="rId4" Type="http://schemas.openxmlformats.org/officeDocument/2006/relationships/slide" Target="slide29.xml"/><Relationship Id="rId9" Type="http://schemas.openxmlformats.org/officeDocument/2006/relationships/slide" Target="slide34.xml"/><Relationship Id="rId14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8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Relationship Id="rId4" Type="http://schemas.openxmlformats.org/officeDocument/2006/relationships/slide" Target="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" Target="slide35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0"/>
            <a:ext cx="9144000" cy="68516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grpSp>
        <p:nvGrpSpPr>
          <p:cNvPr id="2" name="Group 251"/>
          <p:cNvGrpSpPr>
            <a:grpSpLocks/>
          </p:cNvGrpSpPr>
          <p:nvPr/>
        </p:nvGrpSpPr>
        <p:grpSpPr bwMode="auto">
          <a:xfrm>
            <a:off x="2500313" y="3357563"/>
            <a:ext cx="4433887" cy="2443162"/>
            <a:chOff x="1425" y="1125"/>
            <a:chExt cx="2793" cy="1539"/>
          </a:xfrm>
        </p:grpSpPr>
        <p:grpSp>
          <p:nvGrpSpPr>
            <p:cNvPr id="1038" name="Group 205"/>
            <p:cNvGrpSpPr>
              <a:grpSpLocks/>
            </p:cNvGrpSpPr>
            <p:nvPr/>
          </p:nvGrpSpPr>
          <p:grpSpPr bwMode="auto">
            <a:xfrm>
              <a:off x="1425" y="1125"/>
              <a:ext cx="2793" cy="1539"/>
              <a:chOff x="1425" y="1125"/>
              <a:chExt cx="2793" cy="1539"/>
            </a:xfrm>
          </p:grpSpPr>
          <p:sp>
            <p:nvSpPr>
              <p:cNvPr id="1040" name="Freeform 5"/>
              <p:cNvSpPr>
                <a:spLocks/>
              </p:cNvSpPr>
              <p:nvPr/>
            </p:nvSpPr>
            <p:spPr bwMode="auto">
              <a:xfrm>
                <a:off x="1425" y="1564"/>
                <a:ext cx="878" cy="931"/>
              </a:xfrm>
              <a:custGeom>
                <a:avLst/>
                <a:gdLst>
                  <a:gd name="T0" fmla="*/ 833 w 878"/>
                  <a:gd name="T1" fmla="*/ 20 h 931"/>
                  <a:gd name="T2" fmla="*/ 742 w 878"/>
                  <a:gd name="T3" fmla="*/ 64 h 931"/>
                  <a:gd name="T4" fmla="*/ 655 w 878"/>
                  <a:gd name="T5" fmla="*/ 112 h 931"/>
                  <a:gd name="T6" fmla="*/ 569 w 878"/>
                  <a:gd name="T7" fmla="*/ 164 h 931"/>
                  <a:gd name="T8" fmla="*/ 487 w 878"/>
                  <a:gd name="T9" fmla="*/ 221 h 931"/>
                  <a:gd name="T10" fmla="*/ 408 w 878"/>
                  <a:gd name="T11" fmla="*/ 280 h 931"/>
                  <a:gd name="T12" fmla="*/ 329 w 878"/>
                  <a:gd name="T13" fmla="*/ 344 h 931"/>
                  <a:gd name="T14" fmla="*/ 280 w 878"/>
                  <a:gd name="T15" fmla="*/ 386 h 931"/>
                  <a:gd name="T16" fmla="*/ 224 w 878"/>
                  <a:gd name="T17" fmla="*/ 440 h 931"/>
                  <a:gd name="T18" fmla="*/ 171 w 878"/>
                  <a:gd name="T19" fmla="*/ 496 h 931"/>
                  <a:gd name="T20" fmla="*/ 91 w 878"/>
                  <a:gd name="T21" fmla="*/ 584 h 931"/>
                  <a:gd name="T22" fmla="*/ 32 w 878"/>
                  <a:gd name="T23" fmla="*/ 684 h 931"/>
                  <a:gd name="T24" fmla="*/ 20 w 878"/>
                  <a:gd name="T25" fmla="*/ 706 h 931"/>
                  <a:gd name="T26" fmla="*/ 9 w 878"/>
                  <a:gd name="T27" fmla="*/ 738 h 931"/>
                  <a:gd name="T28" fmla="*/ 3 w 878"/>
                  <a:gd name="T29" fmla="*/ 771 h 931"/>
                  <a:gd name="T30" fmla="*/ 0 w 878"/>
                  <a:gd name="T31" fmla="*/ 805 h 931"/>
                  <a:gd name="T32" fmla="*/ 4 w 878"/>
                  <a:gd name="T33" fmla="*/ 837 h 931"/>
                  <a:gd name="T34" fmla="*/ 10 w 878"/>
                  <a:gd name="T35" fmla="*/ 871 h 931"/>
                  <a:gd name="T36" fmla="*/ 23 w 878"/>
                  <a:gd name="T37" fmla="*/ 902 h 931"/>
                  <a:gd name="T38" fmla="*/ 41 w 878"/>
                  <a:gd name="T39" fmla="*/ 931 h 931"/>
                  <a:gd name="T40" fmla="*/ 38 w 878"/>
                  <a:gd name="T41" fmla="*/ 907 h 931"/>
                  <a:gd name="T42" fmla="*/ 37 w 878"/>
                  <a:gd name="T43" fmla="*/ 865 h 931"/>
                  <a:gd name="T44" fmla="*/ 39 w 878"/>
                  <a:gd name="T45" fmla="*/ 821 h 931"/>
                  <a:gd name="T46" fmla="*/ 47 w 878"/>
                  <a:gd name="T47" fmla="*/ 779 h 931"/>
                  <a:gd name="T48" fmla="*/ 60 w 878"/>
                  <a:gd name="T49" fmla="*/ 738 h 931"/>
                  <a:gd name="T50" fmla="*/ 77 w 878"/>
                  <a:gd name="T51" fmla="*/ 699 h 931"/>
                  <a:gd name="T52" fmla="*/ 97 w 878"/>
                  <a:gd name="T53" fmla="*/ 661 h 931"/>
                  <a:gd name="T54" fmla="*/ 138 w 878"/>
                  <a:gd name="T55" fmla="*/ 610 h 931"/>
                  <a:gd name="T56" fmla="*/ 266 w 878"/>
                  <a:gd name="T57" fmla="*/ 483 h 931"/>
                  <a:gd name="T58" fmla="*/ 346 w 878"/>
                  <a:gd name="T59" fmla="*/ 416 h 931"/>
                  <a:gd name="T60" fmla="*/ 427 w 878"/>
                  <a:gd name="T61" fmla="*/ 351 h 931"/>
                  <a:gd name="T62" fmla="*/ 511 w 878"/>
                  <a:gd name="T63" fmla="*/ 289 h 931"/>
                  <a:gd name="T64" fmla="*/ 597 w 878"/>
                  <a:gd name="T65" fmla="*/ 231 h 931"/>
                  <a:gd name="T66" fmla="*/ 686 w 878"/>
                  <a:gd name="T67" fmla="*/ 178 h 931"/>
                  <a:gd name="T68" fmla="*/ 778 w 878"/>
                  <a:gd name="T69" fmla="*/ 127 h 931"/>
                  <a:gd name="T70" fmla="*/ 878 w 878"/>
                  <a:gd name="T71" fmla="*/ 0 h 9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78"/>
                  <a:gd name="T109" fmla="*/ 0 h 931"/>
                  <a:gd name="T110" fmla="*/ 878 w 878"/>
                  <a:gd name="T111" fmla="*/ 931 h 93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78" h="931">
                    <a:moveTo>
                      <a:pt x="878" y="0"/>
                    </a:moveTo>
                    <a:lnTo>
                      <a:pt x="833" y="20"/>
                    </a:lnTo>
                    <a:lnTo>
                      <a:pt x="787" y="42"/>
                    </a:lnTo>
                    <a:lnTo>
                      <a:pt x="742" y="64"/>
                    </a:lnTo>
                    <a:lnTo>
                      <a:pt x="698" y="87"/>
                    </a:lnTo>
                    <a:lnTo>
                      <a:pt x="655" y="112"/>
                    </a:lnTo>
                    <a:lnTo>
                      <a:pt x="612" y="137"/>
                    </a:lnTo>
                    <a:lnTo>
                      <a:pt x="569" y="164"/>
                    </a:lnTo>
                    <a:lnTo>
                      <a:pt x="528" y="192"/>
                    </a:lnTo>
                    <a:lnTo>
                      <a:pt x="487" y="221"/>
                    </a:lnTo>
                    <a:lnTo>
                      <a:pt x="446" y="250"/>
                    </a:lnTo>
                    <a:lnTo>
                      <a:pt x="408" y="280"/>
                    </a:lnTo>
                    <a:lnTo>
                      <a:pt x="367" y="311"/>
                    </a:lnTo>
                    <a:lnTo>
                      <a:pt x="329" y="344"/>
                    </a:lnTo>
                    <a:lnTo>
                      <a:pt x="311" y="361"/>
                    </a:lnTo>
                    <a:lnTo>
                      <a:pt x="280" y="386"/>
                    </a:lnTo>
                    <a:lnTo>
                      <a:pt x="253" y="412"/>
                    </a:lnTo>
                    <a:lnTo>
                      <a:pt x="224" y="440"/>
                    </a:lnTo>
                    <a:lnTo>
                      <a:pt x="197" y="468"/>
                    </a:lnTo>
                    <a:lnTo>
                      <a:pt x="171" y="496"/>
                    </a:lnTo>
                    <a:lnTo>
                      <a:pt x="138" y="531"/>
                    </a:lnTo>
                    <a:lnTo>
                      <a:pt x="91" y="584"/>
                    </a:lnTo>
                    <a:lnTo>
                      <a:pt x="48" y="644"/>
                    </a:lnTo>
                    <a:lnTo>
                      <a:pt x="32" y="684"/>
                    </a:lnTo>
                    <a:lnTo>
                      <a:pt x="28" y="691"/>
                    </a:lnTo>
                    <a:lnTo>
                      <a:pt x="20" y="706"/>
                    </a:lnTo>
                    <a:lnTo>
                      <a:pt x="14" y="721"/>
                    </a:lnTo>
                    <a:lnTo>
                      <a:pt x="9" y="738"/>
                    </a:lnTo>
                    <a:lnTo>
                      <a:pt x="5" y="754"/>
                    </a:lnTo>
                    <a:lnTo>
                      <a:pt x="3" y="771"/>
                    </a:lnTo>
                    <a:lnTo>
                      <a:pt x="2" y="788"/>
                    </a:lnTo>
                    <a:lnTo>
                      <a:pt x="0" y="805"/>
                    </a:lnTo>
                    <a:lnTo>
                      <a:pt x="2" y="821"/>
                    </a:lnTo>
                    <a:lnTo>
                      <a:pt x="4" y="837"/>
                    </a:lnTo>
                    <a:lnTo>
                      <a:pt x="7" y="855"/>
                    </a:lnTo>
                    <a:lnTo>
                      <a:pt x="10" y="871"/>
                    </a:lnTo>
                    <a:lnTo>
                      <a:pt x="17" y="887"/>
                    </a:lnTo>
                    <a:lnTo>
                      <a:pt x="23" y="902"/>
                    </a:lnTo>
                    <a:lnTo>
                      <a:pt x="28" y="913"/>
                    </a:lnTo>
                    <a:lnTo>
                      <a:pt x="41" y="931"/>
                    </a:lnTo>
                    <a:lnTo>
                      <a:pt x="41" y="928"/>
                    </a:lnTo>
                    <a:lnTo>
                      <a:pt x="38" y="907"/>
                    </a:lnTo>
                    <a:lnTo>
                      <a:pt x="37" y="885"/>
                    </a:lnTo>
                    <a:lnTo>
                      <a:pt x="37" y="865"/>
                    </a:lnTo>
                    <a:lnTo>
                      <a:pt x="37" y="844"/>
                    </a:lnTo>
                    <a:lnTo>
                      <a:pt x="39" y="821"/>
                    </a:lnTo>
                    <a:lnTo>
                      <a:pt x="43" y="801"/>
                    </a:lnTo>
                    <a:lnTo>
                      <a:pt x="47" y="779"/>
                    </a:lnTo>
                    <a:lnTo>
                      <a:pt x="53" y="758"/>
                    </a:lnTo>
                    <a:lnTo>
                      <a:pt x="60" y="738"/>
                    </a:lnTo>
                    <a:lnTo>
                      <a:pt x="68" y="718"/>
                    </a:lnTo>
                    <a:lnTo>
                      <a:pt x="77" y="699"/>
                    </a:lnTo>
                    <a:lnTo>
                      <a:pt x="87" y="680"/>
                    </a:lnTo>
                    <a:lnTo>
                      <a:pt x="97" y="661"/>
                    </a:lnTo>
                    <a:lnTo>
                      <a:pt x="110" y="643"/>
                    </a:lnTo>
                    <a:lnTo>
                      <a:pt x="138" y="610"/>
                    </a:lnTo>
                    <a:lnTo>
                      <a:pt x="225" y="523"/>
                    </a:lnTo>
                    <a:lnTo>
                      <a:pt x="266" y="483"/>
                    </a:lnTo>
                    <a:lnTo>
                      <a:pt x="306" y="450"/>
                    </a:lnTo>
                    <a:lnTo>
                      <a:pt x="346" y="416"/>
                    </a:lnTo>
                    <a:lnTo>
                      <a:pt x="385" y="383"/>
                    </a:lnTo>
                    <a:lnTo>
                      <a:pt x="427" y="351"/>
                    </a:lnTo>
                    <a:lnTo>
                      <a:pt x="468" y="319"/>
                    </a:lnTo>
                    <a:lnTo>
                      <a:pt x="511" y="289"/>
                    </a:lnTo>
                    <a:lnTo>
                      <a:pt x="554" y="260"/>
                    </a:lnTo>
                    <a:lnTo>
                      <a:pt x="597" y="231"/>
                    </a:lnTo>
                    <a:lnTo>
                      <a:pt x="642" y="204"/>
                    </a:lnTo>
                    <a:lnTo>
                      <a:pt x="686" y="178"/>
                    </a:lnTo>
                    <a:lnTo>
                      <a:pt x="733" y="153"/>
                    </a:lnTo>
                    <a:lnTo>
                      <a:pt x="778" y="127"/>
                    </a:lnTo>
                    <a:lnTo>
                      <a:pt x="825" y="105"/>
                    </a:lnTo>
                    <a:lnTo>
                      <a:pt x="878" y="0"/>
                    </a:lnTo>
                    <a:close/>
                  </a:path>
                </a:pathLst>
              </a:custGeom>
              <a:solidFill>
                <a:srgbClr val="F8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6"/>
              <p:cNvSpPr>
                <a:spLocks/>
              </p:cNvSpPr>
              <p:nvPr/>
            </p:nvSpPr>
            <p:spPr bwMode="auto">
              <a:xfrm>
                <a:off x="1425" y="1564"/>
                <a:ext cx="878" cy="931"/>
              </a:xfrm>
              <a:custGeom>
                <a:avLst/>
                <a:gdLst>
                  <a:gd name="T0" fmla="*/ 833 w 878"/>
                  <a:gd name="T1" fmla="*/ 20 h 931"/>
                  <a:gd name="T2" fmla="*/ 742 w 878"/>
                  <a:gd name="T3" fmla="*/ 64 h 931"/>
                  <a:gd name="T4" fmla="*/ 655 w 878"/>
                  <a:gd name="T5" fmla="*/ 112 h 931"/>
                  <a:gd name="T6" fmla="*/ 569 w 878"/>
                  <a:gd name="T7" fmla="*/ 164 h 931"/>
                  <a:gd name="T8" fmla="*/ 487 w 878"/>
                  <a:gd name="T9" fmla="*/ 221 h 931"/>
                  <a:gd name="T10" fmla="*/ 408 w 878"/>
                  <a:gd name="T11" fmla="*/ 280 h 931"/>
                  <a:gd name="T12" fmla="*/ 329 w 878"/>
                  <a:gd name="T13" fmla="*/ 344 h 931"/>
                  <a:gd name="T14" fmla="*/ 311 w 878"/>
                  <a:gd name="T15" fmla="*/ 361 h 931"/>
                  <a:gd name="T16" fmla="*/ 253 w 878"/>
                  <a:gd name="T17" fmla="*/ 412 h 931"/>
                  <a:gd name="T18" fmla="*/ 197 w 878"/>
                  <a:gd name="T19" fmla="*/ 468 h 931"/>
                  <a:gd name="T20" fmla="*/ 138 w 878"/>
                  <a:gd name="T21" fmla="*/ 531 h 931"/>
                  <a:gd name="T22" fmla="*/ 48 w 878"/>
                  <a:gd name="T23" fmla="*/ 644 h 931"/>
                  <a:gd name="T24" fmla="*/ 28 w 878"/>
                  <a:gd name="T25" fmla="*/ 691 h 931"/>
                  <a:gd name="T26" fmla="*/ 20 w 878"/>
                  <a:gd name="T27" fmla="*/ 706 h 931"/>
                  <a:gd name="T28" fmla="*/ 9 w 878"/>
                  <a:gd name="T29" fmla="*/ 738 h 931"/>
                  <a:gd name="T30" fmla="*/ 3 w 878"/>
                  <a:gd name="T31" fmla="*/ 771 h 931"/>
                  <a:gd name="T32" fmla="*/ 0 w 878"/>
                  <a:gd name="T33" fmla="*/ 805 h 931"/>
                  <a:gd name="T34" fmla="*/ 4 w 878"/>
                  <a:gd name="T35" fmla="*/ 837 h 931"/>
                  <a:gd name="T36" fmla="*/ 10 w 878"/>
                  <a:gd name="T37" fmla="*/ 871 h 931"/>
                  <a:gd name="T38" fmla="*/ 23 w 878"/>
                  <a:gd name="T39" fmla="*/ 902 h 931"/>
                  <a:gd name="T40" fmla="*/ 41 w 878"/>
                  <a:gd name="T41" fmla="*/ 931 h 931"/>
                  <a:gd name="T42" fmla="*/ 38 w 878"/>
                  <a:gd name="T43" fmla="*/ 907 h 931"/>
                  <a:gd name="T44" fmla="*/ 37 w 878"/>
                  <a:gd name="T45" fmla="*/ 865 h 931"/>
                  <a:gd name="T46" fmla="*/ 39 w 878"/>
                  <a:gd name="T47" fmla="*/ 821 h 931"/>
                  <a:gd name="T48" fmla="*/ 47 w 878"/>
                  <a:gd name="T49" fmla="*/ 779 h 931"/>
                  <a:gd name="T50" fmla="*/ 60 w 878"/>
                  <a:gd name="T51" fmla="*/ 738 h 931"/>
                  <a:gd name="T52" fmla="*/ 77 w 878"/>
                  <a:gd name="T53" fmla="*/ 699 h 931"/>
                  <a:gd name="T54" fmla="*/ 97 w 878"/>
                  <a:gd name="T55" fmla="*/ 661 h 931"/>
                  <a:gd name="T56" fmla="*/ 138 w 878"/>
                  <a:gd name="T57" fmla="*/ 610 h 931"/>
                  <a:gd name="T58" fmla="*/ 266 w 878"/>
                  <a:gd name="T59" fmla="*/ 483 h 931"/>
                  <a:gd name="T60" fmla="*/ 346 w 878"/>
                  <a:gd name="T61" fmla="*/ 416 h 931"/>
                  <a:gd name="T62" fmla="*/ 427 w 878"/>
                  <a:gd name="T63" fmla="*/ 351 h 931"/>
                  <a:gd name="T64" fmla="*/ 511 w 878"/>
                  <a:gd name="T65" fmla="*/ 289 h 931"/>
                  <a:gd name="T66" fmla="*/ 597 w 878"/>
                  <a:gd name="T67" fmla="*/ 231 h 931"/>
                  <a:gd name="T68" fmla="*/ 686 w 878"/>
                  <a:gd name="T69" fmla="*/ 178 h 931"/>
                  <a:gd name="T70" fmla="*/ 778 w 878"/>
                  <a:gd name="T71" fmla="*/ 127 h 931"/>
                  <a:gd name="T72" fmla="*/ 878 w 878"/>
                  <a:gd name="T73" fmla="*/ 0 h 9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8"/>
                  <a:gd name="T112" fmla="*/ 0 h 931"/>
                  <a:gd name="T113" fmla="*/ 878 w 878"/>
                  <a:gd name="T114" fmla="*/ 931 h 9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8" h="931">
                    <a:moveTo>
                      <a:pt x="878" y="0"/>
                    </a:moveTo>
                    <a:lnTo>
                      <a:pt x="833" y="20"/>
                    </a:lnTo>
                    <a:lnTo>
                      <a:pt x="787" y="42"/>
                    </a:lnTo>
                    <a:lnTo>
                      <a:pt x="742" y="64"/>
                    </a:lnTo>
                    <a:lnTo>
                      <a:pt x="698" y="87"/>
                    </a:lnTo>
                    <a:lnTo>
                      <a:pt x="655" y="112"/>
                    </a:lnTo>
                    <a:lnTo>
                      <a:pt x="612" y="137"/>
                    </a:lnTo>
                    <a:lnTo>
                      <a:pt x="569" y="164"/>
                    </a:lnTo>
                    <a:lnTo>
                      <a:pt x="528" y="192"/>
                    </a:lnTo>
                    <a:lnTo>
                      <a:pt x="487" y="221"/>
                    </a:lnTo>
                    <a:lnTo>
                      <a:pt x="446" y="250"/>
                    </a:lnTo>
                    <a:lnTo>
                      <a:pt x="408" y="280"/>
                    </a:lnTo>
                    <a:lnTo>
                      <a:pt x="367" y="311"/>
                    </a:lnTo>
                    <a:lnTo>
                      <a:pt x="329" y="344"/>
                    </a:lnTo>
                    <a:lnTo>
                      <a:pt x="311" y="361"/>
                    </a:lnTo>
                    <a:lnTo>
                      <a:pt x="280" y="386"/>
                    </a:lnTo>
                    <a:lnTo>
                      <a:pt x="253" y="412"/>
                    </a:lnTo>
                    <a:lnTo>
                      <a:pt x="224" y="440"/>
                    </a:lnTo>
                    <a:lnTo>
                      <a:pt x="197" y="468"/>
                    </a:lnTo>
                    <a:lnTo>
                      <a:pt x="171" y="496"/>
                    </a:lnTo>
                    <a:lnTo>
                      <a:pt x="138" y="531"/>
                    </a:lnTo>
                    <a:lnTo>
                      <a:pt x="91" y="584"/>
                    </a:lnTo>
                    <a:lnTo>
                      <a:pt x="48" y="644"/>
                    </a:lnTo>
                    <a:lnTo>
                      <a:pt x="32" y="684"/>
                    </a:lnTo>
                    <a:lnTo>
                      <a:pt x="28" y="691"/>
                    </a:lnTo>
                    <a:lnTo>
                      <a:pt x="20" y="706"/>
                    </a:lnTo>
                    <a:lnTo>
                      <a:pt x="14" y="721"/>
                    </a:lnTo>
                    <a:lnTo>
                      <a:pt x="9" y="738"/>
                    </a:lnTo>
                    <a:lnTo>
                      <a:pt x="5" y="754"/>
                    </a:lnTo>
                    <a:lnTo>
                      <a:pt x="3" y="771"/>
                    </a:lnTo>
                    <a:lnTo>
                      <a:pt x="2" y="788"/>
                    </a:lnTo>
                    <a:lnTo>
                      <a:pt x="0" y="805"/>
                    </a:lnTo>
                    <a:lnTo>
                      <a:pt x="2" y="821"/>
                    </a:lnTo>
                    <a:lnTo>
                      <a:pt x="4" y="837"/>
                    </a:lnTo>
                    <a:lnTo>
                      <a:pt x="7" y="855"/>
                    </a:lnTo>
                    <a:lnTo>
                      <a:pt x="10" y="871"/>
                    </a:lnTo>
                    <a:lnTo>
                      <a:pt x="17" y="887"/>
                    </a:lnTo>
                    <a:lnTo>
                      <a:pt x="23" y="902"/>
                    </a:lnTo>
                    <a:lnTo>
                      <a:pt x="28" y="913"/>
                    </a:lnTo>
                    <a:lnTo>
                      <a:pt x="41" y="931"/>
                    </a:lnTo>
                    <a:lnTo>
                      <a:pt x="41" y="928"/>
                    </a:lnTo>
                    <a:lnTo>
                      <a:pt x="38" y="907"/>
                    </a:lnTo>
                    <a:lnTo>
                      <a:pt x="37" y="885"/>
                    </a:lnTo>
                    <a:lnTo>
                      <a:pt x="37" y="865"/>
                    </a:lnTo>
                    <a:lnTo>
                      <a:pt x="37" y="844"/>
                    </a:lnTo>
                    <a:lnTo>
                      <a:pt x="39" y="821"/>
                    </a:lnTo>
                    <a:lnTo>
                      <a:pt x="43" y="801"/>
                    </a:lnTo>
                    <a:lnTo>
                      <a:pt x="47" y="779"/>
                    </a:lnTo>
                    <a:lnTo>
                      <a:pt x="53" y="758"/>
                    </a:lnTo>
                    <a:lnTo>
                      <a:pt x="60" y="738"/>
                    </a:lnTo>
                    <a:lnTo>
                      <a:pt x="68" y="718"/>
                    </a:lnTo>
                    <a:lnTo>
                      <a:pt x="77" y="699"/>
                    </a:lnTo>
                    <a:lnTo>
                      <a:pt x="87" y="680"/>
                    </a:lnTo>
                    <a:lnTo>
                      <a:pt x="97" y="661"/>
                    </a:lnTo>
                    <a:lnTo>
                      <a:pt x="110" y="643"/>
                    </a:lnTo>
                    <a:lnTo>
                      <a:pt x="138" y="610"/>
                    </a:lnTo>
                    <a:lnTo>
                      <a:pt x="225" y="523"/>
                    </a:lnTo>
                    <a:lnTo>
                      <a:pt x="266" y="483"/>
                    </a:lnTo>
                    <a:lnTo>
                      <a:pt x="306" y="450"/>
                    </a:lnTo>
                    <a:lnTo>
                      <a:pt x="346" y="416"/>
                    </a:lnTo>
                    <a:lnTo>
                      <a:pt x="385" y="383"/>
                    </a:lnTo>
                    <a:lnTo>
                      <a:pt x="427" y="351"/>
                    </a:lnTo>
                    <a:lnTo>
                      <a:pt x="468" y="319"/>
                    </a:lnTo>
                    <a:lnTo>
                      <a:pt x="511" y="289"/>
                    </a:lnTo>
                    <a:lnTo>
                      <a:pt x="554" y="260"/>
                    </a:lnTo>
                    <a:lnTo>
                      <a:pt x="597" y="231"/>
                    </a:lnTo>
                    <a:lnTo>
                      <a:pt x="642" y="204"/>
                    </a:lnTo>
                    <a:lnTo>
                      <a:pt x="686" y="178"/>
                    </a:lnTo>
                    <a:lnTo>
                      <a:pt x="733" y="153"/>
                    </a:lnTo>
                    <a:lnTo>
                      <a:pt x="778" y="127"/>
                    </a:lnTo>
                    <a:lnTo>
                      <a:pt x="825" y="105"/>
                    </a:lnTo>
                    <a:lnTo>
                      <a:pt x="878" y="0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7"/>
              <p:cNvSpPr>
                <a:spLocks/>
              </p:cNvSpPr>
              <p:nvPr/>
            </p:nvSpPr>
            <p:spPr bwMode="auto">
              <a:xfrm>
                <a:off x="2989" y="1125"/>
                <a:ext cx="1206" cy="194"/>
              </a:xfrm>
              <a:custGeom>
                <a:avLst/>
                <a:gdLst>
                  <a:gd name="T0" fmla="*/ 118 w 1206"/>
                  <a:gd name="T1" fmla="*/ 194 h 194"/>
                  <a:gd name="T2" fmla="*/ 152 w 1206"/>
                  <a:gd name="T3" fmla="*/ 180 h 194"/>
                  <a:gd name="T4" fmla="*/ 200 w 1206"/>
                  <a:gd name="T5" fmla="*/ 165 h 194"/>
                  <a:gd name="T6" fmla="*/ 345 w 1206"/>
                  <a:gd name="T7" fmla="*/ 126 h 194"/>
                  <a:gd name="T8" fmla="*/ 394 w 1206"/>
                  <a:gd name="T9" fmla="*/ 116 h 194"/>
                  <a:gd name="T10" fmla="*/ 493 w 1206"/>
                  <a:gd name="T11" fmla="*/ 97 h 194"/>
                  <a:gd name="T12" fmla="*/ 543 w 1206"/>
                  <a:gd name="T13" fmla="*/ 91 h 194"/>
                  <a:gd name="T14" fmla="*/ 589 w 1206"/>
                  <a:gd name="T15" fmla="*/ 83 h 194"/>
                  <a:gd name="T16" fmla="*/ 640 w 1206"/>
                  <a:gd name="T17" fmla="*/ 77 h 194"/>
                  <a:gd name="T18" fmla="*/ 690 w 1206"/>
                  <a:gd name="T19" fmla="*/ 73 h 194"/>
                  <a:gd name="T20" fmla="*/ 744 w 1206"/>
                  <a:gd name="T21" fmla="*/ 71 h 194"/>
                  <a:gd name="T22" fmla="*/ 845 w 1206"/>
                  <a:gd name="T23" fmla="*/ 67 h 194"/>
                  <a:gd name="T24" fmla="*/ 935 w 1206"/>
                  <a:gd name="T25" fmla="*/ 71 h 194"/>
                  <a:gd name="T26" fmla="*/ 992 w 1206"/>
                  <a:gd name="T27" fmla="*/ 78 h 194"/>
                  <a:gd name="T28" fmla="*/ 1000 w 1206"/>
                  <a:gd name="T29" fmla="*/ 80 h 194"/>
                  <a:gd name="T30" fmla="*/ 1021 w 1206"/>
                  <a:gd name="T31" fmla="*/ 83 h 194"/>
                  <a:gd name="T32" fmla="*/ 1040 w 1206"/>
                  <a:gd name="T33" fmla="*/ 88 h 194"/>
                  <a:gd name="T34" fmla="*/ 1058 w 1206"/>
                  <a:gd name="T35" fmla="*/ 95 h 194"/>
                  <a:gd name="T36" fmla="*/ 1077 w 1206"/>
                  <a:gd name="T37" fmla="*/ 101 h 194"/>
                  <a:gd name="T38" fmla="*/ 1096 w 1206"/>
                  <a:gd name="T39" fmla="*/ 110 h 194"/>
                  <a:gd name="T40" fmla="*/ 1114 w 1206"/>
                  <a:gd name="T41" fmla="*/ 119 h 194"/>
                  <a:gd name="T42" fmla="*/ 1130 w 1206"/>
                  <a:gd name="T43" fmla="*/ 129 h 194"/>
                  <a:gd name="T44" fmla="*/ 1148 w 1206"/>
                  <a:gd name="T45" fmla="*/ 139 h 194"/>
                  <a:gd name="T46" fmla="*/ 1163 w 1206"/>
                  <a:gd name="T47" fmla="*/ 151 h 194"/>
                  <a:gd name="T48" fmla="*/ 1178 w 1206"/>
                  <a:gd name="T49" fmla="*/ 165 h 194"/>
                  <a:gd name="T50" fmla="*/ 1193 w 1206"/>
                  <a:gd name="T51" fmla="*/ 179 h 194"/>
                  <a:gd name="T52" fmla="*/ 1206 w 1206"/>
                  <a:gd name="T53" fmla="*/ 194 h 194"/>
                  <a:gd name="T54" fmla="*/ 1202 w 1206"/>
                  <a:gd name="T55" fmla="*/ 180 h 194"/>
                  <a:gd name="T56" fmla="*/ 1197 w 1206"/>
                  <a:gd name="T57" fmla="*/ 164 h 194"/>
                  <a:gd name="T58" fmla="*/ 1181 w 1206"/>
                  <a:gd name="T59" fmla="*/ 140 h 194"/>
                  <a:gd name="T60" fmla="*/ 1171 w 1206"/>
                  <a:gd name="T61" fmla="*/ 122 h 194"/>
                  <a:gd name="T62" fmla="*/ 1158 w 1206"/>
                  <a:gd name="T63" fmla="*/ 109 h 194"/>
                  <a:gd name="T64" fmla="*/ 1145 w 1206"/>
                  <a:gd name="T65" fmla="*/ 96 h 194"/>
                  <a:gd name="T66" fmla="*/ 1134 w 1206"/>
                  <a:gd name="T67" fmla="*/ 83 h 194"/>
                  <a:gd name="T68" fmla="*/ 1118 w 1206"/>
                  <a:gd name="T69" fmla="*/ 69 h 194"/>
                  <a:gd name="T70" fmla="*/ 1103 w 1206"/>
                  <a:gd name="T71" fmla="*/ 59 h 194"/>
                  <a:gd name="T72" fmla="*/ 1087 w 1206"/>
                  <a:gd name="T73" fmla="*/ 49 h 194"/>
                  <a:gd name="T74" fmla="*/ 1071 w 1206"/>
                  <a:gd name="T75" fmla="*/ 40 h 194"/>
                  <a:gd name="T76" fmla="*/ 1052 w 1206"/>
                  <a:gd name="T77" fmla="*/ 34 h 194"/>
                  <a:gd name="T78" fmla="*/ 1034 w 1206"/>
                  <a:gd name="T79" fmla="*/ 27 h 194"/>
                  <a:gd name="T80" fmla="*/ 1017 w 1206"/>
                  <a:gd name="T81" fmla="*/ 20 h 194"/>
                  <a:gd name="T82" fmla="*/ 997 w 1206"/>
                  <a:gd name="T83" fmla="*/ 15 h 194"/>
                  <a:gd name="T84" fmla="*/ 926 w 1206"/>
                  <a:gd name="T85" fmla="*/ 4 h 194"/>
                  <a:gd name="T86" fmla="*/ 876 w 1206"/>
                  <a:gd name="T87" fmla="*/ 1 h 194"/>
                  <a:gd name="T88" fmla="*/ 829 w 1206"/>
                  <a:gd name="T89" fmla="*/ 3 h 194"/>
                  <a:gd name="T90" fmla="*/ 782 w 1206"/>
                  <a:gd name="T91" fmla="*/ 0 h 194"/>
                  <a:gd name="T92" fmla="*/ 732 w 1206"/>
                  <a:gd name="T93" fmla="*/ 3 h 194"/>
                  <a:gd name="T94" fmla="*/ 685 w 1206"/>
                  <a:gd name="T95" fmla="*/ 4 h 194"/>
                  <a:gd name="T96" fmla="*/ 635 w 1206"/>
                  <a:gd name="T97" fmla="*/ 8 h 194"/>
                  <a:gd name="T98" fmla="*/ 589 w 1206"/>
                  <a:gd name="T99" fmla="*/ 13 h 194"/>
                  <a:gd name="T100" fmla="*/ 492 w 1206"/>
                  <a:gd name="T101" fmla="*/ 24 h 194"/>
                  <a:gd name="T102" fmla="*/ 434 w 1206"/>
                  <a:gd name="T103" fmla="*/ 34 h 194"/>
                  <a:gd name="T104" fmla="*/ 299 w 1206"/>
                  <a:gd name="T105" fmla="*/ 62 h 194"/>
                  <a:gd name="T106" fmla="*/ 251 w 1206"/>
                  <a:gd name="T107" fmla="*/ 76 h 194"/>
                  <a:gd name="T108" fmla="*/ 205 w 1206"/>
                  <a:gd name="T109" fmla="*/ 90 h 194"/>
                  <a:gd name="T110" fmla="*/ 160 w 1206"/>
                  <a:gd name="T111" fmla="*/ 103 h 194"/>
                  <a:gd name="T112" fmla="*/ 114 w 1206"/>
                  <a:gd name="T113" fmla="*/ 119 h 194"/>
                  <a:gd name="T114" fmla="*/ 66 w 1206"/>
                  <a:gd name="T115" fmla="*/ 136 h 194"/>
                  <a:gd name="T116" fmla="*/ 22 w 1206"/>
                  <a:gd name="T117" fmla="*/ 154 h 194"/>
                  <a:gd name="T118" fmla="*/ 0 w 1206"/>
                  <a:gd name="T119" fmla="*/ 161 h 194"/>
                  <a:gd name="T120" fmla="*/ 118 w 1206"/>
                  <a:gd name="T121" fmla="*/ 194 h 19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206"/>
                  <a:gd name="T184" fmla="*/ 0 h 194"/>
                  <a:gd name="T185" fmla="*/ 1206 w 1206"/>
                  <a:gd name="T186" fmla="*/ 194 h 19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206" h="194">
                    <a:moveTo>
                      <a:pt x="118" y="194"/>
                    </a:moveTo>
                    <a:lnTo>
                      <a:pt x="152" y="180"/>
                    </a:lnTo>
                    <a:lnTo>
                      <a:pt x="200" y="165"/>
                    </a:lnTo>
                    <a:lnTo>
                      <a:pt x="345" y="126"/>
                    </a:lnTo>
                    <a:lnTo>
                      <a:pt x="394" y="116"/>
                    </a:lnTo>
                    <a:lnTo>
                      <a:pt x="493" y="97"/>
                    </a:lnTo>
                    <a:lnTo>
                      <a:pt x="543" y="91"/>
                    </a:lnTo>
                    <a:lnTo>
                      <a:pt x="589" y="83"/>
                    </a:lnTo>
                    <a:lnTo>
                      <a:pt x="640" y="77"/>
                    </a:lnTo>
                    <a:lnTo>
                      <a:pt x="690" y="73"/>
                    </a:lnTo>
                    <a:lnTo>
                      <a:pt x="744" y="71"/>
                    </a:lnTo>
                    <a:lnTo>
                      <a:pt x="845" y="67"/>
                    </a:lnTo>
                    <a:lnTo>
                      <a:pt x="935" y="71"/>
                    </a:lnTo>
                    <a:lnTo>
                      <a:pt x="992" y="78"/>
                    </a:lnTo>
                    <a:lnTo>
                      <a:pt x="1000" y="80"/>
                    </a:lnTo>
                    <a:lnTo>
                      <a:pt x="1021" y="83"/>
                    </a:lnTo>
                    <a:lnTo>
                      <a:pt x="1040" y="88"/>
                    </a:lnTo>
                    <a:lnTo>
                      <a:pt x="1058" y="95"/>
                    </a:lnTo>
                    <a:lnTo>
                      <a:pt x="1077" y="101"/>
                    </a:lnTo>
                    <a:lnTo>
                      <a:pt x="1096" y="110"/>
                    </a:lnTo>
                    <a:lnTo>
                      <a:pt x="1114" y="119"/>
                    </a:lnTo>
                    <a:lnTo>
                      <a:pt x="1130" y="129"/>
                    </a:lnTo>
                    <a:lnTo>
                      <a:pt x="1148" y="139"/>
                    </a:lnTo>
                    <a:lnTo>
                      <a:pt x="1163" y="151"/>
                    </a:lnTo>
                    <a:lnTo>
                      <a:pt x="1178" y="165"/>
                    </a:lnTo>
                    <a:lnTo>
                      <a:pt x="1193" y="179"/>
                    </a:lnTo>
                    <a:lnTo>
                      <a:pt x="1206" y="194"/>
                    </a:lnTo>
                    <a:lnTo>
                      <a:pt x="1202" y="180"/>
                    </a:lnTo>
                    <a:lnTo>
                      <a:pt x="1197" y="164"/>
                    </a:lnTo>
                    <a:lnTo>
                      <a:pt x="1181" y="140"/>
                    </a:lnTo>
                    <a:lnTo>
                      <a:pt x="1171" y="122"/>
                    </a:lnTo>
                    <a:lnTo>
                      <a:pt x="1158" y="109"/>
                    </a:lnTo>
                    <a:lnTo>
                      <a:pt x="1145" y="96"/>
                    </a:lnTo>
                    <a:lnTo>
                      <a:pt x="1134" y="83"/>
                    </a:lnTo>
                    <a:lnTo>
                      <a:pt x="1118" y="69"/>
                    </a:lnTo>
                    <a:lnTo>
                      <a:pt x="1103" y="59"/>
                    </a:lnTo>
                    <a:lnTo>
                      <a:pt x="1087" y="49"/>
                    </a:lnTo>
                    <a:lnTo>
                      <a:pt x="1071" y="40"/>
                    </a:lnTo>
                    <a:lnTo>
                      <a:pt x="1052" y="34"/>
                    </a:lnTo>
                    <a:lnTo>
                      <a:pt x="1034" y="27"/>
                    </a:lnTo>
                    <a:lnTo>
                      <a:pt x="1017" y="20"/>
                    </a:lnTo>
                    <a:lnTo>
                      <a:pt x="997" y="15"/>
                    </a:lnTo>
                    <a:lnTo>
                      <a:pt x="926" y="4"/>
                    </a:lnTo>
                    <a:lnTo>
                      <a:pt x="876" y="1"/>
                    </a:lnTo>
                    <a:lnTo>
                      <a:pt x="829" y="3"/>
                    </a:lnTo>
                    <a:lnTo>
                      <a:pt x="782" y="0"/>
                    </a:lnTo>
                    <a:lnTo>
                      <a:pt x="732" y="3"/>
                    </a:lnTo>
                    <a:lnTo>
                      <a:pt x="685" y="4"/>
                    </a:lnTo>
                    <a:lnTo>
                      <a:pt x="635" y="8"/>
                    </a:lnTo>
                    <a:lnTo>
                      <a:pt x="589" y="13"/>
                    </a:lnTo>
                    <a:lnTo>
                      <a:pt x="492" y="24"/>
                    </a:lnTo>
                    <a:lnTo>
                      <a:pt x="434" y="34"/>
                    </a:lnTo>
                    <a:lnTo>
                      <a:pt x="299" y="62"/>
                    </a:lnTo>
                    <a:lnTo>
                      <a:pt x="251" y="76"/>
                    </a:lnTo>
                    <a:lnTo>
                      <a:pt x="205" y="90"/>
                    </a:lnTo>
                    <a:lnTo>
                      <a:pt x="160" y="103"/>
                    </a:lnTo>
                    <a:lnTo>
                      <a:pt x="114" y="119"/>
                    </a:lnTo>
                    <a:lnTo>
                      <a:pt x="66" y="136"/>
                    </a:lnTo>
                    <a:lnTo>
                      <a:pt x="22" y="154"/>
                    </a:lnTo>
                    <a:lnTo>
                      <a:pt x="0" y="161"/>
                    </a:lnTo>
                    <a:lnTo>
                      <a:pt x="118" y="194"/>
                    </a:lnTo>
                    <a:close/>
                  </a:path>
                </a:pathLst>
              </a:custGeom>
              <a:solidFill>
                <a:srgbClr val="F8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8"/>
              <p:cNvSpPr>
                <a:spLocks/>
              </p:cNvSpPr>
              <p:nvPr/>
            </p:nvSpPr>
            <p:spPr bwMode="auto">
              <a:xfrm>
                <a:off x="2989" y="1125"/>
                <a:ext cx="1206" cy="194"/>
              </a:xfrm>
              <a:custGeom>
                <a:avLst/>
                <a:gdLst>
                  <a:gd name="T0" fmla="*/ 118 w 1206"/>
                  <a:gd name="T1" fmla="*/ 194 h 194"/>
                  <a:gd name="T2" fmla="*/ 152 w 1206"/>
                  <a:gd name="T3" fmla="*/ 180 h 194"/>
                  <a:gd name="T4" fmla="*/ 200 w 1206"/>
                  <a:gd name="T5" fmla="*/ 165 h 194"/>
                  <a:gd name="T6" fmla="*/ 345 w 1206"/>
                  <a:gd name="T7" fmla="*/ 126 h 194"/>
                  <a:gd name="T8" fmla="*/ 394 w 1206"/>
                  <a:gd name="T9" fmla="*/ 116 h 194"/>
                  <a:gd name="T10" fmla="*/ 493 w 1206"/>
                  <a:gd name="T11" fmla="*/ 97 h 194"/>
                  <a:gd name="T12" fmla="*/ 543 w 1206"/>
                  <a:gd name="T13" fmla="*/ 91 h 194"/>
                  <a:gd name="T14" fmla="*/ 589 w 1206"/>
                  <a:gd name="T15" fmla="*/ 83 h 194"/>
                  <a:gd name="T16" fmla="*/ 640 w 1206"/>
                  <a:gd name="T17" fmla="*/ 77 h 194"/>
                  <a:gd name="T18" fmla="*/ 690 w 1206"/>
                  <a:gd name="T19" fmla="*/ 73 h 194"/>
                  <a:gd name="T20" fmla="*/ 744 w 1206"/>
                  <a:gd name="T21" fmla="*/ 71 h 194"/>
                  <a:gd name="T22" fmla="*/ 845 w 1206"/>
                  <a:gd name="T23" fmla="*/ 67 h 194"/>
                  <a:gd name="T24" fmla="*/ 935 w 1206"/>
                  <a:gd name="T25" fmla="*/ 71 h 194"/>
                  <a:gd name="T26" fmla="*/ 992 w 1206"/>
                  <a:gd name="T27" fmla="*/ 78 h 194"/>
                  <a:gd name="T28" fmla="*/ 992 w 1206"/>
                  <a:gd name="T29" fmla="*/ 78 h 194"/>
                  <a:gd name="T30" fmla="*/ 1000 w 1206"/>
                  <a:gd name="T31" fmla="*/ 80 h 194"/>
                  <a:gd name="T32" fmla="*/ 1021 w 1206"/>
                  <a:gd name="T33" fmla="*/ 83 h 194"/>
                  <a:gd name="T34" fmla="*/ 1040 w 1206"/>
                  <a:gd name="T35" fmla="*/ 88 h 194"/>
                  <a:gd name="T36" fmla="*/ 1058 w 1206"/>
                  <a:gd name="T37" fmla="*/ 95 h 194"/>
                  <a:gd name="T38" fmla="*/ 1077 w 1206"/>
                  <a:gd name="T39" fmla="*/ 101 h 194"/>
                  <a:gd name="T40" fmla="*/ 1096 w 1206"/>
                  <a:gd name="T41" fmla="*/ 110 h 194"/>
                  <a:gd name="T42" fmla="*/ 1114 w 1206"/>
                  <a:gd name="T43" fmla="*/ 119 h 194"/>
                  <a:gd name="T44" fmla="*/ 1130 w 1206"/>
                  <a:gd name="T45" fmla="*/ 129 h 194"/>
                  <a:gd name="T46" fmla="*/ 1148 w 1206"/>
                  <a:gd name="T47" fmla="*/ 139 h 194"/>
                  <a:gd name="T48" fmla="*/ 1163 w 1206"/>
                  <a:gd name="T49" fmla="*/ 151 h 194"/>
                  <a:gd name="T50" fmla="*/ 1178 w 1206"/>
                  <a:gd name="T51" fmla="*/ 165 h 194"/>
                  <a:gd name="T52" fmla="*/ 1193 w 1206"/>
                  <a:gd name="T53" fmla="*/ 179 h 194"/>
                  <a:gd name="T54" fmla="*/ 1206 w 1206"/>
                  <a:gd name="T55" fmla="*/ 194 h 194"/>
                  <a:gd name="T56" fmla="*/ 1202 w 1206"/>
                  <a:gd name="T57" fmla="*/ 180 h 194"/>
                  <a:gd name="T58" fmla="*/ 1197 w 1206"/>
                  <a:gd name="T59" fmla="*/ 164 h 194"/>
                  <a:gd name="T60" fmla="*/ 1181 w 1206"/>
                  <a:gd name="T61" fmla="*/ 140 h 194"/>
                  <a:gd name="T62" fmla="*/ 1171 w 1206"/>
                  <a:gd name="T63" fmla="*/ 122 h 194"/>
                  <a:gd name="T64" fmla="*/ 1158 w 1206"/>
                  <a:gd name="T65" fmla="*/ 109 h 194"/>
                  <a:gd name="T66" fmla="*/ 1145 w 1206"/>
                  <a:gd name="T67" fmla="*/ 96 h 194"/>
                  <a:gd name="T68" fmla="*/ 1134 w 1206"/>
                  <a:gd name="T69" fmla="*/ 83 h 194"/>
                  <a:gd name="T70" fmla="*/ 1118 w 1206"/>
                  <a:gd name="T71" fmla="*/ 69 h 194"/>
                  <a:gd name="T72" fmla="*/ 1103 w 1206"/>
                  <a:gd name="T73" fmla="*/ 59 h 194"/>
                  <a:gd name="T74" fmla="*/ 1087 w 1206"/>
                  <a:gd name="T75" fmla="*/ 49 h 194"/>
                  <a:gd name="T76" fmla="*/ 1071 w 1206"/>
                  <a:gd name="T77" fmla="*/ 40 h 194"/>
                  <a:gd name="T78" fmla="*/ 1052 w 1206"/>
                  <a:gd name="T79" fmla="*/ 34 h 194"/>
                  <a:gd name="T80" fmla="*/ 1034 w 1206"/>
                  <a:gd name="T81" fmla="*/ 27 h 194"/>
                  <a:gd name="T82" fmla="*/ 1017 w 1206"/>
                  <a:gd name="T83" fmla="*/ 20 h 194"/>
                  <a:gd name="T84" fmla="*/ 997 w 1206"/>
                  <a:gd name="T85" fmla="*/ 15 h 194"/>
                  <a:gd name="T86" fmla="*/ 926 w 1206"/>
                  <a:gd name="T87" fmla="*/ 4 h 194"/>
                  <a:gd name="T88" fmla="*/ 876 w 1206"/>
                  <a:gd name="T89" fmla="*/ 1 h 194"/>
                  <a:gd name="T90" fmla="*/ 829 w 1206"/>
                  <a:gd name="T91" fmla="*/ 3 h 194"/>
                  <a:gd name="T92" fmla="*/ 782 w 1206"/>
                  <a:gd name="T93" fmla="*/ 0 h 194"/>
                  <a:gd name="T94" fmla="*/ 732 w 1206"/>
                  <a:gd name="T95" fmla="*/ 3 h 194"/>
                  <a:gd name="T96" fmla="*/ 685 w 1206"/>
                  <a:gd name="T97" fmla="*/ 4 h 194"/>
                  <a:gd name="T98" fmla="*/ 635 w 1206"/>
                  <a:gd name="T99" fmla="*/ 8 h 194"/>
                  <a:gd name="T100" fmla="*/ 589 w 1206"/>
                  <a:gd name="T101" fmla="*/ 13 h 194"/>
                  <a:gd name="T102" fmla="*/ 492 w 1206"/>
                  <a:gd name="T103" fmla="*/ 24 h 194"/>
                  <a:gd name="T104" fmla="*/ 434 w 1206"/>
                  <a:gd name="T105" fmla="*/ 34 h 194"/>
                  <a:gd name="T106" fmla="*/ 299 w 1206"/>
                  <a:gd name="T107" fmla="*/ 62 h 194"/>
                  <a:gd name="T108" fmla="*/ 251 w 1206"/>
                  <a:gd name="T109" fmla="*/ 76 h 194"/>
                  <a:gd name="T110" fmla="*/ 205 w 1206"/>
                  <a:gd name="T111" fmla="*/ 90 h 194"/>
                  <a:gd name="T112" fmla="*/ 160 w 1206"/>
                  <a:gd name="T113" fmla="*/ 103 h 194"/>
                  <a:gd name="T114" fmla="*/ 114 w 1206"/>
                  <a:gd name="T115" fmla="*/ 119 h 194"/>
                  <a:gd name="T116" fmla="*/ 66 w 1206"/>
                  <a:gd name="T117" fmla="*/ 136 h 194"/>
                  <a:gd name="T118" fmla="*/ 22 w 1206"/>
                  <a:gd name="T119" fmla="*/ 154 h 194"/>
                  <a:gd name="T120" fmla="*/ 0 w 1206"/>
                  <a:gd name="T121" fmla="*/ 161 h 194"/>
                  <a:gd name="T122" fmla="*/ 118 w 1206"/>
                  <a:gd name="T123" fmla="*/ 194 h 19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206"/>
                  <a:gd name="T187" fmla="*/ 0 h 194"/>
                  <a:gd name="T188" fmla="*/ 1206 w 1206"/>
                  <a:gd name="T189" fmla="*/ 194 h 19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206" h="194">
                    <a:moveTo>
                      <a:pt x="118" y="194"/>
                    </a:moveTo>
                    <a:lnTo>
                      <a:pt x="152" y="180"/>
                    </a:lnTo>
                    <a:lnTo>
                      <a:pt x="200" y="165"/>
                    </a:lnTo>
                    <a:lnTo>
                      <a:pt x="345" y="126"/>
                    </a:lnTo>
                    <a:lnTo>
                      <a:pt x="394" y="116"/>
                    </a:lnTo>
                    <a:lnTo>
                      <a:pt x="493" y="97"/>
                    </a:lnTo>
                    <a:lnTo>
                      <a:pt x="543" y="91"/>
                    </a:lnTo>
                    <a:lnTo>
                      <a:pt x="589" y="83"/>
                    </a:lnTo>
                    <a:lnTo>
                      <a:pt x="640" y="77"/>
                    </a:lnTo>
                    <a:lnTo>
                      <a:pt x="690" y="73"/>
                    </a:lnTo>
                    <a:lnTo>
                      <a:pt x="744" y="71"/>
                    </a:lnTo>
                    <a:lnTo>
                      <a:pt x="845" y="67"/>
                    </a:lnTo>
                    <a:lnTo>
                      <a:pt x="935" y="71"/>
                    </a:lnTo>
                    <a:lnTo>
                      <a:pt x="992" y="78"/>
                    </a:lnTo>
                    <a:lnTo>
                      <a:pt x="1000" y="80"/>
                    </a:lnTo>
                    <a:lnTo>
                      <a:pt x="1021" y="83"/>
                    </a:lnTo>
                    <a:lnTo>
                      <a:pt x="1040" y="88"/>
                    </a:lnTo>
                    <a:lnTo>
                      <a:pt x="1058" y="95"/>
                    </a:lnTo>
                    <a:lnTo>
                      <a:pt x="1077" y="101"/>
                    </a:lnTo>
                    <a:lnTo>
                      <a:pt x="1096" y="110"/>
                    </a:lnTo>
                    <a:lnTo>
                      <a:pt x="1114" y="119"/>
                    </a:lnTo>
                    <a:lnTo>
                      <a:pt x="1130" y="129"/>
                    </a:lnTo>
                    <a:lnTo>
                      <a:pt x="1148" y="139"/>
                    </a:lnTo>
                    <a:lnTo>
                      <a:pt x="1163" y="151"/>
                    </a:lnTo>
                    <a:lnTo>
                      <a:pt x="1178" y="165"/>
                    </a:lnTo>
                    <a:lnTo>
                      <a:pt x="1193" y="179"/>
                    </a:lnTo>
                    <a:lnTo>
                      <a:pt x="1206" y="194"/>
                    </a:lnTo>
                    <a:lnTo>
                      <a:pt x="1202" y="180"/>
                    </a:lnTo>
                    <a:lnTo>
                      <a:pt x="1197" y="164"/>
                    </a:lnTo>
                    <a:lnTo>
                      <a:pt x="1181" y="140"/>
                    </a:lnTo>
                    <a:lnTo>
                      <a:pt x="1171" y="122"/>
                    </a:lnTo>
                    <a:lnTo>
                      <a:pt x="1158" y="109"/>
                    </a:lnTo>
                    <a:lnTo>
                      <a:pt x="1145" y="96"/>
                    </a:lnTo>
                    <a:lnTo>
                      <a:pt x="1134" y="83"/>
                    </a:lnTo>
                    <a:lnTo>
                      <a:pt x="1118" y="69"/>
                    </a:lnTo>
                    <a:lnTo>
                      <a:pt x="1103" y="59"/>
                    </a:lnTo>
                    <a:lnTo>
                      <a:pt x="1087" y="49"/>
                    </a:lnTo>
                    <a:lnTo>
                      <a:pt x="1071" y="40"/>
                    </a:lnTo>
                    <a:lnTo>
                      <a:pt x="1052" y="34"/>
                    </a:lnTo>
                    <a:lnTo>
                      <a:pt x="1034" y="27"/>
                    </a:lnTo>
                    <a:lnTo>
                      <a:pt x="1017" y="20"/>
                    </a:lnTo>
                    <a:lnTo>
                      <a:pt x="997" y="15"/>
                    </a:lnTo>
                    <a:lnTo>
                      <a:pt x="926" y="4"/>
                    </a:lnTo>
                    <a:lnTo>
                      <a:pt x="876" y="1"/>
                    </a:lnTo>
                    <a:lnTo>
                      <a:pt x="829" y="3"/>
                    </a:lnTo>
                    <a:lnTo>
                      <a:pt x="782" y="0"/>
                    </a:lnTo>
                    <a:lnTo>
                      <a:pt x="732" y="3"/>
                    </a:lnTo>
                    <a:lnTo>
                      <a:pt x="685" y="4"/>
                    </a:lnTo>
                    <a:lnTo>
                      <a:pt x="635" y="8"/>
                    </a:lnTo>
                    <a:lnTo>
                      <a:pt x="589" y="13"/>
                    </a:lnTo>
                    <a:lnTo>
                      <a:pt x="492" y="24"/>
                    </a:lnTo>
                    <a:lnTo>
                      <a:pt x="434" y="34"/>
                    </a:lnTo>
                    <a:lnTo>
                      <a:pt x="299" y="62"/>
                    </a:lnTo>
                    <a:lnTo>
                      <a:pt x="251" y="76"/>
                    </a:lnTo>
                    <a:lnTo>
                      <a:pt x="205" y="90"/>
                    </a:lnTo>
                    <a:lnTo>
                      <a:pt x="160" y="103"/>
                    </a:lnTo>
                    <a:lnTo>
                      <a:pt x="114" y="119"/>
                    </a:lnTo>
                    <a:lnTo>
                      <a:pt x="66" y="136"/>
                    </a:lnTo>
                    <a:lnTo>
                      <a:pt x="22" y="154"/>
                    </a:lnTo>
                    <a:lnTo>
                      <a:pt x="0" y="161"/>
                    </a:lnTo>
                    <a:lnTo>
                      <a:pt x="118" y="194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9"/>
              <p:cNvSpPr>
                <a:spLocks/>
              </p:cNvSpPr>
              <p:nvPr/>
            </p:nvSpPr>
            <p:spPr bwMode="auto">
              <a:xfrm>
                <a:off x="3011" y="2444"/>
                <a:ext cx="60" cy="144"/>
              </a:xfrm>
              <a:custGeom>
                <a:avLst/>
                <a:gdLst>
                  <a:gd name="T0" fmla="*/ 5 w 60"/>
                  <a:gd name="T1" fmla="*/ 2 h 144"/>
                  <a:gd name="T2" fmla="*/ 0 w 60"/>
                  <a:gd name="T3" fmla="*/ 4 h 144"/>
                  <a:gd name="T4" fmla="*/ 49 w 60"/>
                  <a:gd name="T5" fmla="*/ 144 h 144"/>
                  <a:gd name="T6" fmla="*/ 60 w 60"/>
                  <a:gd name="T7" fmla="*/ 140 h 144"/>
                  <a:gd name="T8" fmla="*/ 10 w 60"/>
                  <a:gd name="T9" fmla="*/ 0 h 144"/>
                  <a:gd name="T10" fmla="*/ 5 w 60"/>
                  <a:gd name="T11" fmla="*/ 2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"/>
                  <a:gd name="T19" fmla="*/ 0 h 144"/>
                  <a:gd name="T20" fmla="*/ 60 w 60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" h="144">
                    <a:moveTo>
                      <a:pt x="5" y="2"/>
                    </a:moveTo>
                    <a:lnTo>
                      <a:pt x="0" y="4"/>
                    </a:lnTo>
                    <a:lnTo>
                      <a:pt x="49" y="144"/>
                    </a:lnTo>
                    <a:lnTo>
                      <a:pt x="60" y="140"/>
                    </a:lnTo>
                    <a:lnTo>
                      <a:pt x="1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10"/>
              <p:cNvSpPr>
                <a:spLocks/>
              </p:cNvSpPr>
              <p:nvPr/>
            </p:nvSpPr>
            <p:spPr bwMode="auto">
              <a:xfrm>
                <a:off x="2185" y="1249"/>
                <a:ext cx="1267" cy="1267"/>
              </a:xfrm>
              <a:custGeom>
                <a:avLst/>
                <a:gdLst>
                  <a:gd name="T0" fmla="*/ 1054 w 1267"/>
                  <a:gd name="T1" fmla="*/ 156 h 1267"/>
                  <a:gd name="T2" fmla="*/ 988 w 1267"/>
                  <a:gd name="T3" fmla="*/ 107 h 1267"/>
                  <a:gd name="T4" fmla="*/ 918 w 1267"/>
                  <a:gd name="T5" fmla="*/ 65 h 1267"/>
                  <a:gd name="T6" fmla="*/ 842 w 1267"/>
                  <a:gd name="T7" fmla="*/ 34 h 1267"/>
                  <a:gd name="T8" fmla="*/ 763 w 1267"/>
                  <a:gd name="T9" fmla="*/ 12 h 1267"/>
                  <a:gd name="T10" fmla="*/ 681 w 1267"/>
                  <a:gd name="T11" fmla="*/ 1 h 1267"/>
                  <a:gd name="T12" fmla="*/ 599 w 1267"/>
                  <a:gd name="T13" fmla="*/ 1 h 1267"/>
                  <a:gd name="T14" fmla="*/ 517 w 1267"/>
                  <a:gd name="T15" fmla="*/ 11 h 1267"/>
                  <a:gd name="T16" fmla="*/ 437 w 1267"/>
                  <a:gd name="T17" fmla="*/ 31 h 1267"/>
                  <a:gd name="T18" fmla="*/ 360 w 1267"/>
                  <a:gd name="T19" fmla="*/ 61 h 1267"/>
                  <a:gd name="T20" fmla="*/ 290 w 1267"/>
                  <a:gd name="T21" fmla="*/ 102 h 1267"/>
                  <a:gd name="T22" fmla="*/ 223 w 1267"/>
                  <a:gd name="T23" fmla="*/ 152 h 1267"/>
                  <a:gd name="T24" fmla="*/ 165 w 1267"/>
                  <a:gd name="T25" fmla="*/ 209 h 1267"/>
                  <a:gd name="T26" fmla="*/ 113 w 1267"/>
                  <a:gd name="T27" fmla="*/ 273 h 1267"/>
                  <a:gd name="T28" fmla="*/ 70 w 1267"/>
                  <a:gd name="T29" fmla="*/ 344 h 1267"/>
                  <a:gd name="T30" fmla="*/ 39 w 1267"/>
                  <a:gd name="T31" fmla="*/ 420 h 1267"/>
                  <a:gd name="T32" fmla="*/ 16 w 1267"/>
                  <a:gd name="T33" fmla="*/ 499 h 1267"/>
                  <a:gd name="T34" fmla="*/ 2 w 1267"/>
                  <a:gd name="T35" fmla="*/ 580 h 1267"/>
                  <a:gd name="T36" fmla="*/ 1 w 1267"/>
                  <a:gd name="T37" fmla="*/ 662 h 1267"/>
                  <a:gd name="T38" fmla="*/ 10 w 1267"/>
                  <a:gd name="T39" fmla="*/ 744 h 1267"/>
                  <a:gd name="T40" fmla="*/ 29 w 1267"/>
                  <a:gd name="T41" fmla="*/ 823 h 1267"/>
                  <a:gd name="T42" fmla="*/ 59 w 1267"/>
                  <a:gd name="T43" fmla="*/ 900 h 1267"/>
                  <a:gd name="T44" fmla="*/ 97 w 1267"/>
                  <a:gd name="T45" fmla="*/ 972 h 1267"/>
                  <a:gd name="T46" fmla="*/ 146 w 1267"/>
                  <a:gd name="T47" fmla="*/ 1039 h 1267"/>
                  <a:gd name="T48" fmla="*/ 201 w 1267"/>
                  <a:gd name="T49" fmla="*/ 1098 h 1267"/>
                  <a:gd name="T50" fmla="*/ 266 w 1267"/>
                  <a:gd name="T51" fmla="*/ 1150 h 1267"/>
                  <a:gd name="T52" fmla="*/ 335 w 1267"/>
                  <a:gd name="T53" fmla="*/ 1193 h 1267"/>
                  <a:gd name="T54" fmla="*/ 411 w 1267"/>
                  <a:gd name="T55" fmla="*/ 1227 h 1267"/>
                  <a:gd name="T56" fmla="*/ 489 w 1267"/>
                  <a:gd name="T57" fmla="*/ 1251 h 1267"/>
                  <a:gd name="T58" fmla="*/ 570 w 1267"/>
                  <a:gd name="T59" fmla="*/ 1263 h 1267"/>
                  <a:gd name="T60" fmla="*/ 652 w 1267"/>
                  <a:gd name="T61" fmla="*/ 1266 h 1267"/>
                  <a:gd name="T62" fmla="*/ 734 w 1267"/>
                  <a:gd name="T63" fmla="*/ 1258 h 1267"/>
                  <a:gd name="T64" fmla="*/ 814 w 1267"/>
                  <a:gd name="T65" fmla="*/ 1239 h 1267"/>
                  <a:gd name="T66" fmla="*/ 891 w 1267"/>
                  <a:gd name="T67" fmla="*/ 1212 h 1267"/>
                  <a:gd name="T68" fmla="*/ 963 w 1267"/>
                  <a:gd name="T69" fmla="*/ 1173 h 1267"/>
                  <a:gd name="T70" fmla="*/ 1031 w 1267"/>
                  <a:gd name="T71" fmla="*/ 1125 h 1267"/>
                  <a:gd name="T72" fmla="*/ 1092 w 1267"/>
                  <a:gd name="T73" fmla="*/ 1069 h 1267"/>
                  <a:gd name="T74" fmla="*/ 1145 w 1267"/>
                  <a:gd name="T75" fmla="*/ 1006 h 1267"/>
                  <a:gd name="T76" fmla="*/ 1189 w 1267"/>
                  <a:gd name="T77" fmla="*/ 937 h 1267"/>
                  <a:gd name="T78" fmla="*/ 1223 w 1267"/>
                  <a:gd name="T79" fmla="*/ 862 h 1267"/>
                  <a:gd name="T80" fmla="*/ 1248 w 1267"/>
                  <a:gd name="T81" fmla="*/ 784 h 1267"/>
                  <a:gd name="T82" fmla="*/ 1263 w 1267"/>
                  <a:gd name="T83" fmla="*/ 703 h 1267"/>
                  <a:gd name="T84" fmla="*/ 1267 w 1267"/>
                  <a:gd name="T85" fmla="*/ 621 h 1267"/>
                  <a:gd name="T86" fmla="*/ 1261 w 1267"/>
                  <a:gd name="T87" fmla="*/ 538 h 1267"/>
                  <a:gd name="T88" fmla="*/ 1244 w 1267"/>
                  <a:gd name="T89" fmla="*/ 459 h 1267"/>
                  <a:gd name="T90" fmla="*/ 1217 w 1267"/>
                  <a:gd name="T91" fmla="*/ 382 h 1267"/>
                  <a:gd name="T92" fmla="*/ 1179 w 1267"/>
                  <a:gd name="T93" fmla="*/ 309 h 1267"/>
                  <a:gd name="T94" fmla="*/ 1133 w 1267"/>
                  <a:gd name="T95" fmla="*/ 241 h 1267"/>
                  <a:gd name="T96" fmla="*/ 1093 w 1267"/>
                  <a:gd name="T97" fmla="*/ 194 h 126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67"/>
                  <a:gd name="T148" fmla="*/ 0 h 1267"/>
                  <a:gd name="T149" fmla="*/ 1267 w 1267"/>
                  <a:gd name="T150" fmla="*/ 1267 h 126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67" h="1267">
                    <a:moveTo>
                      <a:pt x="1093" y="194"/>
                    </a:moveTo>
                    <a:lnTo>
                      <a:pt x="1074" y="175"/>
                    </a:lnTo>
                    <a:lnTo>
                      <a:pt x="1054" y="156"/>
                    </a:lnTo>
                    <a:lnTo>
                      <a:pt x="1033" y="138"/>
                    </a:lnTo>
                    <a:lnTo>
                      <a:pt x="1010" y="122"/>
                    </a:lnTo>
                    <a:lnTo>
                      <a:pt x="988" y="107"/>
                    </a:lnTo>
                    <a:lnTo>
                      <a:pt x="966" y="92"/>
                    </a:lnTo>
                    <a:lnTo>
                      <a:pt x="942" y="78"/>
                    </a:lnTo>
                    <a:lnTo>
                      <a:pt x="918" y="65"/>
                    </a:lnTo>
                    <a:lnTo>
                      <a:pt x="893" y="54"/>
                    </a:lnTo>
                    <a:lnTo>
                      <a:pt x="867" y="44"/>
                    </a:lnTo>
                    <a:lnTo>
                      <a:pt x="842" y="34"/>
                    </a:lnTo>
                    <a:lnTo>
                      <a:pt x="816" y="25"/>
                    </a:lnTo>
                    <a:lnTo>
                      <a:pt x="789" y="19"/>
                    </a:lnTo>
                    <a:lnTo>
                      <a:pt x="763" y="12"/>
                    </a:lnTo>
                    <a:lnTo>
                      <a:pt x="736" y="7"/>
                    </a:lnTo>
                    <a:lnTo>
                      <a:pt x="708" y="3"/>
                    </a:lnTo>
                    <a:lnTo>
                      <a:pt x="681" y="1"/>
                    </a:lnTo>
                    <a:lnTo>
                      <a:pt x="654" y="0"/>
                    </a:lnTo>
                    <a:lnTo>
                      <a:pt x="626" y="0"/>
                    </a:lnTo>
                    <a:lnTo>
                      <a:pt x="599" y="1"/>
                    </a:lnTo>
                    <a:lnTo>
                      <a:pt x="571" y="2"/>
                    </a:lnTo>
                    <a:lnTo>
                      <a:pt x="544" y="6"/>
                    </a:lnTo>
                    <a:lnTo>
                      <a:pt x="517" y="11"/>
                    </a:lnTo>
                    <a:lnTo>
                      <a:pt x="490" y="16"/>
                    </a:lnTo>
                    <a:lnTo>
                      <a:pt x="464" y="24"/>
                    </a:lnTo>
                    <a:lnTo>
                      <a:pt x="437" y="31"/>
                    </a:lnTo>
                    <a:lnTo>
                      <a:pt x="411" y="40"/>
                    </a:lnTo>
                    <a:lnTo>
                      <a:pt x="387" y="51"/>
                    </a:lnTo>
                    <a:lnTo>
                      <a:pt x="360" y="61"/>
                    </a:lnTo>
                    <a:lnTo>
                      <a:pt x="336" y="74"/>
                    </a:lnTo>
                    <a:lnTo>
                      <a:pt x="314" y="88"/>
                    </a:lnTo>
                    <a:lnTo>
                      <a:pt x="290" y="102"/>
                    </a:lnTo>
                    <a:lnTo>
                      <a:pt x="267" y="118"/>
                    </a:lnTo>
                    <a:lnTo>
                      <a:pt x="244" y="135"/>
                    </a:lnTo>
                    <a:lnTo>
                      <a:pt x="223" y="152"/>
                    </a:lnTo>
                    <a:lnTo>
                      <a:pt x="203" y="170"/>
                    </a:lnTo>
                    <a:lnTo>
                      <a:pt x="182" y="189"/>
                    </a:lnTo>
                    <a:lnTo>
                      <a:pt x="165" y="209"/>
                    </a:lnTo>
                    <a:lnTo>
                      <a:pt x="146" y="230"/>
                    </a:lnTo>
                    <a:lnTo>
                      <a:pt x="129" y="252"/>
                    </a:lnTo>
                    <a:lnTo>
                      <a:pt x="113" y="273"/>
                    </a:lnTo>
                    <a:lnTo>
                      <a:pt x="98" y="296"/>
                    </a:lnTo>
                    <a:lnTo>
                      <a:pt x="84" y="320"/>
                    </a:lnTo>
                    <a:lnTo>
                      <a:pt x="70" y="344"/>
                    </a:lnTo>
                    <a:lnTo>
                      <a:pt x="59" y="369"/>
                    </a:lnTo>
                    <a:lnTo>
                      <a:pt x="48" y="394"/>
                    </a:lnTo>
                    <a:lnTo>
                      <a:pt x="39" y="420"/>
                    </a:lnTo>
                    <a:lnTo>
                      <a:pt x="29" y="446"/>
                    </a:lnTo>
                    <a:lnTo>
                      <a:pt x="21" y="473"/>
                    </a:lnTo>
                    <a:lnTo>
                      <a:pt x="16" y="499"/>
                    </a:lnTo>
                    <a:lnTo>
                      <a:pt x="10" y="526"/>
                    </a:lnTo>
                    <a:lnTo>
                      <a:pt x="6" y="553"/>
                    </a:lnTo>
                    <a:lnTo>
                      <a:pt x="2" y="580"/>
                    </a:lnTo>
                    <a:lnTo>
                      <a:pt x="1" y="608"/>
                    </a:lnTo>
                    <a:lnTo>
                      <a:pt x="0" y="635"/>
                    </a:lnTo>
                    <a:lnTo>
                      <a:pt x="1" y="662"/>
                    </a:lnTo>
                    <a:lnTo>
                      <a:pt x="2" y="690"/>
                    </a:lnTo>
                    <a:lnTo>
                      <a:pt x="6" y="717"/>
                    </a:lnTo>
                    <a:lnTo>
                      <a:pt x="10" y="744"/>
                    </a:lnTo>
                    <a:lnTo>
                      <a:pt x="15" y="771"/>
                    </a:lnTo>
                    <a:lnTo>
                      <a:pt x="21" y="797"/>
                    </a:lnTo>
                    <a:lnTo>
                      <a:pt x="29" y="823"/>
                    </a:lnTo>
                    <a:lnTo>
                      <a:pt x="37" y="850"/>
                    </a:lnTo>
                    <a:lnTo>
                      <a:pt x="48" y="875"/>
                    </a:lnTo>
                    <a:lnTo>
                      <a:pt x="59" y="900"/>
                    </a:lnTo>
                    <a:lnTo>
                      <a:pt x="70" y="924"/>
                    </a:lnTo>
                    <a:lnTo>
                      <a:pt x="83" y="949"/>
                    </a:lnTo>
                    <a:lnTo>
                      <a:pt x="97" y="972"/>
                    </a:lnTo>
                    <a:lnTo>
                      <a:pt x="112" y="995"/>
                    </a:lnTo>
                    <a:lnTo>
                      <a:pt x="128" y="1017"/>
                    </a:lnTo>
                    <a:lnTo>
                      <a:pt x="146" y="1039"/>
                    </a:lnTo>
                    <a:lnTo>
                      <a:pt x="164" y="1059"/>
                    </a:lnTo>
                    <a:lnTo>
                      <a:pt x="182" y="1079"/>
                    </a:lnTo>
                    <a:lnTo>
                      <a:pt x="201" y="1098"/>
                    </a:lnTo>
                    <a:lnTo>
                      <a:pt x="222" y="1117"/>
                    </a:lnTo>
                    <a:lnTo>
                      <a:pt x="243" y="1133"/>
                    </a:lnTo>
                    <a:lnTo>
                      <a:pt x="266" y="1150"/>
                    </a:lnTo>
                    <a:lnTo>
                      <a:pt x="288" y="1165"/>
                    </a:lnTo>
                    <a:lnTo>
                      <a:pt x="311" y="1180"/>
                    </a:lnTo>
                    <a:lnTo>
                      <a:pt x="335" y="1193"/>
                    </a:lnTo>
                    <a:lnTo>
                      <a:pt x="360" y="1205"/>
                    </a:lnTo>
                    <a:lnTo>
                      <a:pt x="384" y="1217"/>
                    </a:lnTo>
                    <a:lnTo>
                      <a:pt x="411" y="1227"/>
                    </a:lnTo>
                    <a:lnTo>
                      <a:pt x="436" y="1236"/>
                    </a:lnTo>
                    <a:lnTo>
                      <a:pt x="462" y="1243"/>
                    </a:lnTo>
                    <a:lnTo>
                      <a:pt x="489" y="1251"/>
                    </a:lnTo>
                    <a:lnTo>
                      <a:pt x="515" y="1256"/>
                    </a:lnTo>
                    <a:lnTo>
                      <a:pt x="542" y="1261"/>
                    </a:lnTo>
                    <a:lnTo>
                      <a:pt x="570" y="1263"/>
                    </a:lnTo>
                    <a:lnTo>
                      <a:pt x="597" y="1266"/>
                    </a:lnTo>
                    <a:lnTo>
                      <a:pt x="625" y="1267"/>
                    </a:lnTo>
                    <a:lnTo>
                      <a:pt x="652" y="1266"/>
                    </a:lnTo>
                    <a:lnTo>
                      <a:pt x="679" y="1265"/>
                    </a:lnTo>
                    <a:lnTo>
                      <a:pt x="707" y="1262"/>
                    </a:lnTo>
                    <a:lnTo>
                      <a:pt x="734" y="1258"/>
                    </a:lnTo>
                    <a:lnTo>
                      <a:pt x="760" y="1253"/>
                    </a:lnTo>
                    <a:lnTo>
                      <a:pt x="788" y="1247"/>
                    </a:lnTo>
                    <a:lnTo>
                      <a:pt x="814" y="1239"/>
                    </a:lnTo>
                    <a:lnTo>
                      <a:pt x="840" y="1232"/>
                    </a:lnTo>
                    <a:lnTo>
                      <a:pt x="866" y="1222"/>
                    </a:lnTo>
                    <a:lnTo>
                      <a:pt x="891" y="1212"/>
                    </a:lnTo>
                    <a:lnTo>
                      <a:pt x="915" y="1199"/>
                    </a:lnTo>
                    <a:lnTo>
                      <a:pt x="940" y="1186"/>
                    </a:lnTo>
                    <a:lnTo>
                      <a:pt x="963" y="1173"/>
                    </a:lnTo>
                    <a:lnTo>
                      <a:pt x="987" y="1157"/>
                    </a:lnTo>
                    <a:lnTo>
                      <a:pt x="1010" y="1142"/>
                    </a:lnTo>
                    <a:lnTo>
                      <a:pt x="1031" y="1125"/>
                    </a:lnTo>
                    <a:lnTo>
                      <a:pt x="1051" y="1107"/>
                    </a:lnTo>
                    <a:lnTo>
                      <a:pt x="1073" y="1088"/>
                    </a:lnTo>
                    <a:lnTo>
                      <a:pt x="1092" y="1069"/>
                    </a:lnTo>
                    <a:lnTo>
                      <a:pt x="1111" y="1049"/>
                    </a:lnTo>
                    <a:lnTo>
                      <a:pt x="1127" y="1028"/>
                    </a:lnTo>
                    <a:lnTo>
                      <a:pt x="1145" y="1006"/>
                    </a:lnTo>
                    <a:lnTo>
                      <a:pt x="1160" y="983"/>
                    </a:lnTo>
                    <a:lnTo>
                      <a:pt x="1175" y="961"/>
                    </a:lnTo>
                    <a:lnTo>
                      <a:pt x="1189" y="937"/>
                    </a:lnTo>
                    <a:lnTo>
                      <a:pt x="1202" y="913"/>
                    </a:lnTo>
                    <a:lnTo>
                      <a:pt x="1213" y="888"/>
                    </a:lnTo>
                    <a:lnTo>
                      <a:pt x="1223" y="862"/>
                    </a:lnTo>
                    <a:lnTo>
                      <a:pt x="1233" y="837"/>
                    </a:lnTo>
                    <a:lnTo>
                      <a:pt x="1242" y="811"/>
                    </a:lnTo>
                    <a:lnTo>
                      <a:pt x="1248" y="784"/>
                    </a:lnTo>
                    <a:lnTo>
                      <a:pt x="1255" y="756"/>
                    </a:lnTo>
                    <a:lnTo>
                      <a:pt x="1260" y="730"/>
                    </a:lnTo>
                    <a:lnTo>
                      <a:pt x="1263" y="703"/>
                    </a:lnTo>
                    <a:lnTo>
                      <a:pt x="1266" y="676"/>
                    </a:lnTo>
                    <a:lnTo>
                      <a:pt x="1267" y="648"/>
                    </a:lnTo>
                    <a:lnTo>
                      <a:pt x="1267" y="621"/>
                    </a:lnTo>
                    <a:lnTo>
                      <a:pt x="1266" y="594"/>
                    </a:lnTo>
                    <a:lnTo>
                      <a:pt x="1265" y="566"/>
                    </a:lnTo>
                    <a:lnTo>
                      <a:pt x="1261" y="538"/>
                    </a:lnTo>
                    <a:lnTo>
                      <a:pt x="1256" y="512"/>
                    </a:lnTo>
                    <a:lnTo>
                      <a:pt x="1251" y="485"/>
                    </a:lnTo>
                    <a:lnTo>
                      <a:pt x="1244" y="459"/>
                    </a:lnTo>
                    <a:lnTo>
                      <a:pt x="1236" y="432"/>
                    </a:lnTo>
                    <a:lnTo>
                      <a:pt x="1227" y="407"/>
                    </a:lnTo>
                    <a:lnTo>
                      <a:pt x="1217" y="382"/>
                    </a:lnTo>
                    <a:lnTo>
                      <a:pt x="1205" y="357"/>
                    </a:lnTo>
                    <a:lnTo>
                      <a:pt x="1193" y="331"/>
                    </a:lnTo>
                    <a:lnTo>
                      <a:pt x="1179" y="309"/>
                    </a:lnTo>
                    <a:lnTo>
                      <a:pt x="1165" y="285"/>
                    </a:lnTo>
                    <a:lnTo>
                      <a:pt x="1150" y="262"/>
                    </a:lnTo>
                    <a:lnTo>
                      <a:pt x="1133" y="241"/>
                    </a:lnTo>
                    <a:lnTo>
                      <a:pt x="1116" y="219"/>
                    </a:lnTo>
                    <a:lnTo>
                      <a:pt x="1097" y="199"/>
                    </a:lnTo>
                    <a:lnTo>
                      <a:pt x="1093" y="194"/>
                    </a:lnTo>
                    <a:close/>
                  </a:path>
                </a:pathLst>
              </a:custGeom>
              <a:solidFill>
                <a:srgbClr val="B2D1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1"/>
              <p:cNvSpPr>
                <a:spLocks/>
              </p:cNvSpPr>
              <p:nvPr/>
            </p:nvSpPr>
            <p:spPr bwMode="auto">
              <a:xfrm>
                <a:off x="2185" y="1249"/>
                <a:ext cx="1267" cy="1267"/>
              </a:xfrm>
              <a:custGeom>
                <a:avLst/>
                <a:gdLst>
                  <a:gd name="T0" fmla="*/ 1054 w 1267"/>
                  <a:gd name="T1" fmla="*/ 156 h 1267"/>
                  <a:gd name="T2" fmla="*/ 988 w 1267"/>
                  <a:gd name="T3" fmla="*/ 107 h 1267"/>
                  <a:gd name="T4" fmla="*/ 918 w 1267"/>
                  <a:gd name="T5" fmla="*/ 65 h 1267"/>
                  <a:gd name="T6" fmla="*/ 842 w 1267"/>
                  <a:gd name="T7" fmla="*/ 34 h 1267"/>
                  <a:gd name="T8" fmla="*/ 763 w 1267"/>
                  <a:gd name="T9" fmla="*/ 12 h 1267"/>
                  <a:gd name="T10" fmla="*/ 681 w 1267"/>
                  <a:gd name="T11" fmla="*/ 1 h 1267"/>
                  <a:gd name="T12" fmla="*/ 599 w 1267"/>
                  <a:gd name="T13" fmla="*/ 1 h 1267"/>
                  <a:gd name="T14" fmla="*/ 517 w 1267"/>
                  <a:gd name="T15" fmla="*/ 11 h 1267"/>
                  <a:gd name="T16" fmla="*/ 437 w 1267"/>
                  <a:gd name="T17" fmla="*/ 31 h 1267"/>
                  <a:gd name="T18" fmla="*/ 360 w 1267"/>
                  <a:gd name="T19" fmla="*/ 61 h 1267"/>
                  <a:gd name="T20" fmla="*/ 290 w 1267"/>
                  <a:gd name="T21" fmla="*/ 102 h 1267"/>
                  <a:gd name="T22" fmla="*/ 223 w 1267"/>
                  <a:gd name="T23" fmla="*/ 152 h 1267"/>
                  <a:gd name="T24" fmla="*/ 165 w 1267"/>
                  <a:gd name="T25" fmla="*/ 209 h 1267"/>
                  <a:gd name="T26" fmla="*/ 113 w 1267"/>
                  <a:gd name="T27" fmla="*/ 273 h 1267"/>
                  <a:gd name="T28" fmla="*/ 70 w 1267"/>
                  <a:gd name="T29" fmla="*/ 344 h 1267"/>
                  <a:gd name="T30" fmla="*/ 39 w 1267"/>
                  <a:gd name="T31" fmla="*/ 420 h 1267"/>
                  <a:gd name="T32" fmla="*/ 16 w 1267"/>
                  <a:gd name="T33" fmla="*/ 499 h 1267"/>
                  <a:gd name="T34" fmla="*/ 2 w 1267"/>
                  <a:gd name="T35" fmla="*/ 580 h 1267"/>
                  <a:gd name="T36" fmla="*/ 1 w 1267"/>
                  <a:gd name="T37" fmla="*/ 662 h 1267"/>
                  <a:gd name="T38" fmla="*/ 10 w 1267"/>
                  <a:gd name="T39" fmla="*/ 744 h 1267"/>
                  <a:gd name="T40" fmla="*/ 29 w 1267"/>
                  <a:gd name="T41" fmla="*/ 823 h 1267"/>
                  <a:gd name="T42" fmla="*/ 59 w 1267"/>
                  <a:gd name="T43" fmla="*/ 900 h 1267"/>
                  <a:gd name="T44" fmla="*/ 97 w 1267"/>
                  <a:gd name="T45" fmla="*/ 972 h 1267"/>
                  <a:gd name="T46" fmla="*/ 146 w 1267"/>
                  <a:gd name="T47" fmla="*/ 1039 h 1267"/>
                  <a:gd name="T48" fmla="*/ 201 w 1267"/>
                  <a:gd name="T49" fmla="*/ 1098 h 1267"/>
                  <a:gd name="T50" fmla="*/ 266 w 1267"/>
                  <a:gd name="T51" fmla="*/ 1150 h 1267"/>
                  <a:gd name="T52" fmla="*/ 335 w 1267"/>
                  <a:gd name="T53" fmla="*/ 1193 h 1267"/>
                  <a:gd name="T54" fmla="*/ 411 w 1267"/>
                  <a:gd name="T55" fmla="*/ 1227 h 1267"/>
                  <a:gd name="T56" fmla="*/ 489 w 1267"/>
                  <a:gd name="T57" fmla="*/ 1251 h 1267"/>
                  <a:gd name="T58" fmla="*/ 570 w 1267"/>
                  <a:gd name="T59" fmla="*/ 1263 h 1267"/>
                  <a:gd name="T60" fmla="*/ 652 w 1267"/>
                  <a:gd name="T61" fmla="*/ 1266 h 1267"/>
                  <a:gd name="T62" fmla="*/ 734 w 1267"/>
                  <a:gd name="T63" fmla="*/ 1258 h 1267"/>
                  <a:gd name="T64" fmla="*/ 814 w 1267"/>
                  <a:gd name="T65" fmla="*/ 1239 h 1267"/>
                  <a:gd name="T66" fmla="*/ 891 w 1267"/>
                  <a:gd name="T67" fmla="*/ 1212 h 1267"/>
                  <a:gd name="T68" fmla="*/ 963 w 1267"/>
                  <a:gd name="T69" fmla="*/ 1173 h 1267"/>
                  <a:gd name="T70" fmla="*/ 1031 w 1267"/>
                  <a:gd name="T71" fmla="*/ 1125 h 1267"/>
                  <a:gd name="T72" fmla="*/ 1092 w 1267"/>
                  <a:gd name="T73" fmla="*/ 1069 h 1267"/>
                  <a:gd name="T74" fmla="*/ 1145 w 1267"/>
                  <a:gd name="T75" fmla="*/ 1006 h 1267"/>
                  <a:gd name="T76" fmla="*/ 1189 w 1267"/>
                  <a:gd name="T77" fmla="*/ 937 h 1267"/>
                  <a:gd name="T78" fmla="*/ 1223 w 1267"/>
                  <a:gd name="T79" fmla="*/ 862 h 1267"/>
                  <a:gd name="T80" fmla="*/ 1248 w 1267"/>
                  <a:gd name="T81" fmla="*/ 784 h 1267"/>
                  <a:gd name="T82" fmla="*/ 1263 w 1267"/>
                  <a:gd name="T83" fmla="*/ 703 h 1267"/>
                  <a:gd name="T84" fmla="*/ 1267 w 1267"/>
                  <a:gd name="T85" fmla="*/ 621 h 1267"/>
                  <a:gd name="T86" fmla="*/ 1261 w 1267"/>
                  <a:gd name="T87" fmla="*/ 538 h 1267"/>
                  <a:gd name="T88" fmla="*/ 1244 w 1267"/>
                  <a:gd name="T89" fmla="*/ 459 h 1267"/>
                  <a:gd name="T90" fmla="*/ 1217 w 1267"/>
                  <a:gd name="T91" fmla="*/ 382 h 1267"/>
                  <a:gd name="T92" fmla="*/ 1179 w 1267"/>
                  <a:gd name="T93" fmla="*/ 309 h 1267"/>
                  <a:gd name="T94" fmla="*/ 1133 w 1267"/>
                  <a:gd name="T95" fmla="*/ 241 h 1267"/>
                  <a:gd name="T96" fmla="*/ 1093 w 1267"/>
                  <a:gd name="T97" fmla="*/ 194 h 126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67"/>
                  <a:gd name="T148" fmla="*/ 0 h 1267"/>
                  <a:gd name="T149" fmla="*/ 1267 w 1267"/>
                  <a:gd name="T150" fmla="*/ 1267 h 126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67" h="1267">
                    <a:moveTo>
                      <a:pt x="1093" y="194"/>
                    </a:moveTo>
                    <a:lnTo>
                      <a:pt x="1074" y="175"/>
                    </a:lnTo>
                    <a:lnTo>
                      <a:pt x="1054" y="156"/>
                    </a:lnTo>
                    <a:lnTo>
                      <a:pt x="1033" y="138"/>
                    </a:lnTo>
                    <a:lnTo>
                      <a:pt x="1010" y="122"/>
                    </a:lnTo>
                    <a:lnTo>
                      <a:pt x="988" y="107"/>
                    </a:lnTo>
                    <a:lnTo>
                      <a:pt x="966" y="92"/>
                    </a:lnTo>
                    <a:lnTo>
                      <a:pt x="942" y="78"/>
                    </a:lnTo>
                    <a:lnTo>
                      <a:pt x="918" y="65"/>
                    </a:lnTo>
                    <a:lnTo>
                      <a:pt x="893" y="54"/>
                    </a:lnTo>
                    <a:lnTo>
                      <a:pt x="867" y="44"/>
                    </a:lnTo>
                    <a:lnTo>
                      <a:pt x="842" y="34"/>
                    </a:lnTo>
                    <a:lnTo>
                      <a:pt x="816" y="25"/>
                    </a:lnTo>
                    <a:lnTo>
                      <a:pt x="789" y="19"/>
                    </a:lnTo>
                    <a:lnTo>
                      <a:pt x="763" y="12"/>
                    </a:lnTo>
                    <a:lnTo>
                      <a:pt x="736" y="7"/>
                    </a:lnTo>
                    <a:lnTo>
                      <a:pt x="708" y="3"/>
                    </a:lnTo>
                    <a:lnTo>
                      <a:pt x="681" y="1"/>
                    </a:lnTo>
                    <a:lnTo>
                      <a:pt x="654" y="0"/>
                    </a:lnTo>
                    <a:lnTo>
                      <a:pt x="626" y="0"/>
                    </a:lnTo>
                    <a:lnTo>
                      <a:pt x="599" y="1"/>
                    </a:lnTo>
                    <a:lnTo>
                      <a:pt x="571" y="2"/>
                    </a:lnTo>
                    <a:lnTo>
                      <a:pt x="544" y="6"/>
                    </a:lnTo>
                    <a:lnTo>
                      <a:pt x="517" y="11"/>
                    </a:lnTo>
                    <a:lnTo>
                      <a:pt x="490" y="16"/>
                    </a:lnTo>
                    <a:lnTo>
                      <a:pt x="464" y="24"/>
                    </a:lnTo>
                    <a:lnTo>
                      <a:pt x="437" y="31"/>
                    </a:lnTo>
                    <a:lnTo>
                      <a:pt x="411" y="40"/>
                    </a:lnTo>
                    <a:lnTo>
                      <a:pt x="387" y="51"/>
                    </a:lnTo>
                    <a:lnTo>
                      <a:pt x="360" y="61"/>
                    </a:lnTo>
                    <a:lnTo>
                      <a:pt x="336" y="74"/>
                    </a:lnTo>
                    <a:lnTo>
                      <a:pt x="314" y="88"/>
                    </a:lnTo>
                    <a:lnTo>
                      <a:pt x="290" y="102"/>
                    </a:lnTo>
                    <a:lnTo>
                      <a:pt x="267" y="118"/>
                    </a:lnTo>
                    <a:lnTo>
                      <a:pt x="244" y="135"/>
                    </a:lnTo>
                    <a:lnTo>
                      <a:pt x="223" y="152"/>
                    </a:lnTo>
                    <a:lnTo>
                      <a:pt x="203" y="170"/>
                    </a:lnTo>
                    <a:lnTo>
                      <a:pt x="182" y="189"/>
                    </a:lnTo>
                    <a:lnTo>
                      <a:pt x="165" y="209"/>
                    </a:lnTo>
                    <a:lnTo>
                      <a:pt x="146" y="230"/>
                    </a:lnTo>
                    <a:lnTo>
                      <a:pt x="129" y="252"/>
                    </a:lnTo>
                    <a:lnTo>
                      <a:pt x="113" y="273"/>
                    </a:lnTo>
                    <a:lnTo>
                      <a:pt x="98" y="296"/>
                    </a:lnTo>
                    <a:lnTo>
                      <a:pt x="84" y="320"/>
                    </a:lnTo>
                    <a:lnTo>
                      <a:pt x="70" y="344"/>
                    </a:lnTo>
                    <a:lnTo>
                      <a:pt x="59" y="369"/>
                    </a:lnTo>
                    <a:lnTo>
                      <a:pt x="48" y="394"/>
                    </a:lnTo>
                    <a:lnTo>
                      <a:pt x="39" y="420"/>
                    </a:lnTo>
                    <a:lnTo>
                      <a:pt x="29" y="446"/>
                    </a:lnTo>
                    <a:lnTo>
                      <a:pt x="21" y="473"/>
                    </a:lnTo>
                    <a:lnTo>
                      <a:pt x="16" y="499"/>
                    </a:lnTo>
                    <a:lnTo>
                      <a:pt x="10" y="526"/>
                    </a:lnTo>
                    <a:lnTo>
                      <a:pt x="6" y="553"/>
                    </a:lnTo>
                    <a:lnTo>
                      <a:pt x="2" y="580"/>
                    </a:lnTo>
                    <a:lnTo>
                      <a:pt x="1" y="608"/>
                    </a:lnTo>
                    <a:lnTo>
                      <a:pt x="0" y="635"/>
                    </a:lnTo>
                    <a:lnTo>
                      <a:pt x="1" y="662"/>
                    </a:lnTo>
                    <a:lnTo>
                      <a:pt x="2" y="690"/>
                    </a:lnTo>
                    <a:lnTo>
                      <a:pt x="6" y="717"/>
                    </a:lnTo>
                    <a:lnTo>
                      <a:pt x="10" y="744"/>
                    </a:lnTo>
                    <a:lnTo>
                      <a:pt x="15" y="771"/>
                    </a:lnTo>
                    <a:lnTo>
                      <a:pt x="21" y="797"/>
                    </a:lnTo>
                    <a:lnTo>
                      <a:pt x="29" y="823"/>
                    </a:lnTo>
                    <a:lnTo>
                      <a:pt x="37" y="850"/>
                    </a:lnTo>
                    <a:lnTo>
                      <a:pt x="48" y="875"/>
                    </a:lnTo>
                    <a:lnTo>
                      <a:pt x="59" y="900"/>
                    </a:lnTo>
                    <a:lnTo>
                      <a:pt x="70" y="924"/>
                    </a:lnTo>
                    <a:lnTo>
                      <a:pt x="83" y="949"/>
                    </a:lnTo>
                    <a:lnTo>
                      <a:pt x="97" y="972"/>
                    </a:lnTo>
                    <a:lnTo>
                      <a:pt x="112" y="995"/>
                    </a:lnTo>
                    <a:lnTo>
                      <a:pt x="128" y="1017"/>
                    </a:lnTo>
                    <a:lnTo>
                      <a:pt x="146" y="1039"/>
                    </a:lnTo>
                    <a:lnTo>
                      <a:pt x="164" y="1059"/>
                    </a:lnTo>
                    <a:lnTo>
                      <a:pt x="182" y="1079"/>
                    </a:lnTo>
                    <a:lnTo>
                      <a:pt x="201" y="1098"/>
                    </a:lnTo>
                    <a:lnTo>
                      <a:pt x="222" y="1117"/>
                    </a:lnTo>
                    <a:lnTo>
                      <a:pt x="243" y="1133"/>
                    </a:lnTo>
                    <a:lnTo>
                      <a:pt x="266" y="1150"/>
                    </a:lnTo>
                    <a:lnTo>
                      <a:pt x="288" y="1165"/>
                    </a:lnTo>
                    <a:lnTo>
                      <a:pt x="311" y="1180"/>
                    </a:lnTo>
                    <a:lnTo>
                      <a:pt x="335" y="1193"/>
                    </a:lnTo>
                    <a:lnTo>
                      <a:pt x="360" y="1205"/>
                    </a:lnTo>
                    <a:lnTo>
                      <a:pt x="384" y="1217"/>
                    </a:lnTo>
                    <a:lnTo>
                      <a:pt x="411" y="1227"/>
                    </a:lnTo>
                    <a:lnTo>
                      <a:pt x="436" y="1236"/>
                    </a:lnTo>
                    <a:lnTo>
                      <a:pt x="462" y="1243"/>
                    </a:lnTo>
                    <a:lnTo>
                      <a:pt x="489" y="1251"/>
                    </a:lnTo>
                    <a:lnTo>
                      <a:pt x="515" y="1256"/>
                    </a:lnTo>
                    <a:lnTo>
                      <a:pt x="542" y="1261"/>
                    </a:lnTo>
                    <a:lnTo>
                      <a:pt x="570" y="1263"/>
                    </a:lnTo>
                    <a:lnTo>
                      <a:pt x="597" y="1266"/>
                    </a:lnTo>
                    <a:lnTo>
                      <a:pt x="625" y="1267"/>
                    </a:lnTo>
                    <a:lnTo>
                      <a:pt x="652" y="1266"/>
                    </a:lnTo>
                    <a:lnTo>
                      <a:pt x="679" y="1265"/>
                    </a:lnTo>
                    <a:lnTo>
                      <a:pt x="707" y="1262"/>
                    </a:lnTo>
                    <a:lnTo>
                      <a:pt x="734" y="1258"/>
                    </a:lnTo>
                    <a:lnTo>
                      <a:pt x="760" y="1253"/>
                    </a:lnTo>
                    <a:lnTo>
                      <a:pt x="788" y="1247"/>
                    </a:lnTo>
                    <a:lnTo>
                      <a:pt x="814" y="1239"/>
                    </a:lnTo>
                    <a:lnTo>
                      <a:pt x="840" y="1232"/>
                    </a:lnTo>
                    <a:lnTo>
                      <a:pt x="866" y="1222"/>
                    </a:lnTo>
                    <a:lnTo>
                      <a:pt x="891" y="1212"/>
                    </a:lnTo>
                    <a:lnTo>
                      <a:pt x="915" y="1199"/>
                    </a:lnTo>
                    <a:lnTo>
                      <a:pt x="940" y="1186"/>
                    </a:lnTo>
                    <a:lnTo>
                      <a:pt x="963" y="1173"/>
                    </a:lnTo>
                    <a:lnTo>
                      <a:pt x="987" y="1157"/>
                    </a:lnTo>
                    <a:lnTo>
                      <a:pt x="1010" y="1142"/>
                    </a:lnTo>
                    <a:lnTo>
                      <a:pt x="1031" y="1125"/>
                    </a:lnTo>
                    <a:lnTo>
                      <a:pt x="1051" y="1107"/>
                    </a:lnTo>
                    <a:lnTo>
                      <a:pt x="1073" y="1088"/>
                    </a:lnTo>
                    <a:lnTo>
                      <a:pt x="1092" y="1069"/>
                    </a:lnTo>
                    <a:lnTo>
                      <a:pt x="1111" y="1049"/>
                    </a:lnTo>
                    <a:lnTo>
                      <a:pt x="1127" y="1028"/>
                    </a:lnTo>
                    <a:lnTo>
                      <a:pt x="1145" y="1006"/>
                    </a:lnTo>
                    <a:lnTo>
                      <a:pt x="1160" y="983"/>
                    </a:lnTo>
                    <a:lnTo>
                      <a:pt x="1175" y="961"/>
                    </a:lnTo>
                    <a:lnTo>
                      <a:pt x="1189" y="937"/>
                    </a:lnTo>
                    <a:lnTo>
                      <a:pt x="1202" y="913"/>
                    </a:lnTo>
                    <a:lnTo>
                      <a:pt x="1213" y="888"/>
                    </a:lnTo>
                    <a:lnTo>
                      <a:pt x="1223" y="862"/>
                    </a:lnTo>
                    <a:lnTo>
                      <a:pt x="1233" y="837"/>
                    </a:lnTo>
                    <a:lnTo>
                      <a:pt x="1242" y="811"/>
                    </a:lnTo>
                    <a:lnTo>
                      <a:pt x="1248" y="784"/>
                    </a:lnTo>
                    <a:lnTo>
                      <a:pt x="1255" y="756"/>
                    </a:lnTo>
                    <a:lnTo>
                      <a:pt x="1260" y="730"/>
                    </a:lnTo>
                    <a:lnTo>
                      <a:pt x="1263" y="703"/>
                    </a:lnTo>
                    <a:lnTo>
                      <a:pt x="1266" y="676"/>
                    </a:lnTo>
                    <a:lnTo>
                      <a:pt x="1267" y="648"/>
                    </a:lnTo>
                    <a:lnTo>
                      <a:pt x="1267" y="621"/>
                    </a:lnTo>
                    <a:lnTo>
                      <a:pt x="1266" y="594"/>
                    </a:lnTo>
                    <a:lnTo>
                      <a:pt x="1265" y="566"/>
                    </a:lnTo>
                    <a:lnTo>
                      <a:pt x="1261" y="538"/>
                    </a:lnTo>
                    <a:lnTo>
                      <a:pt x="1256" y="512"/>
                    </a:lnTo>
                    <a:lnTo>
                      <a:pt x="1251" y="485"/>
                    </a:lnTo>
                    <a:lnTo>
                      <a:pt x="1244" y="459"/>
                    </a:lnTo>
                    <a:lnTo>
                      <a:pt x="1236" y="432"/>
                    </a:lnTo>
                    <a:lnTo>
                      <a:pt x="1227" y="407"/>
                    </a:lnTo>
                    <a:lnTo>
                      <a:pt x="1217" y="382"/>
                    </a:lnTo>
                    <a:lnTo>
                      <a:pt x="1205" y="357"/>
                    </a:lnTo>
                    <a:lnTo>
                      <a:pt x="1193" y="331"/>
                    </a:lnTo>
                    <a:lnTo>
                      <a:pt x="1179" y="309"/>
                    </a:lnTo>
                    <a:lnTo>
                      <a:pt x="1165" y="285"/>
                    </a:lnTo>
                    <a:lnTo>
                      <a:pt x="1150" y="262"/>
                    </a:lnTo>
                    <a:lnTo>
                      <a:pt x="1133" y="241"/>
                    </a:lnTo>
                    <a:lnTo>
                      <a:pt x="1116" y="219"/>
                    </a:lnTo>
                    <a:lnTo>
                      <a:pt x="1097" y="199"/>
                    </a:lnTo>
                    <a:lnTo>
                      <a:pt x="1093" y="194"/>
                    </a:lnTo>
                  </a:path>
                </a:pathLst>
              </a:custGeom>
              <a:noFill/>
              <a:ln w="1588">
                <a:solidFill>
                  <a:srgbClr val="B2D1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2"/>
              <p:cNvSpPr>
                <a:spLocks/>
              </p:cNvSpPr>
              <p:nvPr/>
            </p:nvSpPr>
            <p:spPr bwMode="auto">
              <a:xfrm>
                <a:off x="2630" y="1249"/>
                <a:ext cx="712" cy="1011"/>
              </a:xfrm>
              <a:custGeom>
                <a:avLst/>
                <a:gdLst>
                  <a:gd name="T0" fmla="*/ 374 w 712"/>
                  <a:gd name="T1" fmla="*/ 343 h 1011"/>
                  <a:gd name="T2" fmla="*/ 321 w 712"/>
                  <a:gd name="T3" fmla="*/ 365 h 1011"/>
                  <a:gd name="T4" fmla="*/ 263 w 712"/>
                  <a:gd name="T5" fmla="*/ 364 h 1011"/>
                  <a:gd name="T6" fmla="*/ 195 w 712"/>
                  <a:gd name="T7" fmla="*/ 372 h 1011"/>
                  <a:gd name="T8" fmla="*/ 117 w 712"/>
                  <a:gd name="T9" fmla="*/ 420 h 1011"/>
                  <a:gd name="T10" fmla="*/ 58 w 712"/>
                  <a:gd name="T11" fmla="*/ 466 h 1011"/>
                  <a:gd name="T12" fmla="*/ 36 w 712"/>
                  <a:gd name="T13" fmla="*/ 533 h 1011"/>
                  <a:gd name="T14" fmla="*/ 1 w 712"/>
                  <a:gd name="T15" fmla="*/ 605 h 1011"/>
                  <a:gd name="T16" fmla="*/ 22 w 712"/>
                  <a:gd name="T17" fmla="*/ 687 h 1011"/>
                  <a:gd name="T18" fmla="*/ 55 w 712"/>
                  <a:gd name="T19" fmla="*/ 751 h 1011"/>
                  <a:gd name="T20" fmla="*/ 122 w 712"/>
                  <a:gd name="T21" fmla="*/ 771 h 1011"/>
                  <a:gd name="T22" fmla="*/ 214 w 712"/>
                  <a:gd name="T23" fmla="*/ 769 h 1011"/>
                  <a:gd name="T24" fmla="*/ 292 w 712"/>
                  <a:gd name="T25" fmla="*/ 722 h 1011"/>
                  <a:gd name="T26" fmla="*/ 350 w 712"/>
                  <a:gd name="T27" fmla="*/ 713 h 1011"/>
                  <a:gd name="T28" fmla="*/ 379 w 712"/>
                  <a:gd name="T29" fmla="*/ 753 h 1011"/>
                  <a:gd name="T30" fmla="*/ 450 w 712"/>
                  <a:gd name="T31" fmla="*/ 807 h 1011"/>
                  <a:gd name="T32" fmla="*/ 458 w 712"/>
                  <a:gd name="T33" fmla="*/ 894 h 1011"/>
                  <a:gd name="T34" fmla="*/ 508 w 712"/>
                  <a:gd name="T35" fmla="*/ 987 h 1011"/>
                  <a:gd name="T36" fmla="*/ 565 w 712"/>
                  <a:gd name="T37" fmla="*/ 997 h 1011"/>
                  <a:gd name="T38" fmla="*/ 634 w 712"/>
                  <a:gd name="T39" fmla="*/ 922 h 1011"/>
                  <a:gd name="T40" fmla="*/ 666 w 712"/>
                  <a:gd name="T41" fmla="*/ 855 h 1011"/>
                  <a:gd name="T42" fmla="*/ 682 w 712"/>
                  <a:gd name="T43" fmla="*/ 773 h 1011"/>
                  <a:gd name="T44" fmla="*/ 709 w 712"/>
                  <a:gd name="T45" fmla="*/ 682 h 1011"/>
                  <a:gd name="T46" fmla="*/ 682 w 712"/>
                  <a:gd name="T47" fmla="*/ 594 h 1011"/>
                  <a:gd name="T48" fmla="*/ 701 w 712"/>
                  <a:gd name="T49" fmla="*/ 455 h 1011"/>
                  <a:gd name="T50" fmla="*/ 672 w 712"/>
                  <a:gd name="T51" fmla="*/ 425 h 1011"/>
                  <a:gd name="T52" fmla="*/ 586 w 712"/>
                  <a:gd name="T53" fmla="*/ 404 h 1011"/>
                  <a:gd name="T54" fmla="*/ 482 w 712"/>
                  <a:gd name="T55" fmla="*/ 344 h 1011"/>
                  <a:gd name="T56" fmla="*/ 553 w 712"/>
                  <a:gd name="T57" fmla="*/ 360 h 1011"/>
                  <a:gd name="T58" fmla="*/ 629 w 712"/>
                  <a:gd name="T59" fmla="*/ 410 h 1011"/>
                  <a:gd name="T60" fmla="*/ 683 w 712"/>
                  <a:gd name="T61" fmla="*/ 348 h 1011"/>
                  <a:gd name="T62" fmla="*/ 653 w 712"/>
                  <a:gd name="T63" fmla="*/ 266 h 1011"/>
                  <a:gd name="T64" fmla="*/ 561 w 712"/>
                  <a:gd name="T65" fmla="*/ 259 h 1011"/>
                  <a:gd name="T66" fmla="*/ 614 w 712"/>
                  <a:gd name="T67" fmla="*/ 235 h 1011"/>
                  <a:gd name="T68" fmla="*/ 695 w 712"/>
                  <a:gd name="T69" fmla="*/ 252 h 1011"/>
                  <a:gd name="T70" fmla="*/ 276 w 712"/>
                  <a:gd name="T71" fmla="*/ 5 h 1011"/>
                  <a:gd name="T72" fmla="*/ 199 w 712"/>
                  <a:gd name="T73" fmla="*/ 78 h 1011"/>
                  <a:gd name="T74" fmla="*/ 159 w 712"/>
                  <a:gd name="T75" fmla="*/ 67 h 1011"/>
                  <a:gd name="T76" fmla="*/ 87 w 712"/>
                  <a:gd name="T77" fmla="*/ 130 h 1011"/>
                  <a:gd name="T78" fmla="*/ 113 w 712"/>
                  <a:gd name="T79" fmla="*/ 179 h 1011"/>
                  <a:gd name="T80" fmla="*/ 162 w 712"/>
                  <a:gd name="T81" fmla="*/ 159 h 1011"/>
                  <a:gd name="T82" fmla="*/ 169 w 712"/>
                  <a:gd name="T83" fmla="*/ 126 h 1011"/>
                  <a:gd name="T84" fmla="*/ 192 w 712"/>
                  <a:gd name="T85" fmla="*/ 170 h 1011"/>
                  <a:gd name="T86" fmla="*/ 152 w 712"/>
                  <a:gd name="T87" fmla="*/ 208 h 1011"/>
                  <a:gd name="T88" fmla="*/ 98 w 712"/>
                  <a:gd name="T89" fmla="*/ 251 h 1011"/>
                  <a:gd name="T90" fmla="*/ 77 w 712"/>
                  <a:gd name="T91" fmla="*/ 307 h 1011"/>
                  <a:gd name="T92" fmla="*/ 52 w 712"/>
                  <a:gd name="T93" fmla="*/ 350 h 1011"/>
                  <a:gd name="T94" fmla="*/ 79 w 712"/>
                  <a:gd name="T95" fmla="*/ 418 h 1011"/>
                  <a:gd name="T96" fmla="*/ 144 w 712"/>
                  <a:gd name="T97" fmla="*/ 375 h 1011"/>
                  <a:gd name="T98" fmla="*/ 208 w 712"/>
                  <a:gd name="T99" fmla="*/ 305 h 1011"/>
                  <a:gd name="T100" fmla="*/ 267 w 712"/>
                  <a:gd name="T101" fmla="*/ 324 h 1011"/>
                  <a:gd name="T102" fmla="*/ 232 w 712"/>
                  <a:gd name="T103" fmla="*/ 281 h 1011"/>
                  <a:gd name="T104" fmla="*/ 290 w 712"/>
                  <a:gd name="T105" fmla="*/ 282 h 1011"/>
                  <a:gd name="T106" fmla="*/ 324 w 712"/>
                  <a:gd name="T107" fmla="*/ 268 h 1011"/>
                  <a:gd name="T108" fmla="*/ 330 w 712"/>
                  <a:gd name="T109" fmla="*/ 206 h 1011"/>
                  <a:gd name="T110" fmla="*/ 361 w 712"/>
                  <a:gd name="T111" fmla="*/ 188 h 1011"/>
                  <a:gd name="T112" fmla="*/ 403 w 712"/>
                  <a:gd name="T113" fmla="*/ 183 h 1011"/>
                  <a:gd name="T114" fmla="*/ 358 w 712"/>
                  <a:gd name="T115" fmla="*/ 235 h 1011"/>
                  <a:gd name="T116" fmla="*/ 377 w 712"/>
                  <a:gd name="T117" fmla="*/ 285 h 1011"/>
                  <a:gd name="T118" fmla="*/ 425 w 712"/>
                  <a:gd name="T119" fmla="*/ 266 h 101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12"/>
                  <a:gd name="T181" fmla="*/ 0 h 1011"/>
                  <a:gd name="T182" fmla="*/ 712 w 712"/>
                  <a:gd name="T183" fmla="*/ 1011 h 101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12" h="1011">
                    <a:moveTo>
                      <a:pt x="449" y="280"/>
                    </a:moveTo>
                    <a:lnTo>
                      <a:pt x="449" y="291"/>
                    </a:lnTo>
                    <a:lnTo>
                      <a:pt x="444" y="295"/>
                    </a:lnTo>
                    <a:lnTo>
                      <a:pt x="429" y="310"/>
                    </a:lnTo>
                    <a:lnTo>
                      <a:pt x="420" y="319"/>
                    </a:lnTo>
                    <a:lnTo>
                      <a:pt x="405" y="334"/>
                    </a:lnTo>
                    <a:lnTo>
                      <a:pt x="395" y="343"/>
                    </a:lnTo>
                    <a:lnTo>
                      <a:pt x="390" y="338"/>
                    </a:lnTo>
                    <a:lnTo>
                      <a:pt x="374" y="343"/>
                    </a:lnTo>
                    <a:lnTo>
                      <a:pt x="369" y="338"/>
                    </a:lnTo>
                    <a:lnTo>
                      <a:pt x="361" y="336"/>
                    </a:lnTo>
                    <a:lnTo>
                      <a:pt x="350" y="346"/>
                    </a:lnTo>
                    <a:lnTo>
                      <a:pt x="340" y="357"/>
                    </a:lnTo>
                    <a:lnTo>
                      <a:pt x="345" y="360"/>
                    </a:lnTo>
                    <a:lnTo>
                      <a:pt x="345" y="370"/>
                    </a:lnTo>
                    <a:lnTo>
                      <a:pt x="335" y="381"/>
                    </a:lnTo>
                    <a:lnTo>
                      <a:pt x="330" y="374"/>
                    </a:lnTo>
                    <a:lnTo>
                      <a:pt x="321" y="365"/>
                    </a:lnTo>
                    <a:lnTo>
                      <a:pt x="311" y="364"/>
                    </a:lnTo>
                    <a:lnTo>
                      <a:pt x="306" y="369"/>
                    </a:lnTo>
                    <a:lnTo>
                      <a:pt x="302" y="365"/>
                    </a:lnTo>
                    <a:lnTo>
                      <a:pt x="292" y="365"/>
                    </a:lnTo>
                    <a:lnTo>
                      <a:pt x="282" y="374"/>
                    </a:lnTo>
                    <a:lnTo>
                      <a:pt x="279" y="379"/>
                    </a:lnTo>
                    <a:lnTo>
                      <a:pt x="273" y="374"/>
                    </a:lnTo>
                    <a:lnTo>
                      <a:pt x="268" y="369"/>
                    </a:lnTo>
                    <a:lnTo>
                      <a:pt x="263" y="364"/>
                    </a:lnTo>
                    <a:lnTo>
                      <a:pt x="258" y="359"/>
                    </a:lnTo>
                    <a:lnTo>
                      <a:pt x="255" y="354"/>
                    </a:lnTo>
                    <a:lnTo>
                      <a:pt x="250" y="349"/>
                    </a:lnTo>
                    <a:lnTo>
                      <a:pt x="234" y="344"/>
                    </a:lnTo>
                    <a:lnTo>
                      <a:pt x="229" y="349"/>
                    </a:lnTo>
                    <a:lnTo>
                      <a:pt x="221" y="349"/>
                    </a:lnTo>
                    <a:lnTo>
                      <a:pt x="205" y="354"/>
                    </a:lnTo>
                    <a:lnTo>
                      <a:pt x="197" y="363"/>
                    </a:lnTo>
                    <a:lnTo>
                      <a:pt x="195" y="372"/>
                    </a:lnTo>
                    <a:lnTo>
                      <a:pt x="185" y="382"/>
                    </a:lnTo>
                    <a:lnTo>
                      <a:pt x="176" y="382"/>
                    </a:lnTo>
                    <a:lnTo>
                      <a:pt x="171" y="387"/>
                    </a:lnTo>
                    <a:lnTo>
                      <a:pt x="156" y="391"/>
                    </a:lnTo>
                    <a:lnTo>
                      <a:pt x="147" y="401"/>
                    </a:lnTo>
                    <a:lnTo>
                      <a:pt x="141" y="406"/>
                    </a:lnTo>
                    <a:lnTo>
                      <a:pt x="132" y="415"/>
                    </a:lnTo>
                    <a:lnTo>
                      <a:pt x="122" y="415"/>
                    </a:lnTo>
                    <a:lnTo>
                      <a:pt x="117" y="420"/>
                    </a:lnTo>
                    <a:lnTo>
                      <a:pt x="107" y="420"/>
                    </a:lnTo>
                    <a:lnTo>
                      <a:pt x="98" y="418"/>
                    </a:lnTo>
                    <a:lnTo>
                      <a:pt x="93" y="423"/>
                    </a:lnTo>
                    <a:lnTo>
                      <a:pt x="88" y="428"/>
                    </a:lnTo>
                    <a:lnTo>
                      <a:pt x="88" y="439"/>
                    </a:lnTo>
                    <a:lnTo>
                      <a:pt x="73" y="442"/>
                    </a:lnTo>
                    <a:lnTo>
                      <a:pt x="78" y="447"/>
                    </a:lnTo>
                    <a:lnTo>
                      <a:pt x="63" y="461"/>
                    </a:lnTo>
                    <a:lnTo>
                      <a:pt x="58" y="466"/>
                    </a:lnTo>
                    <a:lnTo>
                      <a:pt x="58" y="476"/>
                    </a:lnTo>
                    <a:lnTo>
                      <a:pt x="58" y="485"/>
                    </a:lnTo>
                    <a:lnTo>
                      <a:pt x="58" y="495"/>
                    </a:lnTo>
                    <a:lnTo>
                      <a:pt x="57" y="505"/>
                    </a:lnTo>
                    <a:lnTo>
                      <a:pt x="52" y="510"/>
                    </a:lnTo>
                    <a:lnTo>
                      <a:pt x="43" y="519"/>
                    </a:lnTo>
                    <a:lnTo>
                      <a:pt x="38" y="524"/>
                    </a:lnTo>
                    <a:lnTo>
                      <a:pt x="33" y="528"/>
                    </a:lnTo>
                    <a:lnTo>
                      <a:pt x="36" y="533"/>
                    </a:lnTo>
                    <a:lnTo>
                      <a:pt x="31" y="538"/>
                    </a:lnTo>
                    <a:lnTo>
                      <a:pt x="26" y="543"/>
                    </a:lnTo>
                    <a:lnTo>
                      <a:pt x="26" y="553"/>
                    </a:lnTo>
                    <a:lnTo>
                      <a:pt x="21" y="567"/>
                    </a:lnTo>
                    <a:lnTo>
                      <a:pt x="16" y="572"/>
                    </a:lnTo>
                    <a:lnTo>
                      <a:pt x="16" y="582"/>
                    </a:lnTo>
                    <a:lnTo>
                      <a:pt x="7" y="591"/>
                    </a:lnTo>
                    <a:lnTo>
                      <a:pt x="6" y="601"/>
                    </a:lnTo>
                    <a:lnTo>
                      <a:pt x="1" y="605"/>
                    </a:lnTo>
                    <a:lnTo>
                      <a:pt x="1" y="615"/>
                    </a:lnTo>
                    <a:lnTo>
                      <a:pt x="1" y="625"/>
                    </a:lnTo>
                    <a:lnTo>
                      <a:pt x="0" y="634"/>
                    </a:lnTo>
                    <a:lnTo>
                      <a:pt x="10" y="644"/>
                    </a:lnTo>
                    <a:lnTo>
                      <a:pt x="14" y="649"/>
                    </a:lnTo>
                    <a:lnTo>
                      <a:pt x="19" y="664"/>
                    </a:lnTo>
                    <a:lnTo>
                      <a:pt x="24" y="668"/>
                    </a:lnTo>
                    <a:lnTo>
                      <a:pt x="29" y="673"/>
                    </a:lnTo>
                    <a:lnTo>
                      <a:pt x="22" y="687"/>
                    </a:lnTo>
                    <a:lnTo>
                      <a:pt x="22" y="698"/>
                    </a:lnTo>
                    <a:lnTo>
                      <a:pt x="22" y="707"/>
                    </a:lnTo>
                    <a:lnTo>
                      <a:pt x="22" y="716"/>
                    </a:lnTo>
                    <a:lnTo>
                      <a:pt x="28" y="722"/>
                    </a:lnTo>
                    <a:lnTo>
                      <a:pt x="26" y="731"/>
                    </a:lnTo>
                    <a:lnTo>
                      <a:pt x="33" y="736"/>
                    </a:lnTo>
                    <a:lnTo>
                      <a:pt x="36" y="741"/>
                    </a:lnTo>
                    <a:lnTo>
                      <a:pt x="52" y="746"/>
                    </a:lnTo>
                    <a:lnTo>
                      <a:pt x="55" y="751"/>
                    </a:lnTo>
                    <a:lnTo>
                      <a:pt x="60" y="756"/>
                    </a:lnTo>
                    <a:lnTo>
                      <a:pt x="70" y="756"/>
                    </a:lnTo>
                    <a:lnTo>
                      <a:pt x="74" y="761"/>
                    </a:lnTo>
                    <a:lnTo>
                      <a:pt x="84" y="761"/>
                    </a:lnTo>
                    <a:lnTo>
                      <a:pt x="88" y="766"/>
                    </a:lnTo>
                    <a:lnTo>
                      <a:pt x="98" y="766"/>
                    </a:lnTo>
                    <a:lnTo>
                      <a:pt x="103" y="771"/>
                    </a:lnTo>
                    <a:lnTo>
                      <a:pt x="113" y="771"/>
                    </a:lnTo>
                    <a:lnTo>
                      <a:pt x="122" y="771"/>
                    </a:lnTo>
                    <a:lnTo>
                      <a:pt x="127" y="777"/>
                    </a:lnTo>
                    <a:lnTo>
                      <a:pt x="137" y="777"/>
                    </a:lnTo>
                    <a:lnTo>
                      <a:pt x="147" y="777"/>
                    </a:lnTo>
                    <a:lnTo>
                      <a:pt x="160" y="782"/>
                    </a:lnTo>
                    <a:lnTo>
                      <a:pt x="170" y="783"/>
                    </a:lnTo>
                    <a:lnTo>
                      <a:pt x="185" y="778"/>
                    </a:lnTo>
                    <a:lnTo>
                      <a:pt x="195" y="778"/>
                    </a:lnTo>
                    <a:lnTo>
                      <a:pt x="209" y="774"/>
                    </a:lnTo>
                    <a:lnTo>
                      <a:pt x="214" y="769"/>
                    </a:lnTo>
                    <a:lnTo>
                      <a:pt x="238" y="754"/>
                    </a:lnTo>
                    <a:lnTo>
                      <a:pt x="248" y="755"/>
                    </a:lnTo>
                    <a:lnTo>
                      <a:pt x="258" y="755"/>
                    </a:lnTo>
                    <a:lnTo>
                      <a:pt x="263" y="750"/>
                    </a:lnTo>
                    <a:lnTo>
                      <a:pt x="273" y="751"/>
                    </a:lnTo>
                    <a:lnTo>
                      <a:pt x="277" y="746"/>
                    </a:lnTo>
                    <a:lnTo>
                      <a:pt x="282" y="731"/>
                    </a:lnTo>
                    <a:lnTo>
                      <a:pt x="287" y="726"/>
                    </a:lnTo>
                    <a:lnTo>
                      <a:pt x="292" y="722"/>
                    </a:lnTo>
                    <a:lnTo>
                      <a:pt x="297" y="717"/>
                    </a:lnTo>
                    <a:lnTo>
                      <a:pt x="302" y="712"/>
                    </a:lnTo>
                    <a:lnTo>
                      <a:pt x="308" y="717"/>
                    </a:lnTo>
                    <a:lnTo>
                      <a:pt x="318" y="717"/>
                    </a:lnTo>
                    <a:lnTo>
                      <a:pt x="321" y="722"/>
                    </a:lnTo>
                    <a:lnTo>
                      <a:pt x="331" y="722"/>
                    </a:lnTo>
                    <a:lnTo>
                      <a:pt x="337" y="719"/>
                    </a:lnTo>
                    <a:lnTo>
                      <a:pt x="345" y="719"/>
                    </a:lnTo>
                    <a:lnTo>
                      <a:pt x="350" y="713"/>
                    </a:lnTo>
                    <a:lnTo>
                      <a:pt x="355" y="708"/>
                    </a:lnTo>
                    <a:lnTo>
                      <a:pt x="366" y="708"/>
                    </a:lnTo>
                    <a:lnTo>
                      <a:pt x="371" y="703"/>
                    </a:lnTo>
                    <a:lnTo>
                      <a:pt x="379" y="705"/>
                    </a:lnTo>
                    <a:lnTo>
                      <a:pt x="384" y="719"/>
                    </a:lnTo>
                    <a:lnTo>
                      <a:pt x="390" y="724"/>
                    </a:lnTo>
                    <a:lnTo>
                      <a:pt x="379" y="732"/>
                    </a:lnTo>
                    <a:lnTo>
                      <a:pt x="379" y="742"/>
                    </a:lnTo>
                    <a:lnTo>
                      <a:pt x="379" y="753"/>
                    </a:lnTo>
                    <a:lnTo>
                      <a:pt x="378" y="763"/>
                    </a:lnTo>
                    <a:lnTo>
                      <a:pt x="383" y="768"/>
                    </a:lnTo>
                    <a:lnTo>
                      <a:pt x="397" y="771"/>
                    </a:lnTo>
                    <a:lnTo>
                      <a:pt x="407" y="773"/>
                    </a:lnTo>
                    <a:lnTo>
                      <a:pt x="417" y="782"/>
                    </a:lnTo>
                    <a:lnTo>
                      <a:pt x="426" y="782"/>
                    </a:lnTo>
                    <a:lnTo>
                      <a:pt x="436" y="792"/>
                    </a:lnTo>
                    <a:lnTo>
                      <a:pt x="440" y="797"/>
                    </a:lnTo>
                    <a:lnTo>
                      <a:pt x="450" y="807"/>
                    </a:lnTo>
                    <a:lnTo>
                      <a:pt x="454" y="822"/>
                    </a:lnTo>
                    <a:lnTo>
                      <a:pt x="459" y="826"/>
                    </a:lnTo>
                    <a:lnTo>
                      <a:pt x="459" y="836"/>
                    </a:lnTo>
                    <a:lnTo>
                      <a:pt x="458" y="846"/>
                    </a:lnTo>
                    <a:lnTo>
                      <a:pt x="454" y="860"/>
                    </a:lnTo>
                    <a:lnTo>
                      <a:pt x="454" y="870"/>
                    </a:lnTo>
                    <a:lnTo>
                      <a:pt x="453" y="880"/>
                    </a:lnTo>
                    <a:lnTo>
                      <a:pt x="458" y="884"/>
                    </a:lnTo>
                    <a:lnTo>
                      <a:pt x="458" y="894"/>
                    </a:lnTo>
                    <a:lnTo>
                      <a:pt x="456" y="903"/>
                    </a:lnTo>
                    <a:lnTo>
                      <a:pt x="471" y="918"/>
                    </a:lnTo>
                    <a:lnTo>
                      <a:pt x="477" y="923"/>
                    </a:lnTo>
                    <a:lnTo>
                      <a:pt x="485" y="933"/>
                    </a:lnTo>
                    <a:lnTo>
                      <a:pt x="490" y="938"/>
                    </a:lnTo>
                    <a:lnTo>
                      <a:pt x="499" y="948"/>
                    </a:lnTo>
                    <a:lnTo>
                      <a:pt x="499" y="957"/>
                    </a:lnTo>
                    <a:lnTo>
                      <a:pt x="503" y="972"/>
                    </a:lnTo>
                    <a:lnTo>
                      <a:pt x="508" y="987"/>
                    </a:lnTo>
                    <a:lnTo>
                      <a:pt x="512" y="992"/>
                    </a:lnTo>
                    <a:lnTo>
                      <a:pt x="517" y="996"/>
                    </a:lnTo>
                    <a:lnTo>
                      <a:pt x="522" y="1002"/>
                    </a:lnTo>
                    <a:lnTo>
                      <a:pt x="526" y="1006"/>
                    </a:lnTo>
                    <a:lnTo>
                      <a:pt x="531" y="1011"/>
                    </a:lnTo>
                    <a:lnTo>
                      <a:pt x="541" y="1011"/>
                    </a:lnTo>
                    <a:lnTo>
                      <a:pt x="546" y="1006"/>
                    </a:lnTo>
                    <a:lnTo>
                      <a:pt x="560" y="1002"/>
                    </a:lnTo>
                    <a:lnTo>
                      <a:pt x="565" y="997"/>
                    </a:lnTo>
                    <a:lnTo>
                      <a:pt x="580" y="973"/>
                    </a:lnTo>
                    <a:lnTo>
                      <a:pt x="585" y="968"/>
                    </a:lnTo>
                    <a:lnTo>
                      <a:pt x="595" y="959"/>
                    </a:lnTo>
                    <a:lnTo>
                      <a:pt x="600" y="954"/>
                    </a:lnTo>
                    <a:lnTo>
                      <a:pt x="610" y="946"/>
                    </a:lnTo>
                    <a:lnTo>
                      <a:pt x="615" y="940"/>
                    </a:lnTo>
                    <a:lnTo>
                      <a:pt x="620" y="935"/>
                    </a:lnTo>
                    <a:lnTo>
                      <a:pt x="625" y="930"/>
                    </a:lnTo>
                    <a:lnTo>
                      <a:pt x="634" y="922"/>
                    </a:lnTo>
                    <a:lnTo>
                      <a:pt x="641" y="917"/>
                    </a:lnTo>
                    <a:lnTo>
                      <a:pt x="649" y="908"/>
                    </a:lnTo>
                    <a:lnTo>
                      <a:pt x="654" y="893"/>
                    </a:lnTo>
                    <a:lnTo>
                      <a:pt x="661" y="888"/>
                    </a:lnTo>
                    <a:lnTo>
                      <a:pt x="656" y="882"/>
                    </a:lnTo>
                    <a:lnTo>
                      <a:pt x="656" y="874"/>
                    </a:lnTo>
                    <a:lnTo>
                      <a:pt x="656" y="864"/>
                    </a:lnTo>
                    <a:lnTo>
                      <a:pt x="661" y="859"/>
                    </a:lnTo>
                    <a:lnTo>
                      <a:pt x="666" y="855"/>
                    </a:lnTo>
                    <a:lnTo>
                      <a:pt x="671" y="840"/>
                    </a:lnTo>
                    <a:lnTo>
                      <a:pt x="676" y="835"/>
                    </a:lnTo>
                    <a:lnTo>
                      <a:pt x="672" y="821"/>
                    </a:lnTo>
                    <a:lnTo>
                      <a:pt x="667" y="816"/>
                    </a:lnTo>
                    <a:lnTo>
                      <a:pt x="667" y="806"/>
                    </a:lnTo>
                    <a:lnTo>
                      <a:pt x="672" y="802"/>
                    </a:lnTo>
                    <a:lnTo>
                      <a:pt x="672" y="792"/>
                    </a:lnTo>
                    <a:lnTo>
                      <a:pt x="677" y="778"/>
                    </a:lnTo>
                    <a:lnTo>
                      <a:pt x="682" y="773"/>
                    </a:lnTo>
                    <a:lnTo>
                      <a:pt x="692" y="763"/>
                    </a:lnTo>
                    <a:lnTo>
                      <a:pt x="702" y="754"/>
                    </a:lnTo>
                    <a:lnTo>
                      <a:pt x="702" y="744"/>
                    </a:lnTo>
                    <a:lnTo>
                      <a:pt x="707" y="730"/>
                    </a:lnTo>
                    <a:lnTo>
                      <a:pt x="707" y="720"/>
                    </a:lnTo>
                    <a:lnTo>
                      <a:pt x="712" y="705"/>
                    </a:lnTo>
                    <a:lnTo>
                      <a:pt x="704" y="696"/>
                    </a:lnTo>
                    <a:lnTo>
                      <a:pt x="704" y="686"/>
                    </a:lnTo>
                    <a:lnTo>
                      <a:pt x="709" y="682"/>
                    </a:lnTo>
                    <a:lnTo>
                      <a:pt x="705" y="677"/>
                    </a:lnTo>
                    <a:lnTo>
                      <a:pt x="700" y="671"/>
                    </a:lnTo>
                    <a:lnTo>
                      <a:pt x="695" y="667"/>
                    </a:lnTo>
                    <a:lnTo>
                      <a:pt x="686" y="657"/>
                    </a:lnTo>
                    <a:lnTo>
                      <a:pt x="681" y="652"/>
                    </a:lnTo>
                    <a:lnTo>
                      <a:pt x="676" y="647"/>
                    </a:lnTo>
                    <a:lnTo>
                      <a:pt x="676" y="638"/>
                    </a:lnTo>
                    <a:lnTo>
                      <a:pt x="677" y="628"/>
                    </a:lnTo>
                    <a:lnTo>
                      <a:pt x="682" y="594"/>
                    </a:lnTo>
                    <a:lnTo>
                      <a:pt x="682" y="585"/>
                    </a:lnTo>
                    <a:lnTo>
                      <a:pt x="678" y="570"/>
                    </a:lnTo>
                    <a:lnTo>
                      <a:pt x="693" y="507"/>
                    </a:lnTo>
                    <a:lnTo>
                      <a:pt x="695" y="498"/>
                    </a:lnTo>
                    <a:lnTo>
                      <a:pt x="695" y="488"/>
                    </a:lnTo>
                    <a:lnTo>
                      <a:pt x="695" y="479"/>
                    </a:lnTo>
                    <a:lnTo>
                      <a:pt x="695" y="469"/>
                    </a:lnTo>
                    <a:lnTo>
                      <a:pt x="696" y="459"/>
                    </a:lnTo>
                    <a:lnTo>
                      <a:pt x="701" y="455"/>
                    </a:lnTo>
                    <a:lnTo>
                      <a:pt x="701" y="445"/>
                    </a:lnTo>
                    <a:lnTo>
                      <a:pt x="701" y="435"/>
                    </a:lnTo>
                    <a:lnTo>
                      <a:pt x="701" y="425"/>
                    </a:lnTo>
                    <a:lnTo>
                      <a:pt x="697" y="411"/>
                    </a:lnTo>
                    <a:lnTo>
                      <a:pt x="692" y="406"/>
                    </a:lnTo>
                    <a:lnTo>
                      <a:pt x="692" y="397"/>
                    </a:lnTo>
                    <a:lnTo>
                      <a:pt x="682" y="406"/>
                    </a:lnTo>
                    <a:lnTo>
                      <a:pt x="677" y="411"/>
                    </a:lnTo>
                    <a:lnTo>
                      <a:pt x="672" y="425"/>
                    </a:lnTo>
                    <a:lnTo>
                      <a:pt x="667" y="430"/>
                    </a:lnTo>
                    <a:lnTo>
                      <a:pt x="657" y="439"/>
                    </a:lnTo>
                    <a:lnTo>
                      <a:pt x="652" y="435"/>
                    </a:lnTo>
                    <a:lnTo>
                      <a:pt x="638" y="428"/>
                    </a:lnTo>
                    <a:lnTo>
                      <a:pt x="634" y="423"/>
                    </a:lnTo>
                    <a:lnTo>
                      <a:pt x="619" y="420"/>
                    </a:lnTo>
                    <a:lnTo>
                      <a:pt x="609" y="418"/>
                    </a:lnTo>
                    <a:lnTo>
                      <a:pt x="595" y="413"/>
                    </a:lnTo>
                    <a:lnTo>
                      <a:pt x="586" y="404"/>
                    </a:lnTo>
                    <a:lnTo>
                      <a:pt x="571" y="389"/>
                    </a:lnTo>
                    <a:lnTo>
                      <a:pt x="552" y="379"/>
                    </a:lnTo>
                    <a:lnTo>
                      <a:pt x="533" y="379"/>
                    </a:lnTo>
                    <a:lnTo>
                      <a:pt x="524" y="369"/>
                    </a:lnTo>
                    <a:lnTo>
                      <a:pt x="519" y="364"/>
                    </a:lnTo>
                    <a:lnTo>
                      <a:pt x="514" y="359"/>
                    </a:lnTo>
                    <a:lnTo>
                      <a:pt x="495" y="359"/>
                    </a:lnTo>
                    <a:lnTo>
                      <a:pt x="485" y="359"/>
                    </a:lnTo>
                    <a:lnTo>
                      <a:pt x="482" y="344"/>
                    </a:lnTo>
                    <a:lnTo>
                      <a:pt x="482" y="335"/>
                    </a:lnTo>
                    <a:lnTo>
                      <a:pt x="490" y="335"/>
                    </a:lnTo>
                    <a:lnTo>
                      <a:pt x="502" y="335"/>
                    </a:lnTo>
                    <a:lnTo>
                      <a:pt x="516" y="340"/>
                    </a:lnTo>
                    <a:lnTo>
                      <a:pt x="519" y="345"/>
                    </a:lnTo>
                    <a:lnTo>
                      <a:pt x="530" y="345"/>
                    </a:lnTo>
                    <a:lnTo>
                      <a:pt x="540" y="355"/>
                    </a:lnTo>
                    <a:lnTo>
                      <a:pt x="548" y="355"/>
                    </a:lnTo>
                    <a:lnTo>
                      <a:pt x="553" y="360"/>
                    </a:lnTo>
                    <a:lnTo>
                      <a:pt x="567" y="365"/>
                    </a:lnTo>
                    <a:lnTo>
                      <a:pt x="572" y="370"/>
                    </a:lnTo>
                    <a:lnTo>
                      <a:pt x="581" y="379"/>
                    </a:lnTo>
                    <a:lnTo>
                      <a:pt x="596" y="384"/>
                    </a:lnTo>
                    <a:lnTo>
                      <a:pt x="601" y="389"/>
                    </a:lnTo>
                    <a:lnTo>
                      <a:pt x="605" y="394"/>
                    </a:lnTo>
                    <a:lnTo>
                      <a:pt x="615" y="394"/>
                    </a:lnTo>
                    <a:lnTo>
                      <a:pt x="624" y="404"/>
                    </a:lnTo>
                    <a:lnTo>
                      <a:pt x="629" y="410"/>
                    </a:lnTo>
                    <a:lnTo>
                      <a:pt x="638" y="420"/>
                    </a:lnTo>
                    <a:lnTo>
                      <a:pt x="648" y="420"/>
                    </a:lnTo>
                    <a:lnTo>
                      <a:pt x="668" y="401"/>
                    </a:lnTo>
                    <a:lnTo>
                      <a:pt x="668" y="391"/>
                    </a:lnTo>
                    <a:lnTo>
                      <a:pt x="670" y="382"/>
                    </a:lnTo>
                    <a:lnTo>
                      <a:pt x="675" y="367"/>
                    </a:lnTo>
                    <a:lnTo>
                      <a:pt x="680" y="363"/>
                    </a:lnTo>
                    <a:lnTo>
                      <a:pt x="678" y="353"/>
                    </a:lnTo>
                    <a:lnTo>
                      <a:pt x="683" y="348"/>
                    </a:lnTo>
                    <a:lnTo>
                      <a:pt x="695" y="329"/>
                    </a:lnTo>
                    <a:lnTo>
                      <a:pt x="690" y="324"/>
                    </a:lnTo>
                    <a:lnTo>
                      <a:pt x="690" y="314"/>
                    </a:lnTo>
                    <a:lnTo>
                      <a:pt x="685" y="300"/>
                    </a:lnTo>
                    <a:lnTo>
                      <a:pt x="681" y="285"/>
                    </a:lnTo>
                    <a:lnTo>
                      <a:pt x="671" y="285"/>
                    </a:lnTo>
                    <a:lnTo>
                      <a:pt x="662" y="275"/>
                    </a:lnTo>
                    <a:lnTo>
                      <a:pt x="657" y="270"/>
                    </a:lnTo>
                    <a:lnTo>
                      <a:pt x="653" y="266"/>
                    </a:lnTo>
                    <a:lnTo>
                      <a:pt x="638" y="261"/>
                    </a:lnTo>
                    <a:lnTo>
                      <a:pt x="628" y="261"/>
                    </a:lnTo>
                    <a:lnTo>
                      <a:pt x="619" y="259"/>
                    </a:lnTo>
                    <a:lnTo>
                      <a:pt x="619" y="270"/>
                    </a:lnTo>
                    <a:lnTo>
                      <a:pt x="604" y="283"/>
                    </a:lnTo>
                    <a:lnTo>
                      <a:pt x="599" y="270"/>
                    </a:lnTo>
                    <a:lnTo>
                      <a:pt x="594" y="265"/>
                    </a:lnTo>
                    <a:lnTo>
                      <a:pt x="580" y="259"/>
                    </a:lnTo>
                    <a:lnTo>
                      <a:pt x="561" y="259"/>
                    </a:lnTo>
                    <a:lnTo>
                      <a:pt x="551" y="258"/>
                    </a:lnTo>
                    <a:lnTo>
                      <a:pt x="551" y="249"/>
                    </a:lnTo>
                    <a:lnTo>
                      <a:pt x="561" y="249"/>
                    </a:lnTo>
                    <a:lnTo>
                      <a:pt x="571" y="249"/>
                    </a:lnTo>
                    <a:lnTo>
                      <a:pt x="580" y="249"/>
                    </a:lnTo>
                    <a:lnTo>
                      <a:pt x="590" y="249"/>
                    </a:lnTo>
                    <a:lnTo>
                      <a:pt x="595" y="254"/>
                    </a:lnTo>
                    <a:lnTo>
                      <a:pt x="609" y="249"/>
                    </a:lnTo>
                    <a:lnTo>
                      <a:pt x="614" y="235"/>
                    </a:lnTo>
                    <a:lnTo>
                      <a:pt x="624" y="235"/>
                    </a:lnTo>
                    <a:lnTo>
                      <a:pt x="634" y="227"/>
                    </a:lnTo>
                    <a:lnTo>
                      <a:pt x="649" y="222"/>
                    </a:lnTo>
                    <a:lnTo>
                      <a:pt x="653" y="225"/>
                    </a:lnTo>
                    <a:lnTo>
                      <a:pt x="662" y="229"/>
                    </a:lnTo>
                    <a:lnTo>
                      <a:pt x="668" y="232"/>
                    </a:lnTo>
                    <a:lnTo>
                      <a:pt x="672" y="244"/>
                    </a:lnTo>
                    <a:lnTo>
                      <a:pt x="681" y="249"/>
                    </a:lnTo>
                    <a:lnTo>
                      <a:pt x="695" y="252"/>
                    </a:lnTo>
                    <a:lnTo>
                      <a:pt x="678" y="225"/>
                    </a:lnTo>
                    <a:lnTo>
                      <a:pt x="658" y="204"/>
                    </a:lnTo>
                    <a:lnTo>
                      <a:pt x="611" y="160"/>
                    </a:lnTo>
                    <a:lnTo>
                      <a:pt x="561" y="119"/>
                    </a:lnTo>
                    <a:lnTo>
                      <a:pt x="506" y="84"/>
                    </a:lnTo>
                    <a:lnTo>
                      <a:pt x="446" y="53"/>
                    </a:lnTo>
                    <a:lnTo>
                      <a:pt x="377" y="26"/>
                    </a:lnTo>
                    <a:lnTo>
                      <a:pt x="313" y="12"/>
                    </a:lnTo>
                    <a:lnTo>
                      <a:pt x="276" y="5"/>
                    </a:lnTo>
                    <a:lnTo>
                      <a:pt x="239" y="2"/>
                    </a:lnTo>
                    <a:lnTo>
                      <a:pt x="166" y="0"/>
                    </a:lnTo>
                    <a:lnTo>
                      <a:pt x="204" y="31"/>
                    </a:lnTo>
                    <a:lnTo>
                      <a:pt x="208" y="40"/>
                    </a:lnTo>
                    <a:lnTo>
                      <a:pt x="209" y="49"/>
                    </a:lnTo>
                    <a:lnTo>
                      <a:pt x="204" y="54"/>
                    </a:lnTo>
                    <a:lnTo>
                      <a:pt x="199" y="59"/>
                    </a:lnTo>
                    <a:lnTo>
                      <a:pt x="204" y="64"/>
                    </a:lnTo>
                    <a:lnTo>
                      <a:pt x="199" y="78"/>
                    </a:lnTo>
                    <a:lnTo>
                      <a:pt x="203" y="83"/>
                    </a:lnTo>
                    <a:lnTo>
                      <a:pt x="199" y="88"/>
                    </a:lnTo>
                    <a:lnTo>
                      <a:pt x="189" y="88"/>
                    </a:lnTo>
                    <a:lnTo>
                      <a:pt x="184" y="83"/>
                    </a:lnTo>
                    <a:lnTo>
                      <a:pt x="189" y="78"/>
                    </a:lnTo>
                    <a:lnTo>
                      <a:pt x="189" y="69"/>
                    </a:lnTo>
                    <a:lnTo>
                      <a:pt x="184" y="64"/>
                    </a:lnTo>
                    <a:lnTo>
                      <a:pt x="175" y="63"/>
                    </a:lnTo>
                    <a:lnTo>
                      <a:pt x="159" y="67"/>
                    </a:lnTo>
                    <a:lnTo>
                      <a:pt x="139" y="73"/>
                    </a:lnTo>
                    <a:lnTo>
                      <a:pt x="126" y="82"/>
                    </a:lnTo>
                    <a:lnTo>
                      <a:pt x="112" y="85"/>
                    </a:lnTo>
                    <a:lnTo>
                      <a:pt x="106" y="90"/>
                    </a:lnTo>
                    <a:lnTo>
                      <a:pt x="92" y="104"/>
                    </a:lnTo>
                    <a:lnTo>
                      <a:pt x="97" y="109"/>
                    </a:lnTo>
                    <a:lnTo>
                      <a:pt x="92" y="114"/>
                    </a:lnTo>
                    <a:lnTo>
                      <a:pt x="91" y="125"/>
                    </a:lnTo>
                    <a:lnTo>
                      <a:pt x="87" y="130"/>
                    </a:lnTo>
                    <a:lnTo>
                      <a:pt x="91" y="143"/>
                    </a:lnTo>
                    <a:lnTo>
                      <a:pt x="86" y="148"/>
                    </a:lnTo>
                    <a:lnTo>
                      <a:pt x="81" y="162"/>
                    </a:lnTo>
                    <a:lnTo>
                      <a:pt x="86" y="167"/>
                    </a:lnTo>
                    <a:lnTo>
                      <a:pt x="89" y="183"/>
                    </a:lnTo>
                    <a:lnTo>
                      <a:pt x="94" y="188"/>
                    </a:lnTo>
                    <a:lnTo>
                      <a:pt x="104" y="188"/>
                    </a:lnTo>
                    <a:lnTo>
                      <a:pt x="110" y="183"/>
                    </a:lnTo>
                    <a:lnTo>
                      <a:pt x="113" y="179"/>
                    </a:lnTo>
                    <a:lnTo>
                      <a:pt x="118" y="174"/>
                    </a:lnTo>
                    <a:lnTo>
                      <a:pt x="128" y="183"/>
                    </a:lnTo>
                    <a:lnTo>
                      <a:pt x="127" y="193"/>
                    </a:lnTo>
                    <a:lnTo>
                      <a:pt x="137" y="193"/>
                    </a:lnTo>
                    <a:lnTo>
                      <a:pt x="142" y="188"/>
                    </a:lnTo>
                    <a:lnTo>
                      <a:pt x="147" y="184"/>
                    </a:lnTo>
                    <a:lnTo>
                      <a:pt x="162" y="179"/>
                    </a:lnTo>
                    <a:lnTo>
                      <a:pt x="162" y="169"/>
                    </a:lnTo>
                    <a:lnTo>
                      <a:pt x="162" y="159"/>
                    </a:lnTo>
                    <a:lnTo>
                      <a:pt x="162" y="150"/>
                    </a:lnTo>
                    <a:lnTo>
                      <a:pt x="159" y="145"/>
                    </a:lnTo>
                    <a:lnTo>
                      <a:pt x="149" y="136"/>
                    </a:lnTo>
                    <a:lnTo>
                      <a:pt x="149" y="126"/>
                    </a:lnTo>
                    <a:lnTo>
                      <a:pt x="150" y="116"/>
                    </a:lnTo>
                    <a:lnTo>
                      <a:pt x="154" y="112"/>
                    </a:lnTo>
                    <a:lnTo>
                      <a:pt x="159" y="116"/>
                    </a:lnTo>
                    <a:lnTo>
                      <a:pt x="164" y="121"/>
                    </a:lnTo>
                    <a:lnTo>
                      <a:pt x="169" y="126"/>
                    </a:lnTo>
                    <a:lnTo>
                      <a:pt x="178" y="136"/>
                    </a:lnTo>
                    <a:lnTo>
                      <a:pt x="188" y="136"/>
                    </a:lnTo>
                    <a:lnTo>
                      <a:pt x="202" y="122"/>
                    </a:lnTo>
                    <a:lnTo>
                      <a:pt x="207" y="127"/>
                    </a:lnTo>
                    <a:lnTo>
                      <a:pt x="202" y="131"/>
                    </a:lnTo>
                    <a:lnTo>
                      <a:pt x="202" y="141"/>
                    </a:lnTo>
                    <a:lnTo>
                      <a:pt x="192" y="151"/>
                    </a:lnTo>
                    <a:lnTo>
                      <a:pt x="192" y="160"/>
                    </a:lnTo>
                    <a:lnTo>
                      <a:pt x="192" y="170"/>
                    </a:lnTo>
                    <a:lnTo>
                      <a:pt x="197" y="175"/>
                    </a:lnTo>
                    <a:lnTo>
                      <a:pt x="195" y="184"/>
                    </a:lnTo>
                    <a:lnTo>
                      <a:pt x="190" y="179"/>
                    </a:lnTo>
                    <a:lnTo>
                      <a:pt x="186" y="184"/>
                    </a:lnTo>
                    <a:lnTo>
                      <a:pt x="181" y="179"/>
                    </a:lnTo>
                    <a:lnTo>
                      <a:pt x="171" y="189"/>
                    </a:lnTo>
                    <a:lnTo>
                      <a:pt x="166" y="203"/>
                    </a:lnTo>
                    <a:lnTo>
                      <a:pt x="161" y="208"/>
                    </a:lnTo>
                    <a:lnTo>
                      <a:pt x="152" y="208"/>
                    </a:lnTo>
                    <a:lnTo>
                      <a:pt x="147" y="203"/>
                    </a:lnTo>
                    <a:lnTo>
                      <a:pt x="142" y="198"/>
                    </a:lnTo>
                    <a:lnTo>
                      <a:pt x="132" y="198"/>
                    </a:lnTo>
                    <a:lnTo>
                      <a:pt x="122" y="206"/>
                    </a:lnTo>
                    <a:lnTo>
                      <a:pt x="123" y="217"/>
                    </a:lnTo>
                    <a:lnTo>
                      <a:pt x="117" y="232"/>
                    </a:lnTo>
                    <a:lnTo>
                      <a:pt x="113" y="235"/>
                    </a:lnTo>
                    <a:lnTo>
                      <a:pt x="103" y="246"/>
                    </a:lnTo>
                    <a:lnTo>
                      <a:pt x="98" y="251"/>
                    </a:lnTo>
                    <a:lnTo>
                      <a:pt x="93" y="265"/>
                    </a:lnTo>
                    <a:lnTo>
                      <a:pt x="92" y="275"/>
                    </a:lnTo>
                    <a:lnTo>
                      <a:pt x="82" y="283"/>
                    </a:lnTo>
                    <a:lnTo>
                      <a:pt x="68" y="288"/>
                    </a:lnTo>
                    <a:lnTo>
                      <a:pt x="63" y="294"/>
                    </a:lnTo>
                    <a:lnTo>
                      <a:pt x="63" y="302"/>
                    </a:lnTo>
                    <a:lnTo>
                      <a:pt x="62" y="312"/>
                    </a:lnTo>
                    <a:lnTo>
                      <a:pt x="67" y="307"/>
                    </a:lnTo>
                    <a:lnTo>
                      <a:pt x="77" y="307"/>
                    </a:lnTo>
                    <a:lnTo>
                      <a:pt x="87" y="317"/>
                    </a:lnTo>
                    <a:lnTo>
                      <a:pt x="91" y="323"/>
                    </a:lnTo>
                    <a:lnTo>
                      <a:pt x="86" y="328"/>
                    </a:lnTo>
                    <a:lnTo>
                      <a:pt x="81" y="331"/>
                    </a:lnTo>
                    <a:lnTo>
                      <a:pt x="67" y="336"/>
                    </a:lnTo>
                    <a:lnTo>
                      <a:pt x="57" y="336"/>
                    </a:lnTo>
                    <a:lnTo>
                      <a:pt x="52" y="341"/>
                    </a:lnTo>
                    <a:lnTo>
                      <a:pt x="46" y="345"/>
                    </a:lnTo>
                    <a:lnTo>
                      <a:pt x="52" y="350"/>
                    </a:lnTo>
                    <a:lnTo>
                      <a:pt x="46" y="368"/>
                    </a:lnTo>
                    <a:lnTo>
                      <a:pt x="45" y="384"/>
                    </a:lnTo>
                    <a:lnTo>
                      <a:pt x="45" y="394"/>
                    </a:lnTo>
                    <a:lnTo>
                      <a:pt x="45" y="403"/>
                    </a:lnTo>
                    <a:lnTo>
                      <a:pt x="50" y="408"/>
                    </a:lnTo>
                    <a:lnTo>
                      <a:pt x="59" y="418"/>
                    </a:lnTo>
                    <a:lnTo>
                      <a:pt x="69" y="418"/>
                    </a:lnTo>
                    <a:lnTo>
                      <a:pt x="74" y="423"/>
                    </a:lnTo>
                    <a:lnTo>
                      <a:pt x="79" y="418"/>
                    </a:lnTo>
                    <a:lnTo>
                      <a:pt x="83" y="423"/>
                    </a:lnTo>
                    <a:lnTo>
                      <a:pt x="93" y="423"/>
                    </a:lnTo>
                    <a:lnTo>
                      <a:pt x="98" y="418"/>
                    </a:lnTo>
                    <a:lnTo>
                      <a:pt x="93" y="413"/>
                    </a:lnTo>
                    <a:lnTo>
                      <a:pt x="108" y="410"/>
                    </a:lnTo>
                    <a:lnTo>
                      <a:pt x="112" y="404"/>
                    </a:lnTo>
                    <a:lnTo>
                      <a:pt x="127" y="401"/>
                    </a:lnTo>
                    <a:lnTo>
                      <a:pt x="139" y="388"/>
                    </a:lnTo>
                    <a:lnTo>
                      <a:pt x="144" y="375"/>
                    </a:lnTo>
                    <a:lnTo>
                      <a:pt x="142" y="367"/>
                    </a:lnTo>
                    <a:lnTo>
                      <a:pt x="147" y="362"/>
                    </a:lnTo>
                    <a:lnTo>
                      <a:pt x="162" y="338"/>
                    </a:lnTo>
                    <a:lnTo>
                      <a:pt x="159" y="333"/>
                    </a:lnTo>
                    <a:lnTo>
                      <a:pt x="159" y="324"/>
                    </a:lnTo>
                    <a:lnTo>
                      <a:pt x="179" y="305"/>
                    </a:lnTo>
                    <a:lnTo>
                      <a:pt x="183" y="300"/>
                    </a:lnTo>
                    <a:lnTo>
                      <a:pt x="188" y="305"/>
                    </a:lnTo>
                    <a:lnTo>
                      <a:pt x="208" y="305"/>
                    </a:lnTo>
                    <a:lnTo>
                      <a:pt x="212" y="310"/>
                    </a:lnTo>
                    <a:lnTo>
                      <a:pt x="222" y="310"/>
                    </a:lnTo>
                    <a:lnTo>
                      <a:pt x="232" y="310"/>
                    </a:lnTo>
                    <a:lnTo>
                      <a:pt x="241" y="311"/>
                    </a:lnTo>
                    <a:lnTo>
                      <a:pt x="251" y="311"/>
                    </a:lnTo>
                    <a:lnTo>
                      <a:pt x="255" y="315"/>
                    </a:lnTo>
                    <a:lnTo>
                      <a:pt x="255" y="325"/>
                    </a:lnTo>
                    <a:lnTo>
                      <a:pt x="260" y="330"/>
                    </a:lnTo>
                    <a:lnTo>
                      <a:pt x="267" y="324"/>
                    </a:lnTo>
                    <a:lnTo>
                      <a:pt x="272" y="316"/>
                    </a:lnTo>
                    <a:lnTo>
                      <a:pt x="275" y="305"/>
                    </a:lnTo>
                    <a:lnTo>
                      <a:pt x="280" y="301"/>
                    </a:lnTo>
                    <a:lnTo>
                      <a:pt x="275" y="287"/>
                    </a:lnTo>
                    <a:lnTo>
                      <a:pt x="271" y="292"/>
                    </a:lnTo>
                    <a:lnTo>
                      <a:pt x="261" y="292"/>
                    </a:lnTo>
                    <a:lnTo>
                      <a:pt x="251" y="291"/>
                    </a:lnTo>
                    <a:lnTo>
                      <a:pt x="242" y="291"/>
                    </a:lnTo>
                    <a:lnTo>
                      <a:pt x="232" y="281"/>
                    </a:lnTo>
                    <a:lnTo>
                      <a:pt x="222" y="281"/>
                    </a:lnTo>
                    <a:lnTo>
                      <a:pt x="218" y="276"/>
                    </a:lnTo>
                    <a:lnTo>
                      <a:pt x="228" y="267"/>
                    </a:lnTo>
                    <a:lnTo>
                      <a:pt x="232" y="272"/>
                    </a:lnTo>
                    <a:lnTo>
                      <a:pt x="242" y="272"/>
                    </a:lnTo>
                    <a:lnTo>
                      <a:pt x="256" y="277"/>
                    </a:lnTo>
                    <a:lnTo>
                      <a:pt x="276" y="277"/>
                    </a:lnTo>
                    <a:lnTo>
                      <a:pt x="285" y="278"/>
                    </a:lnTo>
                    <a:lnTo>
                      <a:pt x="290" y="282"/>
                    </a:lnTo>
                    <a:lnTo>
                      <a:pt x="299" y="292"/>
                    </a:lnTo>
                    <a:lnTo>
                      <a:pt x="304" y="297"/>
                    </a:lnTo>
                    <a:lnTo>
                      <a:pt x="309" y="302"/>
                    </a:lnTo>
                    <a:lnTo>
                      <a:pt x="313" y="307"/>
                    </a:lnTo>
                    <a:lnTo>
                      <a:pt x="323" y="307"/>
                    </a:lnTo>
                    <a:lnTo>
                      <a:pt x="323" y="297"/>
                    </a:lnTo>
                    <a:lnTo>
                      <a:pt x="324" y="288"/>
                    </a:lnTo>
                    <a:lnTo>
                      <a:pt x="324" y="278"/>
                    </a:lnTo>
                    <a:lnTo>
                      <a:pt x="324" y="268"/>
                    </a:lnTo>
                    <a:lnTo>
                      <a:pt x="329" y="265"/>
                    </a:lnTo>
                    <a:lnTo>
                      <a:pt x="329" y="254"/>
                    </a:lnTo>
                    <a:lnTo>
                      <a:pt x="334" y="249"/>
                    </a:lnTo>
                    <a:lnTo>
                      <a:pt x="334" y="239"/>
                    </a:lnTo>
                    <a:lnTo>
                      <a:pt x="330" y="235"/>
                    </a:lnTo>
                    <a:lnTo>
                      <a:pt x="330" y="225"/>
                    </a:lnTo>
                    <a:lnTo>
                      <a:pt x="330" y="217"/>
                    </a:lnTo>
                    <a:lnTo>
                      <a:pt x="325" y="212"/>
                    </a:lnTo>
                    <a:lnTo>
                      <a:pt x="330" y="206"/>
                    </a:lnTo>
                    <a:lnTo>
                      <a:pt x="330" y="196"/>
                    </a:lnTo>
                    <a:lnTo>
                      <a:pt x="340" y="196"/>
                    </a:lnTo>
                    <a:lnTo>
                      <a:pt x="345" y="191"/>
                    </a:lnTo>
                    <a:lnTo>
                      <a:pt x="355" y="183"/>
                    </a:lnTo>
                    <a:lnTo>
                      <a:pt x="355" y="172"/>
                    </a:lnTo>
                    <a:lnTo>
                      <a:pt x="355" y="164"/>
                    </a:lnTo>
                    <a:lnTo>
                      <a:pt x="366" y="164"/>
                    </a:lnTo>
                    <a:lnTo>
                      <a:pt x="361" y="177"/>
                    </a:lnTo>
                    <a:lnTo>
                      <a:pt x="361" y="188"/>
                    </a:lnTo>
                    <a:lnTo>
                      <a:pt x="369" y="188"/>
                    </a:lnTo>
                    <a:lnTo>
                      <a:pt x="378" y="198"/>
                    </a:lnTo>
                    <a:lnTo>
                      <a:pt x="388" y="198"/>
                    </a:lnTo>
                    <a:lnTo>
                      <a:pt x="393" y="193"/>
                    </a:lnTo>
                    <a:lnTo>
                      <a:pt x="384" y="184"/>
                    </a:lnTo>
                    <a:lnTo>
                      <a:pt x="379" y="179"/>
                    </a:lnTo>
                    <a:lnTo>
                      <a:pt x="390" y="179"/>
                    </a:lnTo>
                    <a:lnTo>
                      <a:pt x="393" y="183"/>
                    </a:lnTo>
                    <a:lnTo>
                      <a:pt x="403" y="183"/>
                    </a:lnTo>
                    <a:lnTo>
                      <a:pt x="412" y="193"/>
                    </a:lnTo>
                    <a:lnTo>
                      <a:pt x="412" y="203"/>
                    </a:lnTo>
                    <a:lnTo>
                      <a:pt x="407" y="208"/>
                    </a:lnTo>
                    <a:lnTo>
                      <a:pt x="393" y="212"/>
                    </a:lnTo>
                    <a:lnTo>
                      <a:pt x="383" y="212"/>
                    </a:lnTo>
                    <a:lnTo>
                      <a:pt x="378" y="217"/>
                    </a:lnTo>
                    <a:lnTo>
                      <a:pt x="368" y="227"/>
                    </a:lnTo>
                    <a:lnTo>
                      <a:pt x="364" y="230"/>
                    </a:lnTo>
                    <a:lnTo>
                      <a:pt x="358" y="235"/>
                    </a:lnTo>
                    <a:lnTo>
                      <a:pt x="349" y="246"/>
                    </a:lnTo>
                    <a:lnTo>
                      <a:pt x="348" y="254"/>
                    </a:lnTo>
                    <a:lnTo>
                      <a:pt x="343" y="259"/>
                    </a:lnTo>
                    <a:lnTo>
                      <a:pt x="348" y="265"/>
                    </a:lnTo>
                    <a:lnTo>
                      <a:pt x="348" y="273"/>
                    </a:lnTo>
                    <a:lnTo>
                      <a:pt x="352" y="278"/>
                    </a:lnTo>
                    <a:lnTo>
                      <a:pt x="363" y="280"/>
                    </a:lnTo>
                    <a:lnTo>
                      <a:pt x="367" y="283"/>
                    </a:lnTo>
                    <a:lnTo>
                      <a:pt x="377" y="285"/>
                    </a:lnTo>
                    <a:lnTo>
                      <a:pt x="391" y="280"/>
                    </a:lnTo>
                    <a:lnTo>
                      <a:pt x="401" y="270"/>
                    </a:lnTo>
                    <a:lnTo>
                      <a:pt x="406" y="266"/>
                    </a:lnTo>
                    <a:lnTo>
                      <a:pt x="411" y="261"/>
                    </a:lnTo>
                    <a:lnTo>
                      <a:pt x="421" y="251"/>
                    </a:lnTo>
                    <a:lnTo>
                      <a:pt x="426" y="247"/>
                    </a:lnTo>
                    <a:lnTo>
                      <a:pt x="430" y="251"/>
                    </a:lnTo>
                    <a:lnTo>
                      <a:pt x="431" y="261"/>
                    </a:lnTo>
                    <a:lnTo>
                      <a:pt x="425" y="266"/>
                    </a:lnTo>
                    <a:lnTo>
                      <a:pt x="434" y="276"/>
                    </a:lnTo>
                    <a:lnTo>
                      <a:pt x="445" y="276"/>
                    </a:lnTo>
                    <a:lnTo>
                      <a:pt x="449" y="280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3"/>
              <p:cNvSpPr>
                <a:spLocks/>
              </p:cNvSpPr>
              <p:nvPr/>
            </p:nvSpPr>
            <p:spPr bwMode="auto">
              <a:xfrm>
                <a:off x="2630" y="1249"/>
                <a:ext cx="712" cy="1011"/>
              </a:xfrm>
              <a:custGeom>
                <a:avLst/>
                <a:gdLst>
                  <a:gd name="T0" fmla="*/ 374 w 712"/>
                  <a:gd name="T1" fmla="*/ 343 h 1011"/>
                  <a:gd name="T2" fmla="*/ 321 w 712"/>
                  <a:gd name="T3" fmla="*/ 365 h 1011"/>
                  <a:gd name="T4" fmla="*/ 263 w 712"/>
                  <a:gd name="T5" fmla="*/ 364 h 1011"/>
                  <a:gd name="T6" fmla="*/ 195 w 712"/>
                  <a:gd name="T7" fmla="*/ 372 h 1011"/>
                  <a:gd name="T8" fmla="*/ 117 w 712"/>
                  <a:gd name="T9" fmla="*/ 420 h 1011"/>
                  <a:gd name="T10" fmla="*/ 58 w 712"/>
                  <a:gd name="T11" fmla="*/ 466 h 1011"/>
                  <a:gd name="T12" fmla="*/ 36 w 712"/>
                  <a:gd name="T13" fmla="*/ 533 h 1011"/>
                  <a:gd name="T14" fmla="*/ 1 w 712"/>
                  <a:gd name="T15" fmla="*/ 605 h 1011"/>
                  <a:gd name="T16" fmla="*/ 22 w 712"/>
                  <a:gd name="T17" fmla="*/ 687 h 1011"/>
                  <a:gd name="T18" fmla="*/ 55 w 712"/>
                  <a:gd name="T19" fmla="*/ 751 h 1011"/>
                  <a:gd name="T20" fmla="*/ 122 w 712"/>
                  <a:gd name="T21" fmla="*/ 771 h 1011"/>
                  <a:gd name="T22" fmla="*/ 214 w 712"/>
                  <a:gd name="T23" fmla="*/ 769 h 1011"/>
                  <a:gd name="T24" fmla="*/ 292 w 712"/>
                  <a:gd name="T25" fmla="*/ 722 h 1011"/>
                  <a:gd name="T26" fmla="*/ 350 w 712"/>
                  <a:gd name="T27" fmla="*/ 713 h 1011"/>
                  <a:gd name="T28" fmla="*/ 379 w 712"/>
                  <a:gd name="T29" fmla="*/ 753 h 1011"/>
                  <a:gd name="T30" fmla="*/ 450 w 712"/>
                  <a:gd name="T31" fmla="*/ 807 h 1011"/>
                  <a:gd name="T32" fmla="*/ 458 w 712"/>
                  <a:gd name="T33" fmla="*/ 894 h 1011"/>
                  <a:gd name="T34" fmla="*/ 508 w 712"/>
                  <a:gd name="T35" fmla="*/ 987 h 1011"/>
                  <a:gd name="T36" fmla="*/ 565 w 712"/>
                  <a:gd name="T37" fmla="*/ 997 h 1011"/>
                  <a:gd name="T38" fmla="*/ 634 w 712"/>
                  <a:gd name="T39" fmla="*/ 922 h 1011"/>
                  <a:gd name="T40" fmla="*/ 666 w 712"/>
                  <a:gd name="T41" fmla="*/ 855 h 1011"/>
                  <a:gd name="T42" fmla="*/ 682 w 712"/>
                  <a:gd name="T43" fmla="*/ 773 h 1011"/>
                  <a:gd name="T44" fmla="*/ 709 w 712"/>
                  <a:gd name="T45" fmla="*/ 682 h 1011"/>
                  <a:gd name="T46" fmla="*/ 682 w 712"/>
                  <a:gd name="T47" fmla="*/ 594 h 1011"/>
                  <a:gd name="T48" fmla="*/ 701 w 712"/>
                  <a:gd name="T49" fmla="*/ 455 h 1011"/>
                  <a:gd name="T50" fmla="*/ 672 w 712"/>
                  <a:gd name="T51" fmla="*/ 425 h 1011"/>
                  <a:gd name="T52" fmla="*/ 586 w 712"/>
                  <a:gd name="T53" fmla="*/ 404 h 1011"/>
                  <a:gd name="T54" fmla="*/ 482 w 712"/>
                  <a:gd name="T55" fmla="*/ 344 h 1011"/>
                  <a:gd name="T56" fmla="*/ 553 w 712"/>
                  <a:gd name="T57" fmla="*/ 360 h 1011"/>
                  <a:gd name="T58" fmla="*/ 629 w 712"/>
                  <a:gd name="T59" fmla="*/ 410 h 1011"/>
                  <a:gd name="T60" fmla="*/ 683 w 712"/>
                  <a:gd name="T61" fmla="*/ 348 h 1011"/>
                  <a:gd name="T62" fmla="*/ 653 w 712"/>
                  <a:gd name="T63" fmla="*/ 266 h 1011"/>
                  <a:gd name="T64" fmla="*/ 561 w 712"/>
                  <a:gd name="T65" fmla="*/ 259 h 1011"/>
                  <a:gd name="T66" fmla="*/ 614 w 712"/>
                  <a:gd name="T67" fmla="*/ 235 h 1011"/>
                  <a:gd name="T68" fmla="*/ 695 w 712"/>
                  <a:gd name="T69" fmla="*/ 252 h 1011"/>
                  <a:gd name="T70" fmla="*/ 276 w 712"/>
                  <a:gd name="T71" fmla="*/ 5 h 1011"/>
                  <a:gd name="T72" fmla="*/ 199 w 712"/>
                  <a:gd name="T73" fmla="*/ 78 h 1011"/>
                  <a:gd name="T74" fmla="*/ 159 w 712"/>
                  <a:gd name="T75" fmla="*/ 67 h 1011"/>
                  <a:gd name="T76" fmla="*/ 87 w 712"/>
                  <a:gd name="T77" fmla="*/ 130 h 1011"/>
                  <a:gd name="T78" fmla="*/ 113 w 712"/>
                  <a:gd name="T79" fmla="*/ 179 h 1011"/>
                  <a:gd name="T80" fmla="*/ 162 w 712"/>
                  <a:gd name="T81" fmla="*/ 159 h 1011"/>
                  <a:gd name="T82" fmla="*/ 169 w 712"/>
                  <a:gd name="T83" fmla="*/ 126 h 1011"/>
                  <a:gd name="T84" fmla="*/ 192 w 712"/>
                  <a:gd name="T85" fmla="*/ 170 h 1011"/>
                  <a:gd name="T86" fmla="*/ 152 w 712"/>
                  <a:gd name="T87" fmla="*/ 208 h 1011"/>
                  <a:gd name="T88" fmla="*/ 98 w 712"/>
                  <a:gd name="T89" fmla="*/ 251 h 1011"/>
                  <a:gd name="T90" fmla="*/ 77 w 712"/>
                  <a:gd name="T91" fmla="*/ 307 h 1011"/>
                  <a:gd name="T92" fmla="*/ 52 w 712"/>
                  <a:gd name="T93" fmla="*/ 350 h 1011"/>
                  <a:gd name="T94" fmla="*/ 79 w 712"/>
                  <a:gd name="T95" fmla="*/ 418 h 1011"/>
                  <a:gd name="T96" fmla="*/ 144 w 712"/>
                  <a:gd name="T97" fmla="*/ 375 h 1011"/>
                  <a:gd name="T98" fmla="*/ 208 w 712"/>
                  <a:gd name="T99" fmla="*/ 305 h 1011"/>
                  <a:gd name="T100" fmla="*/ 267 w 712"/>
                  <a:gd name="T101" fmla="*/ 324 h 1011"/>
                  <a:gd name="T102" fmla="*/ 232 w 712"/>
                  <a:gd name="T103" fmla="*/ 281 h 1011"/>
                  <a:gd name="T104" fmla="*/ 290 w 712"/>
                  <a:gd name="T105" fmla="*/ 282 h 1011"/>
                  <a:gd name="T106" fmla="*/ 324 w 712"/>
                  <a:gd name="T107" fmla="*/ 268 h 1011"/>
                  <a:gd name="T108" fmla="*/ 330 w 712"/>
                  <a:gd name="T109" fmla="*/ 206 h 1011"/>
                  <a:gd name="T110" fmla="*/ 361 w 712"/>
                  <a:gd name="T111" fmla="*/ 188 h 1011"/>
                  <a:gd name="T112" fmla="*/ 403 w 712"/>
                  <a:gd name="T113" fmla="*/ 183 h 1011"/>
                  <a:gd name="T114" fmla="*/ 358 w 712"/>
                  <a:gd name="T115" fmla="*/ 235 h 1011"/>
                  <a:gd name="T116" fmla="*/ 377 w 712"/>
                  <a:gd name="T117" fmla="*/ 285 h 1011"/>
                  <a:gd name="T118" fmla="*/ 425 w 712"/>
                  <a:gd name="T119" fmla="*/ 266 h 101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12"/>
                  <a:gd name="T181" fmla="*/ 0 h 1011"/>
                  <a:gd name="T182" fmla="*/ 712 w 712"/>
                  <a:gd name="T183" fmla="*/ 1011 h 101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12" h="1011">
                    <a:moveTo>
                      <a:pt x="449" y="280"/>
                    </a:moveTo>
                    <a:lnTo>
                      <a:pt x="449" y="291"/>
                    </a:lnTo>
                    <a:lnTo>
                      <a:pt x="444" y="295"/>
                    </a:lnTo>
                    <a:lnTo>
                      <a:pt x="429" y="310"/>
                    </a:lnTo>
                    <a:lnTo>
                      <a:pt x="420" y="319"/>
                    </a:lnTo>
                    <a:lnTo>
                      <a:pt x="405" y="334"/>
                    </a:lnTo>
                    <a:lnTo>
                      <a:pt x="395" y="343"/>
                    </a:lnTo>
                    <a:lnTo>
                      <a:pt x="390" y="338"/>
                    </a:lnTo>
                    <a:lnTo>
                      <a:pt x="374" y="343"/>
                    </a:lnTo>
                    <a:lnTo>
                      <a:pt x="369" y="338"/>
                    </a:lnTo>
                    <a:lnTo>
                      <a:pt x="361" y="336"/>
                    </a:lnTo>
                    <a:lnTo>
                      <a:pt x="350" y="346"/>
                    </a:lnTo>
                    <a:lnTo>
                      <a:pt x="340" y="357"/>
                    </a:lnTo>
                    <a:lnTo>
                      <a:pt x="345" y="360"/>
                    </a:lnTo>
                    <a:lnTo>
                      <a:pt x="345" y="370"/>
                    </a:lnTo>
                    <a:lnTo>
                      <a:pt x="335" y="381"/>
                    </a:lnTo>
                    <a:lnTo>
                      <a:pt x="330" y="374"/>
                    </a:lnTo>
                    <a:lnTo>
                      <a:pt x="321" y="365"/>
                    </a:lnTo>
                    <a:lnTo>
                      <a:pt x="311" y="364"/>
                    </a:lnTo>
                    <a:lnTo>
                      <a:pt x="306" y="369"/>
                    </a:lnTo>
                    <a:lnTo>
                      <a:pt x="302" y="365"/>
                    </a:lnTo>
                    <a:lnTo>
                      <a:pt x="292" y="365"/>
                    </a:lnTo>
                    <a:lnTo>
                      <a:pt x="282" y="374"/>
                    </a:lnTo>
                    <a:lnTo>
                      <a:pt x="279" y="379"/>
                    </a:lnTo>
                    <a:lnTo>
                      <a:pt x="273" y="374"/>
                    </a:lnTo>
                    <a:lnTo>
                      <a:pt x="268" y="369"/>
                    </a:lnTo>
                    <a:lnTo>
                      <a:pt x="263" y="364"/>
                    </a:lnTo>
                    <a:lnTo>
                      <a:pt x="258" y="359"/>
                    </a:lnTo>
                    <a:lnTo>
                      <a:pt x="255" y="354"/>
                    </a:lnTo>
                    <a:lnTo>
                      <a:pt x="250" y="349"/>
                    </a:lnTo>
                    <a:lnTo>
                      <a:pt x="234" y="344"/>
                    </a:lnTo>
                    <a:lnTo>
                      <a:pt x="229" y="349"/>
                    </a:lnTo>
                    <a:lnTo>
                      <a:pt x="221" y="349"/>
                    </a:lnTo>
                    <a:lnTo>
                      <a:pt x="205" y="354"/>
                    </a:lnTo>
                    <a:lnTo>
                      <a:pt x="197" y="363"/>
                    </a:lnTo>
                    <a:lnTo>
                      <a:pt x="195" y="372"/>
                    </a:lnTo>
                    <a:lnTo>
                      <a:pt x="185" y="382"/>
                    </a:lnTo>
                    <a:lnTo>
                      <a:pt x="176" y="382"/>
                    </a:lnTo>
                    <a:lnTo>
                      <a:pt x="171" y="387"/>
                    </a:lnTo>
                    <a:lnTo>
                      <a:pt x="156" y="391"/>
                    </a:lnTo>
                    <a:lnTo>
                      <a:pt x="147" y="401"/>
                    </a:lnTo>
                    <a:lnTo>
                      <a:pt x="141" y="406"/>
                    </a:lnTo>
                    <a:lnTo>
                      <a:pt x="132" y="415"/>
                    </a:lnTo>
                    <a:lnTo>
                      <a:pt x="122" y="415"/>
                    </a:lnTo>
                    <a:lnTo>
                      <a:pt x="117" y="420"/>
                    </a:lnTo>
                    <a:lnTo>
                      <a:pt x="107" y="420"/>
                    </a:lnTo>
                    <a:lnTo>
                      <a:pt x="98" y="418"/>
                    </a:lnTo>
                    <a:lnTo>
                      <a:pt x="93" y="423"/>
                    </a:lnTo>
                    <a:lnTo>
                      <a:pt x="88" y="428"/>
                    </a:lnTo>
                    <a:lnTo>
                      <a:pt x="88" y="439"/>
                    </a:lnTo>
                    <a:lnTo>
                      <a:pt x="73" y="442"/>
                    </a:lnTo>
                    <a:lnTo>
                      <a:pt x="78" y="447"/>
                    </a:lnTo>
                    <a:lnTo>
                      <a:pt x="63" y="461"/>
                    </a:lnTo>
                    <a:lnTo>
                      <a:pt x="58" y="466"/>
                    </a:lnTo>
                    <a:lnTo>
                      <a:pt x="58" y="476"/>
                    </a:lnTo>
                    <a:lnTo>
                      <a:pt x="58" y="485"/>
                    </a:lnTo>
                    <a:lnTo>
                      <a:pt x="58" y="495"/>
                    </a:lnTo>
                    <a:lnTo>
                      <a:pt x="57" y="505"/>
                    </a:lnTo>
                    <a:lnTo>
                      <a:pt x="52" y="510"/>
                    </a:lnTo>
                    <a:lnTo>
                      <a:pt x="43" y="519"/>
                    </a:lnTo>
                    <a:lnTo>
                      <a:pt x="38" y="524"/>
                    </a:lnTo>
                    <a:lnTo>
                      <a:pt x="33" y="528"/>
                    </a:lnTo>
                    <a:lnTo>
                      <a:pt x="36" y="533"/>
                    </a:lnTo>
                    <a:lnTo>
                      <a:pt x="31" y="538"/>
                    </a:lnTo>
                    <a:lnTo>
                      <a:pt x="26" y="543"/>
                    </a:lnTo>
                    <a:lnTo>
                      <a:pt x="26" y="553"/>
                    </a:lnTo>
                    <a:lnTo>
                      <a:pt x="21" y="567"/>
                    </a:lnTo>
                    <a:lnTo>
                      <a:pt x="16" y="572"/>
                    </a:lnTo>
                    <a:lnTo>
                      <a:pt x="16" y="582"/>
                    </a:lnTo>
                    <a:lnTo>
                      <a:pt x="7" y="591"/>
                    </a:lnTo>
                    <a:lnTo>
                      <a:pt x="6" y="601"/>
                    </a:lnTo>
                    <a:lnTo>
                      <a:pt x="1" y="605"/>
                    </a:lnTo>
                    <a:lnTo>
                      <a:pt x="1" y="615"/>
                    </a:lnTo>
                    <a:lnTo>
                      <a:pt x="1" y="625"/>
                    </a:lnTo>
                    <a:lnTo>
                      <a:pt x="0" y="634"/>
                    </a:lnTo>
                    <a:lnTo>
                      <a:pt x="10" y="644"/>
                    </a:lnTo>
                    <a:lnTo>
                      <a:pt x="14" y="649"/>
                    </a:lnTo>
                    <a:lnTo>
                      <a:pt x="19" y="664"/>
                    </a:lnTo>
                    <a:lnTo>
                      <a:pt x="24" y="668"/>
                    </a:lnTo>
                    <a:lnTo>
                      <a:pt x="29" y="673"/>
                    </a:lnTo>
                    <a:lnTo>
                      <a:pt x="22" y="687"/>
                    </a:lnTo>
                    <a:lnTo>
                      <a:pt x="22" y="698"/>
                    </a:lnTo>
                    <a:lnTo>
                      <a:pt x="22" y="707"/>
                    </a:lnTo>
                    <a:lnTo>
                      <a:pt x="22" y="716"/>
                    </a:lnTo>
                    <a:lnTo>
                      <a:pt x="28" y="722"/>
                    </a:lnTo>
                    <a:lnTo>
                      <a:pt x="26" y="731"/>
                    </a:lnTo>
                    <a:lnTo>
                      <a:pt x="33" y="736"/>
                    </a:lnTo>
                    <a:lnTo>
                      <a:pt x="36" y="741"/>
                    </a:lnTo>
                    <a:lnTo>
                      <a:pt x="52" y="746"/>
                    </a:lnTo>
                    <a:lnTo>
                      <a:pt x="55" y="751"/>
                    </a:lnTo>
                    <a:lnTo>
                      <a:pt x="60" y="756"/>
                    </a:lnTo>
                    <a:lnTo>
                      <a:pt x="70" y="756"/>
                    </a:lnTo>
                    <a:lnTo>
                      <a:pt x="74" y="761"/>
                    </a:lnTo>
                    <a:lnTo>
                      <a:pt x="84" y="761"/>
                    </a:lnTo>
                    <a:lnTo>
                      <a:pt x="88" y="766"/>
                    </a:lnTo>
                    <a:lnTo>
                      <a:pt x="98" y="766"/>
                    </a:lnTo>
                    <a:lnTo>
                      <a:pt x="103" y="771"/>
                    </a:lnTo>
                    <a:lnTo>
                      <a:pt x="113" y="771"/>
                    </a:lnTo>
                    <a:lnTo>
                      <a:pt x="122" y="771"/>
                    </a:lnTo>
                    <a:lnTo>
                      <a:pt x="127" y="777"/>
                    </a:lnTo>
                    <a:lnTo>
                      <a:pt x="137" y="777"/>
                    </a:lnTo>
                    <a:lnTo>
                      <a:pt x="147" y="777"/>
                    </a:lnTo>
                    <a:lnTo>
                      <a:pt x="160" y="782"/>
                    </a:lnTo>
                    <a:lnTo>
                      <a:pt x="170" y="783"/>
                    </a:lnTo>
                    <a:lnTo>
                      <a:pt x="185" y="778"/>
                    </a:lnTo>
                    <a:lnTo>
                      <a:pt x="195" y="778"/>
                    </a:lnTo>
                    <a:lnTo>
                      <a:pt x="209" y="774"/>
                    </a:lnTo>
                    <a:lnTo>
                      <a:pt x="214" y="769"/>
                    </a:lnTo>
                    <a:lnTo>
                      <a:pt x="238" y="754"/>
                    </a:lnTo>
                    <a:lnTo>
                      <a:pt x="248" y="755"/>
                    </a:lnTo>
                    <a:lnTo>
                      <a:pt x="258" y="755"/>
                    </a:lnTo>
                    <a:lnTo>
                      <a:pt x="263" y="750"/>
                    </a:lnTo>
                    <a:lnTo>
                      <a:pt x="273" y="751"/>
                    </a:lnTo>
                    <a:lnTo>
                      <a:pt x="277" y="746"/>
                    </a:lnTo>
                    <a:lnTo>
                      <a:pt x="282" y="731"/>
                    </a:lnTo>
                    <a:lnTo>
                      <a:pt x="287" y="726"/>
                    </a:lnTo>
                    <a:lnTo>
                      <a:pt x="292" y="722"/>
                    </a:lnTo>
                    <a:lnTo>
                      <a:pt x="297" y="717"/>
                    </a:lnTo>
                    <a:lnTo>
                      <a:pt x="302" y="712"/>
                    </a:lnTo>
                    <a:lnTo>
                      <a:pt x="308" y="717"/>
                    </a:lnTo>
                    <a:lnTo>
                      <a:pt x="318" y="717"/>
                    </a:lnTo>
                    <a:lnTo>
                      <a:pt x="321" y="722"/>
                    </a:lnTo>
                    <a:lnTo>
                      <a:pt x="331" y="722"/>
                    </a:lnTo>
                    <a:lnTo>
                      <a:pt x="337" y="719"/>
                    </a:lnTo>
                    <a:lnTo>
                      <a:pt x="345" y="719"/>
                    </a:lnTo>
                    <a:lnTo>
                      <a:pt x="350" y="713"/>
                    </a:lnTo>
                    <a:lnTo>
                      <a:pt x="355" y="708"/>
                    </a:lnTo>
                    <a:lnTo>
                      <a:pt x="366" y="708"/>
                    </a:lnTo>
                    <a:lnTo>
                      <a:pt x="371" y="703"/>
                    </a:lnTo>
                    <a:lnTo>
                      <a:pt x="379" y="705"/>
                    </a:lnTo>
                    <a:lnTo>
                      <a:pt x="384" y="719"/>
                    </a:lnTo>
                    <a:lnTo>
                      <a:pt x="390" y="724"/>
                    </a:lnTo>
                    <a:lnTo>
                      <a:pt x="379" y="732"/>
                    </a:lnTo>
                    <a:lnTo>
                      <a:pt x="379" y="742"/>
                    </a:lnTo>
                    <a:lnTo>
                      <a:pt x="379" y="753"/>
                    </a:lnTo>
                    <a:lnTo>
                      <a:pt x="378" y="763"/>
                    </a:lnTo>
                    <a:lnTo>
                      <a:pt x="383" y="768"/>
                    </a:lnTo>
                    <a:lnTo>
                      <a:pt x="397" y="771"/>
                    </a:lnTo>
                    <a:lnTo>
                      <a:pt x="407" y="773"/>
                    </a:lnTo>
                    <a:lnTo>
                      <a:pt x="417" y="782"/>
                    </a:lnTo>
                    <a:lnTo>
                      <a:pt x="426" y="782"/>
                    </a:lnTo>
                    <a:lnTo>
                      <a:pt x="436" y="792"/>
                    </a:lnTo>
                    <a:lnTo>
                      <a:pt x="440" y="797"/>
                    </a:lnTo>
                    <a:lnTo>
                      <a:pt x="450" y="807"/>
                    </a:lnTo>
                    <a:lnTo>
                      <a:pt x="454" y="822"/>
                    </a:lnTo>
                    <a:lnTo>
                      <a:pt x="459" y="826"/>
                    </a:lnTo>
                    <a:lnTo>
                      <a:pt x="459" y="836"/>
                    </a:lnTo>
                    <a:lnTo>
                      <a:pt x="458" y="846"/>
                    </a:lnTo>
                    <a:lnTo>
                      <a:pt x="454" y="860"/>
                    </a:lnTo>
                    <a:lnTo>
                      <a:pt x="454" y="870"/>
                    </a:lnTo>
                    <a:lnTo>
                      <a:pt x="453" y="880"/>
                    </a:lnTo>
                    <a:lnTo>
                      <a:pt x="458" y="884"/>
                    </a:lnTo>
                    <a:lnTo>
                      <a:pt x="458" y="894"/>
                    </a:lnTo>
                    <a:lnTo>
                      <a:pt x="456" y="903"/>
                    </a:lnTo>
                    <a:lnTo>
                      <a:pt x="471" y="918"/>
                    </a:lnTo>
                    <a:lnTo>
                      <a:pt x="477" y="923"/>
                    </a:lnTo>
                    <a:lnTo>
                      <a:pt x="485" y="933"/>
                    </a:lnTo>
                    <a:lnTo>
                      <a:pt x="490" y="938"/>
                    </a:lnTo>
                    <a:lnTo>
                      <a:pt x="499" y="948"/>
                    </a:lnTo>
                    <a:lnTo>
                      <a:pt x="499" y="957"/>
                    </a:lnTo>
                    <a:lnTo>
                      <a:pt x="503" y="972"/>
                    </a:lnTo>
                    <a:lnTo>
                      <a:pt x="508" y="987"/>
                    </a:lnTo>
                    <a:lnTo>
                      <a:pt x="512" y="992"/>
                    </a:lnTo>
                    <a:lnTo>
                      <a:pt x="517" y="996"/>
                    </a:lnTo>
                    <a:lnTo>
                      <a:pt x="522" y="1002"/>
                    </a:lnTo>
                    <a:lnTo>
                      <a:pt x="526" y="1006"/>
                    </a:lnTo>
                    <a:lnTo>
                      <a:pt x="531" y="1011"/>
                    </a:lnTo>
                    <a:lnTo>
                      <a:pt x="541" y="1011"/>
                    </a:lnTo>
                    <a:lnTo>
                      <a:pt x="546" y="1006"/>
                    </a:lnTo>
                    <a:lnTo>
                      <a:pt x="560" y="1002"/>
                    </a:lnTo>
                    <a:lnTo>
                      <a:pt x="565" y="997"/>
                    </a:lnTo>
                    <a:lnTo>
                      <a:pt x="580" y="973"/>
                    </a:lnTo>
                    <a:lnTo>
                      <a:pt x="585" y="968"/>
                    </a:lnTo>
                    <a:lnTo>
                      <a:pt x="595" y="959"/>
                    </a:lnTo>
                    <a:lnTo>
                      <a:pt x="600" y="954"/>
                    </a:lnTo>
                    <a:lnTo>
                      <a:pt x="610" y="946"/>
                    </a:lnTo>
                    <a:lnTo>
                      <a:pt x="615" y="940"/>
                    </a:lnTo>
                    <a:lnTo>
                      <a:pt x="620" y="935"/>
                    </a:lnTo>
                    <a:lnTo>
                      <a:pt x="625" y="930"/>
                    </a:lnTo>
                    <a:lnTo>
                      <a:pt x="634" y="922"/>
                    </a:lnTo>
                    <a:lnTo>
                      <a:pt x="641" y="917"/>
                    </a:lnTo>
                    <a:lnTo>
                      <a:pt x="649" y="908"/>
                    </a:lnTo>
                    <a:lnTo>
                      <a:pt x="654" y="893"/>
                    </a:lnTo>
                    <a:lnTo>
                      <a:pt x="661" y="888"/>
                    </a:lnTo>
                    <a:lnTo>
                      <a:pt x="656" y="882"/>
                    </a:lnTo>
                    <a:lnTo>
                      <a:pt x="656" y="874"/>
                    </a:lnTo>
                    <a:lnTo>
                      <a:pt x="656" y="864"/>
                    </a:lnTo>
                    <a:lnTo>
                      <a:pt x="661" y="859"/>
                    </a:lnTo>
                    <a:lnTo>
                      <a:pt x="666" y="855"/>
                    </a:lnTo>
                    <a:lnTo>
                      <a:pt x="671" y="840"/>
                    </a:lnTo>
                    <a:lnTo>
                      <a:pt x="676" y="835"/>
                    </a:lnTo>
                    <a:lnTo>
                      <a:pt x="672" y="821"/>
                    </a:lnTo>
                    <a:lnTo>
                      <a:pt x="667" y="816"/>
                    </a:lnTo>
                    <a:lnTo>
                      <a:pt x="667" y="806"/>
                    </a:lnTo>
                    <a:lnTo>
                      <a:pt x="672" y="802"/>
                    </a:lnTo>
                    <a:lnTo>
                      <a:pt x="672" y="792"/>
                    </a:lnTo>
                    <a:lnTo>
                      <a:pt x="677" y="778"/>
                    </a:lnTo>
                    <a:lnTo>
                      <a:pt x="682" y="773"/>
                    </a:lnTo>
                    <a:lnTo>
                      <a:pt x="692" y="763"/>
                    </a:lnTo>
                    <a:lnTo>
                      <a:pt x="702" y="754"/>
                    </a:lnTo>
                    <a:lnTo>
                      <a:pt x="702" y="744"/>
                    </a:lnTo>
                    <a:lnTo>
                      <a:pt x="707" y="730"/>
                    </a:lnTo>
                    <a:lnTo>
                      <a:pt x="707" y="720"/>
                    </a:lnTo>
                    <a:lnTo>
                      <a:pt x="712" y="705"/>
                    </a:lnTo>
                    <a:lnTo>
                      <a:pt x="704" y="696"/>
                    </a:lnTo>
                    <a:lnTo>
                      <a:pt x="704" y="686"/>
                    </a:lnTo>
                    <a:lnTo>
                      <a:pt x="709" y="682"/>
                    </a:lnTo>
                    <a:lnTo>
                      <a:pt x="705" y="677"/>
                    </a:lnTo>
                    <a:lnTo>
                      <a:pt x="700" y="671"/>
                    </a:lnTo>
                    <a:lnTo>
                      <a:pt x="695" y="667"/>
                    </a:lnTo>
                    <a:lnTo>
                      <a:pt x="686" y="657"/>
                    </a:lnTo>
                    <a:lnTo>
                      <a:pt x="681" y="652"/>
                    </a:lnTo>
                    <a:lnTo>
                      <a:pt x="676" y="647"/>
                    </a:lnTo>
                    <a:lnTo>
                      <a:pt x="676" y="638"/>
                    </a:lnTo>
                    <a:lnTo>
                      <a:pt x="677" y="628"/>
                    </a:lnTo>
                    <a:lnTo>
                      <a:pt x="682" y="594"/>
                    </a:lnTo>
                    <a:lnTo>
                      <a:pt x="682" y="585"/>
                    </a:lnTo>
                    <a:lnTo>
                      <a:pt x="678" y="570"/>
                    </a:lnTo>
                    <a:lnTo>
                      <a:pt x="693" y="507"/>
                    </a:lnTo>
                    <a:lnTo>
                      <a:pt x="695" y="498"/>
                    </a:lnTo>
                    <a:lnTo>
                      <a:pt x="695" y="488"/>
                    </a:lnTo>
                    <a:lnTo>
                      <a:pt x="695" y="479"/>
                    </a:lnTo>
                    <a:lnTo>
                      <a:pt x="695" y="469"/>
                    </a:lnTo>
                    <a:lnTo>
                      <a:pt x="696" y="459"/>
                    </a:lnTo>
                    <a:lnTo>
                      <a:pt x="701" y="455"/>
                    </a:lnTo>
                    <a:lnTo>
                      <a:pt x="701" y="445"/>
                    </a:lnTo>
                    <a:lnTo>
                      <a:pt x="701" y="435"/>
                    </a:lnTo>
                    <a:lnTo>
                      <a:pt x="701" y="425"/>
                    </a:lnTo>
                    <a:lnTo>
                      <a:pt x="697" y="411"/>
                    </a:lnTo>
                    <a:lnTo>
                      <a:pt x="692" y="406"/>
                    </a:lnTo>
                    <a:lnTo>
                      <a:pt x="692" y="397"/>
                    </a:lnTo>
                    <a:lnTo>
                      <a:pt x="682" y="406"/>
                    </a:lnTo>
                    <a:lnTo>
                      <a:pt x="677" y="411"/>
                    </a:lnTo>
                    <a:lnTo>
                      <a:pt x="672" y="425"/>
                    </a:lnTo>
                    <a:lnTo>
                      <a:pt x="667" y="430"/>
                    </a:lnTo>
                    <a:lnTo>
                      <a:pt x="657" y="439"/>
                    </a:lnTo>
                    <a:lnTo>
                      <a:pt x="652" y="435"/>
                    </a:lnTo>
                    <a:lnTo>
                      <a:pt x="638" y="428"/>
                    </a:lnTo>
                    <a:lnTo>
                      <a:pt x="634" y="423"/>
                    </a:lnTo>
                    <a:lnTo>
                      <a:pt x="619" y="420"/>
                    </a:lnTo>
                    <a:lnTo>
                      <a:pt x="609" y="418"/>
                    </a:lnTo>
                    <a:lnTo>
                      <a:pt x="595" y="413"/>
                    </a:lnTo>
                    <a:lnTo>
                      <a:pt x="586" y="404"/>
                    </a:lnTo>
                    <a:lnTo>
                      <a:pt x="571" y="389"/>
                    </a:lnTo>
                    <a:lnTo>
                      <a:pt x="552" y="379"/>
                    </a:lnTo>
                    <a:lnTo>
                      <a:pt x="533" y="379"/>
                    </a:lnTo>
                    <a:lnTo>
                      <a:pt x="524" y="369"/>
                    </a:lnTo>
                    <a:lnTo>
                      <a:pt x="519" y="364"/>
                    </a:lnTo>
                    <a:lnTo>
                      <a:pt x="514" y="359"/>
                    </a:lnTo>
                    <a:lnTo>
                      <a:pt x="495" y="359"/>
                    </a:lnTo>
                    <a:lnTo>
                      <a:pt x="485" y="359"/>
                    </a:lnTo>
                    <a:lnTo>
                      <a:pt x="482" y="344"/>
                    </a:lnTo>
                    <a:lnTo>
                      <a:pt x="482" y="335"/>
                    </a:lnTo>
                    <a:lnTo>
                      <a:pt x="490" y="335"/>
                    </a:lnTo>
                    <a:lnTo>
                      <a:pt x="502" y="335"/>
                    </a:lnTo>
                    <a:lnTo>
                      <a:pt x="516" y="340"/>
                    </a:lnTo>
                    <a:lnTo>
                      <a:pt x="519" y="345"/>
                    </a:lnTo>
                    <a:lnTo>
                      <a:pt x="530" y="345"/>
                    </a:lnTo>
                    <a:lnTo>
                      <a:pt x="540" y="355"/>
                    </a:lnTo>
                    <a:lnTo>
                      <a:pt x="548" y="355"/>
                    </a:lnTo>
                    <a:lnTo>
                      <a:pt x="553" y="360"/>
                    </a:lnTo>
                    <a:lnTo>
                      <a:pt x="567" y="365"/>
                    </a:lnTo>
                    <a:lnTo>
                      <a:pt x="572" y="370"/>
                    </a:lnTo>
                    <a:lnTo>
                      <a:pt x="581" y="379"/>
                    </a:lnTo>
                    <a:lnTo>
                      <a:pt x="596" y="384"/>
                    </a:lnTo>
                    <a:lnTo>
                      <a:pt x="601" y="389"/>
                    </a:lnTo>
                    <a:lnTo>
                      <a:pt x="605" y="394"/>
                    </a:lnTo>
                    <a:lnTo>
                      <a:pt x="615" y="394"/>
                    </a:lnTo>
                    <a:lnTo>
                      <a:pt x="624" y="404"/>
                    </a:lnTo>
                    <a:lnTo>
                      <a:pt x="629" y="410"/>
                    </a:lnTo>
                    <a:lnTo>
                      <a:pt x="638" y="420"/>
                    </a:lnTo>
                    <a:lnTo>
                      <a:pt x="648" y="420"/>
                    </a:lnTo>
                    <a:lnTo>
                      <a:pt x="668" y="401"/>
                    </a:lnTo>
                    <a:lnTo>
                      <a:pt x="668" y="391"/>
                    </a:lnTo>
                    <a:lnTo>
                      <a:pt x="670" y="382"/>
                    </a:lnTo>
                    <a:lnTo>
                      <a:pt x="675" y="367"/>
                    </a:lnTo>
                    <a:lnTo>
                      <a:pt x="680" y="363"/>
                    </a:lnTo>
                    <a:lnTo>
                      <a:pt x="678" y="353"/>
                    </a:lnTo>
                    <a:lnTo>
                      <a:pt x="683" y="348"/>
                    </a:lnTo>
                    <a:lnTo>
                      <a:pt x="695" y="329"/>
                    </a:lnTo>
                    <a:lnTo>
                      <a:pt x="690" y="324"/>
                    </a:lnTo>
                    <a:lnTo>
                      <a:pt x="690" y="314"/>
                    </a:lnTo>
                    <a:lnTo>
                      <a:pt x="685" y="300"/>
                    </a:lnTo>
                    <a:lnTo>
                      <a:pt x="681" y="285"/>
                    </a:lnTo>
                    <a:lnTo>
                      <a:pt x="671" y="285"/>
                    </a:lnTo>
                    <a:lnTo>
                      <a:pt x="662" y="275"/>
                    </a:lnTo>
                    <a:lnTo>
                      <a:pt x="657" y="270"/>
                    </a:lnTo>
                    <a:lnTo>
                      <a:pt x="653" y="266"/>
                    </a:lnTo>
                    <a:lnTo>
                      <a:pt x="638" y="261"/>
                    </a:lnTo>
                    <a:lnTo>
                      <a:pt x="628" y="261"/>
                    </a:lnTo>
                    <a:lnTo>
                      <a:pt x="619" y="259"/>
                    </a:lnTo>
                    <a:lnTo>
                      <a:pt x="619" y="270"/>
                    </a:lnTo>
                    <a:lnTo>
                      <a:pt x="604" y="283"/>
                    </a:lnTo>
                    <a:lnTo>
                      <a:pt x="599" y="270"/>
                    </a:lnTo>
                    <a:lnTo>
                      <a:pt x="594" y="265"/>
                    </a:lnTo>
                    <a:lnTo>
                      <a:pt x="580" y="259"/>
                    </a:lnTo>
                    <a:lnTo>
                      <a:pt x="561" y="259"/>
                    </a:lnTo>
                    <a:lnTo>
                      <a:pt x="551" y="258"/>
                    </a:lnTo>
                    <a:lnTo>
                      <a:pt x="551" y="249"/>
                    </a:lnTo>
                    <a:lnTo>
                      <a:pt x="561" y="249"/>
                    </a:lnTo>
                    <a:lnTo>
                      <a:pt x="571" y="249"/>
                    </a:lnTo>
                    <a:lnTo>
                      <a:pt x="580" y="249"/>
                    </a:lnTo>
                    <a:lnTo>
                      <a:pt x="590" y="249"/>
                    </a:lnTo>
                    <a:lnTo>
                      <a:pt x="595" y="254"/>
                    </a:lnTo>
                    <a:lnTo>
                      <a:pt x="609" y="249"/>
                    </a:lnTo>
                    <a:lnTo>
                      <a:pt x="614" y="235"/>
                    </a:lnTo>
                    <a:lnTo>
                      <a:pt x="624" y="235"/>
                    </a:lnTo>
                    <a:lnTo>
                      <a:pt x="634" y="227"/>
                    </a:lnTo>
                    <a:lnTo>
                      <a:pt x="649" y="222"/>
                    </a:lnTo>
                    <a:lnTo>
                      <a:pt x="653" y="225"/>
                    </a:lnTo>
                    <a:lnTo>
                      <a:pt x="662" y="229"/>
                    </a:lnTo>
                    <a:lnTo>
                      <a:pt x="668" y="232"/>
                    </a:lnTo>
                    <a:lnTo>
                      <a:pt x="672" y="244"/>
                    </a:lnTo>
                    <a:lnTo>
                      <a:pt x="681" y="249"/>
                    </a:lnTo>
                    <a:lnTo>
                      <a:pt x="695" y="252"/>
                    </a:lnTo>
                    <a:lnTo>
                      <a:pt x="678" y="225"/>
                    </a:lnTo>
                    <a:lnTo>
                      <a:pt x="658" y="204"/>
                    </a:lnTo>
                    <a:lnTo>
                      <a:pt x="611" y="160"/>
                    </a:lnTo>
                    <a:lnTo>
                      <a:pt x="561" y="119"/>
                    </a:lnTo>
                    <a:lnTo>
                      <a:pt x="506" y="84"/>
                    </a:lnTo>
                    <a:lnTo>
                      <a:pt x="446" y="53"/>
                    </a:lnTo>
                    <a:lnTo>
                      <a:pt x="377" y="26"/>
                    </a:lnTo>
                    <a:lnTo>
                      <a:pt x="313" y="12"/>
                    </a:lnTo>
                    <a:lnTo>
                      <a:pt x="276" y="5"/>
                    </a:lnTo>
                    <a:lnTo>
                      <a:pt x="239" y="2"/>
                    </a:lnTo>
                    <a:lnTo>
                      <a:pt x="166" y="0"/>
                    </a:lnTo>
                    <a:lnTo>
                      <a:pt x="204" y="31"/>
                    </a:lnTo>
                    <a:lnTo>
                      <a:pt x="208" y="40"/>
                    </a:lnTo>
                    <a:lnTo>
                      <a:pt x="209" y="49"/>
                    </a:lnTo>
                    <a:lnTo>
                      <a:pt x="204" y="54"/>
                    </a:lnTo>
                    <a:lnTo>
                      <a:pt x="199" y="59"/>
                    </a:lnTo>
                    <a:lnTo>
                      <a:pt x="204" y="64"/>
                    </a:lnTo>
                    <a:lnTo>
                      <a:pt x="199" y="78"/>
                    </a:lnTo>
                    <a:lnTo>
                      <a:pt x="203" y="83"/>
                    </a:lnTo>
                    <a:lnTo>
                      <a:pt x="199" y="88"/>
                    </a:lnTo>
                    <a:lnTo>
                      <a:pt x="189" y="88"/>
                    </a:lnTo>
                    <a:lnTo>
                      <a:pt x="184" y="83"/>
                    </a:lnTo>
                    <a:lnTo>
                      <a:pt x="189" y="78"/>
                    </a:lnTo>
                    <a:lnTo>
                      <a:pt x="189" y="69"/>
                    </a:lnTo>
                    <a:lnTo>
                      <a:pt x="184" y="64"/>
                    </a:lnTo>
                    <a:lnTo>
                      <a:pt x="175" y="63"/>
                    </a:lnTo>
                    <a:lnTo>
                      <a:pt x="159" y="67"/>
                    </a:lnTo>
                    <a:lnTo>
                      <a:pt x="139" y="73"/>
                    </a:lnTo>
                    <a:lnTo>
                      <a:pt x="126" y="82"/>
                    </a:lnTo>
                    <a:lnTo>
                      <a:pt x="112" y="85"/>
                    </a:lnTo>
                    <a:lnTo>
                      <a:pt x="106" y="90"/>
                    </a:lnTo>
                    <a:lnTo>
                      <a:pt x="92" y="104"/>
                    </a:lnTo>
                    <a:lnTo>
                      <a:pt x="97" y="109"/>
                    </a:lnTo>
                    <a:lnTo>
                      <a:pt x="92" y="114"/>
                    </a:lnTo>
                    <a:lnTo>
                      <a:pt x="91" y="125"/>
                    </a:lnTo>
                    <a:lnTo>
                      <a:pt x="87" y="130"/>
                    </a:lnTo>
                    <a:lnTo>
                      <a:pt x="91" y="143"/>
                    </a:lnTo>
                    <a:lnTo>
                      <a:pt x="86" y="148"/>
                    </a:lnTo>
                    <a:lnTo>
                      <a:pt x="81" y="162"/>
                    </a:lnTo>
                    <a:lnTo>
                      <a:pt x="86" y="167"/>
                    </a:lnTo>
                    <a:lnTo>
                      <a:pt x="89" y="183"/>
                    </a:lnTo>
                    <a:lnTo>
                      <a:pt x="94" y="188"/>
                    </a:lnTo>
                    <a:lnTo>
                      <a:pt x="104" y="188"/>
                    </a:lnTo>
                    <a:lnTo>
                      <a:pt x="110" y="183"/>
                    </a:lnTo>
                    <a:lnTo>
                      <a:pt x="113" y="179"/>
                    </a:lnTo>
                    <a:lnTo>
                      <a:pt x="118" y="174"/>
                    </a:lnTo>
                    <a:lnTo>
                      <a:pt x="128" y="183"/>
                    </a:lnTo>
                    <a:lnTo>
                      <a:pt x="127" y="193"/>
                    </a:lnTo>
                    <a:lnTo>
                      <a:pt x="137" y="193"/>
                    </a:lnTo>
                    <a:lnTo>
                      <a:pt x="142" y="188"/>
                    </a:lnTo>
                    <a:lnTo>
                      <a:pt x="147" y="184"/>
                    </a:lnTo>
                    <a:lnTo>
                      <a:pt x="162" y="179"/>
                    </a:lnTo>
                    <a:lnTo>
                      <a:pt x="162" y="169"/>
                    </a:lnTo>
                    <a:lnTo>
                      <a:pt x="162" y="159"/>
                    </a:lnTo>
                    <a:lnTo>
                      <a:pt x="162" y="150"/>
                    </a:lnTo>
                    <a:lnTo>
                      <a:pt x="159" y="145"/>
                    </a:lnTo>
                    <a:lnTo>
                      <a:pt x="149" y="136"/>
                    </a:lnTo>
                    <a:lnTo>
                      <a:pt x="149" y="126"/>
                    </a:lnTo>
                    <a:lnTo>
                      <a:pt x="150" y="116"/>
                    </a:lnTo>
                    <a:lnTo>
                      <a:pt x="154" y="112"/>
                    </a:lnTo>
                    <a:lnTo>
                      <a:pt x="159" y="116"/>
                    </a:lnTo>
                    <a:lnTo>
                      <a:pt x="164" y="121"/>
                    </a:lnTo>
                    <a:lnTo>
                      <a:pt x="169" y="126"/>
                    </a:lnTo>
                    <a:lnTo>
                      <a:pt x="178" y="136"/>
                    </a:lnTo>
                    <a:lnTo>
                      <a:pt x="188" y="136"/>
                    </a:lnTo>
                    <a:lnTo>
                      <a:pt x="202" y="122"/>
                    </a:lnTo>
                    <a:lnTo>
                      <a:pt x="207" y="127"/>
                    </a:lnTo>
                    <a:lnTo>
                      <a:pt x="202" y="131"/>
                    </a:lnTo>
                    <a:lnTo>
                      <a:pt x="202" y="141"/>
                    </a:lnTo>
                    <a:lnTo>
                      <a:pt x="192" y="151"/>
                    </a:lnTo>
                    <a:lnTo>
                      <a:pt x="192" y="160"/>
                    </a:lnTo>
                    <a:lnTo>
                      <a:pt x="192" y="170"/>
                    </a:lnTo>
                    <a:lnTo>
                      <a:pt x="197" y="175"/>
                    </a:lnTo>
                    <a:lnTo>
                      <a:pt x="195" y="184"/>
                    </a:lnTo>
                    <a:lnTo>
                      <a:pt x="190" y="179"/>
                    </a:lnTo>
                    <a:lnTo>
                      <a:pt x="186" y="184"/>
                    </a:lnTo>
                    <a:lnTo>
                      <a:pt x="181" y="179"/>
                    </a:lnTo>
                    <a:lnTo>
                      <a:pt x="171" y="189"/>
                    </a:lnTo>
                    <a:lnTo>
                      <a:pt x="166" y="203"/>
                    </a:lnTo>
                    <a:lnTo>
                      <a:pt x="161" y="208"/>
                    </a:lnTo>
                    <a:lnTo>
                      <a:pt x="152" y="208"/>
                    </a:lnTo>
                    <a:lnTo>
                      <a:pt x="147" y="203"/>
                    </a:lnTo>
                    <a:lnTo>
                      <a:pt x="142" y="198"/>
                    </a:lnTo>
                    <a:lnTo>
                      <a:pt x="132" y="198"/>
                    </a:lnTo>
                    <a:lnTo>
                      <a:pt x="122" y="206"/>
                    </a:lnTo>
                    <a:lnTo>
                      <a:pt x="123" y="217"/>
                    </a:lnTo>
                    <a:lnTo>
                      <a:pt x="117" y="232"/>
                    </a:lnTo>
                    <a:lnTo>
                      <a:pt x="113" y="235"/>
                    </a:lnTo>
                    <a:lnTo>
                      <a:pt x="103" y="246"/>
                    </a:lnTo>
                    <a:lnTo>
                      <a:pt x="98" y="251"/>
                    </a:lnTo>
                    <a:lnTo>
                      <a:pt x="93" y="265"/>
                    </a:lnTo>
                    <a:lnTo>
                      <a:pt x="92" y="275"/>
                    </a:lnTo>
                    <a:lnTo>
                      <a:pt x="82" y="283"/>
                    </a:lnTo>
                    <a:lnTo>
                      <a:pt x="68" y="288"/>
                    </a:lnTo>
                    <a:lnTo>
                      <a:pt x="63" y="294"/>
                    </a:lnTo>
                    <a:lnTo>
                      <a:pt x="63" y="302"/>
                    </a:lnTo>
                    <a:lnTo>
                      <a:pt x="62" y="312"/>
                    </a:lnTo>
                    <a:lnTo>
                      <a:pt x="67" y="307"/>
                    </a:lnTo>
                    <a:lnTo>
                      <a:pt x="77" y="307"/>
                    </a:lnTo>
                    <a:lnTo>
                      <a:pt x="87" y="317"/>
                    </a:lnTo>
                    <a:lnTo>
                      <a:pt x="91" y="323"/>
                    </a:lnTo>
                    <a:lnTo>
                      <a:pt x="86" y="328"/>
                    </a:lnTo>
                    <a:lnTo>
                      <a:pt x="81" y="331"/>
                    </a:lnTo>
                    <a:lnTo>
                      <a:pt x="67" y="336"/>
                    </a:lnTo>
                    <a:lnTo>
                      <a:pt x="57" y="336"/>
                    </a:lnTo>
                    <a:lnTo>
                      <a:pt x="52" y="341"/>
                    </a:lnTo>
                    <a:lnTo>
                      <a:pt x="46" y="345"/>
                    </a:lnTo>
                    <a:lnTo>
                      <a:pt x="52" y="350"/>
                    </a:lnTo>
                    <a:lnTo>
                      <a:pt x="46" y="368"/>
                    </a:lnTo>
                    <a:lnTo>
                      <a:pt x="45" y="384"/>
                    </a:lnTo>
                    <a:lnTo>
                      <a:pt x="45" y="394"/>
                    </a:lnTo>
                    <a:lnTo>
                      <a:pt x="45" y="403"/>
                    </a:lnTo>
                    <a:lnTo>
                      <a:pt x="50" y="408"/>
                    </a:lnTo>
                    <a:lnTo>
                      <a:pt x="59" y="418"/>
                    </a:lnTo>
                    <a:lnTo>
                      <a:pt x="69" y="418"/>
                    </a:lnTo>
                    <a:lnTo>
                      <a:pt x="74" y="423"/>
                    </a:lnTo>
                    <a:lnTo>
                      <a:pt x="79" y="418"/>
                    </a:lnTo>
                    <a:lnTo>
                      <a:pt x="83" y="423"/>
                    </a:lnTo>
                    <a:lnTo>
                      <a:pt x="93" y="423"/>
                    </a:lnTo>
                    <a:lnTo>
                      <a:pt x="98" y="418"/>
                    </a:lnTo>
                    <a:lnTo>
                      <a:pt x="93" y="413"/>
                    </a:lnTo>
                    <a:lnTo>
                      <a:pt x="108" y="410"/>
                    </a:lnTo>
                    <a:lnTo>
                      <a:pt x="112" y="404"/>
                    </a:lnTo>
                    <a:lnTo>
                      <a:pt x="127" y="401"/>
                    </a:lnTo>
                    <a:lnTo>
                      <a:pt x="139" y="388"/>
                    </a:lnTo>
                    <a:lnTo>
                      <a:pt x="144" y="375"/>
                    </a:lnTo>
                    <a:lnTo>
                      <a:pt x="142" y="367"/>
                    </a:lnTo>
                    <a:lnTo>
                      <a:pt x="147" y="362"/>
                    </a:lnTo>
                    <a:lnTo>
                      <a:pt x="162" y="338"/>
                    </a:lnTo>
                    <a:lnTo>
                      <a:pt x="159" y="333"/>
                    </a:lnTo>
                    <a:lnTo>
                      <a:pt x="159" y="324"/>
                    </a:lnTo>
                    <a:lnTo>
                      <a:pt x="179" y="305"/>
                    </a:lnTo>
                    <a:lnTo>
                      <a:pt x="183" y="300"/>
                    </a:lnTo>
                    <a:lnTo>
                      <a:pt x="188" y="305"/>
                    </a:lnTo>
                    <a:lnTo>
                      <a:pt x="208" y="305"/>
                    </a:lnTo>
                    <a:lnTo>
                      <a:pt x="212" y="310"/>
                    </a:lnTo>
                    <a:lnTo>
                      <a:pt x="222" y="310"/>
                    </a:lnTo>
                    <a:lnTo>
                      <a:pt x="232" y="310"/>
                    </a:lnTo>
                    <a:lnTo>
                      <a:pt x="241" y="311"/>
                    </a:lnTo>
                    <a:lnTo>
                      <a:pt x="251" y="311"/>
                    </a:lnTo>
                    <a:lnTo>
                      <a:pt x="255" y="315"/>
                    </a:lnTo>
                    <a:lnTo>
                      <a:pt x="255" y="325"/>
                    </a:lnTo>
                    <a:lnTo>
                      <a:pt x="260" y="330"/>
                    </a:lnTo>
                    <a:lnTo>
                      <a:pt x="267" y="324"/>
                    </a:lnTo>
                    <a:lnTo>
                      <a:pt x="272" y="316"/>
                    </a:lnTo>
                    <a:lnTo>
                      <a:pt x="275" y="305"/>
                    </a:lnTo>
                    <a:lnTo>
                      <a:pt x="280" y="301"/>
                    </a:lnTo>
                    <a:lnTo>
                      <a:pt x="275" y="287"/>
                    </a:lnTo>
                    <a:lnTo>
                      <a:pt x="271" y="292"/>
                    </a:lnTo>
                    <a:lnTo>
                      <a:pt x="261" y="292"/>
                    </a:lnTo>
                    <a:lnTo>
                      <a:pt x="251" y="291"/>
                    </a:lnTo>
                    <a:lnTo>
                      <a:pt x="242" y="291"/>
                    </a:lnTo>
                    <a:lnTo>
                      <a:pt x="232" y="281"/>
                    </a:lnTo>
                    <a:lnTo>
                      <a:pt x="222" y="281"/>
                    </a:lnTo>
                    <a:lnTo>
                      <a:pt x="218" y="276"/>
                    </a:lnTo>
                    <a:lnTo>
                      <a:pt x="228" y="267"/>
                    </a:lnTo>
                    <a:lnTo>
                      <a:pt x="232" y="272"/>
                    </a:lnTo>
                    <a:lnTo>
                      <a:pt x="242" y="272"/>
                    </a:lnTo>
                    <a:lnTo>
                      <a:pt x="256" y="277"/>
                    </a:lnTo>
                    <a:lnTo>
                      <a:pt x="276" y="277"/>
                    </a:lnTo>
                    <a:lnTo>
                      <a:pt x="285" y="278"/>
                    </a:lnTo>
                    <a:lnTo>
                      <a:pt x="290" y="282"/>
                    </a:lnTo>
                    <a:lnTo>
                      <a:pt x="299" y="292"/>
                    </a:lnTo>
                    <a:lnTo>
                      <a:pt x="304" y="297"/>
                    </a:lnTo>
                    <a:lnTo>
                      <a:pt x="309" y="302"/>
                    </a:lnTo>
                    <a:lnTo>
                      <a:pt x="313" y="307"/>
                    </a:lnTo>
                    <a:lnTo>
                      <a:pt x="323" y="307"/>
                    </a:lnTo>
                    <a:lnTo>
                      <a:pt x="323" y="297"/>
                    </a:lnTo>
                    <a:lnTo>
                      <a:pt x="324" y="288"/>
                    </a:lnTo>
                    <a:lnTo>
                      <a:pt x="324" y="278"/>
                    </a:lnTo>
                    <a:lnTo>
                      <a:pt x="324" y="268"/>
                    </a:lnTo>
                    <a:lnTo>
                      <a:pt x="329" y="265"/>
                    </a:lnTo>
                    <a:lnTo>
                      <a:pt x="329" y="254"/>
                    </a:lnTo>
                    <a:lnTo>
                      <a:pt x="334" y="249"/>
                    </a:lnTo>
                    <a:lnTo>
                      <a:pt x="334" y="239"/>
                    </a:lnTo>
                    <a:lnTo>
                      <a:pt x="330" y="235"/>
                    </a:lnTo>
                    <a:lnTo>
                      <a:pt x="330" y="225"/>
                    </a:lnTo>
                    <a:lnTo>
                      <a:pt x="330" y="217"/>
                    </a:lnTo>
                    <a:lnTo>
                      <a:pt x="325" y="212"/>
                    </a:lnTo>
                    <a:lnTo>
                      <a:pt x="330" y="206"/>
                    </a:lnTo>
                    <a:lnTo>
                      <a:pt x="330" y="196"/>
                    </a:lnTo>
                    <a:lnTo>
                      <a:pt x="340" y="196"/>
                    </a:lnTo>
                    <a:lnTo>
                      <a:pt x="345" y="191"/>
                    </a:lnTo>
                    <a:lnTo>
                      <a:pt x="355" y="183"/>
                    </a:lnTo>
                    <a:lnTo>
                      <a:pt x="355" y="172"/>
                    </a:lnTo>
                    <a:lnTo>
                      <a:pt x="355" y="164"/>
                    </a:lnTo>
                    <a:lnTo>
                      <a:pt x="366" y="164"/>
                    </a:lnTo>
                    <a:lnTo>
                      <a:pt x="361" y="177"/>
                    </a:lnTo>
                    <a:lnTo>
                      <a:pt x="361" y="188"/>
                    </a:lnTo>
                    <a:lnTo>
                      <a:pt x="369" y="188"/>
                    </a:lnTo>
                    <a:lnTo>
                      <a:pt x="378" y="198"/>
                    </a:lnTo>
                    <a:lnTo>
                      <a:pt x="388" y="198"/>
                    </a:lnTo>
                    <a:lnTo>
                      <a:pt x="393" y="193"/>
                    </a:lnTo>
                    <a:lnTo>
                      <a:pt x="384" y="184"/>
                    </a:lnTo>
                    <a:lnTo>
                      <a:pt x="379" y="179"/>
                    </a:lnTo>
                    <a:lnTo>
                      <a:pt x="390" y="179"/>
                    </a:lnTo>
                    <a:lnTo>
                      <a:pt x="393" y="183"/>
                    </a:lnTo>
                    <a:lnTo>
                      <a:pt x="403" y="183"/>
                    </a:lnTo>
                    <a:lnTo>
                      <a:pt x="412" y="193"/>
                    </a:lnTo>
                    <a:lnTo>
                      <a:pt x="412" y="203"/>
                    </a:lnTo>
                    <a:lnTo>
                      <a:pt x="407" y="208"/>
                    </a:lnTo>
                    <a:lnTo>
                      <a:pt x="393" y="212"/>
                    </a:lnTo>
                    <a:lnTo>
                      <a:pt x="383" y="212"/>
                    </a:lnTo>
                    <a:lnTo>
                      <a:pt x="378" y="217"/>
                    </a:lnTo>
                    <a:lnTo>
                      <a:pt x="368" y="227"/>
                    </a:lnTo>
                    <a:lnTo>
                      <a:pt x="364" y="230"/>
                    </a:lnTo>
                    <a:lnTo>
                      <a:pt x="358" y="235"/>
                    </a:lnTo>
                    <a:lnTo>
                      <a:pt x="349" y="246"/>
                    </a:lnTo>
                    <a:lnTo>
                      <a:pt x="348" y="254"/>
                    </a:lnTo>
                    <a:lnTo>
                      <a:pt x="343" y="259"/>
                    </a:lnTo>
                    <a:lnTo>
                      <a:pt x="348" y="265"/>
                    </a:lnTo>
                    <a:lnTo>
                      <a:pt x="348" y="273"/>
                    </a:lnTo>
                    <a:lnTo>
                      <a:pt x="352" y="278"/>
                    </a:lnTo>
                    <a:lnTo>
                      <a:pt x="363" y="280"/>
                    </a:lnTo>
                    <a:lnTo>
                      <a:pt x="367" y="283"/>
                    </a:lnTo>
                    <a:lnTo>
                      <a:pt x="377" y="285"/>
                    </a:lnTo>
                    <a:lnTo>
                      <a:pt x="391" y="280"/>
                    </a:lnTo>
                    <a:lnTo>
                      <a:pt x="401" y="270"/>
                    </a:lnTo>
                    <a:lnTo>
                      <a:pt x="406" y="266"/>
                    </a:lnTo>
                    <a:lnTo>
                      <a:pt x="411" y="261"/>
                    </a:lnTo>
                    <a:lnTo>
                      <a:pt x="421" y="251"/>
                    </a:lnTo>
                    <a:lnTo>
                      <a:pt x="426" y="247"/>
                    </a:lnTo>
                    <a:lnTo>
                      <a:pt x="430" y="251"/>
                    </a:lnTo>
                    <a:lnTo>
                      <a:pt x="431" y="261"/>
                    </a:lnTo>
                    <a:lnTo>
                      <a:pt x="425" y="266"/>
                    </a:lnTo>
                    <a:lnTo>
                      <a:pt x="434" y="276"/>
                    </a:lnTo>
                    <a:lnTo>
                      <a:pt x="445" y="276"/>
                    </a:lnTo>
                    <a:lnTo>
                      <a:pt x="449" y="280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14"/>
              <p:cNvSpPr>
                <a:spLocks/>
              </p:cNvSpPr>
              <p:nvPr/>
            </p:nvSpPr>
            <p:spPr bwMode="auto">
              <a:xfrm>
                <a:off x="3347" y="1921"/>
                <a:ext cx="45" cy="140"/>
              </a:xfrm>
              <a:custGeom>
                <a:avLst/>
                <a:gdLst>
                  <a:gd name="T0" fmla="*/ 13 w 45"/>
                  <a:gd name="T1" fmla="*/ 140 h 140"/>
                  <a:gd name="T2" fmla="*/ 3 w 45"/>
                  <a:gd name="T3" fmla="*/ 130 h 140"/>
                  <a:gd name="T4" fmla="*/ 3 w 45"/>
                  <a:gd name="T5" fmla="*/ 121 h 140"/>
                  <a:gd name="T6" fmla="*/ 4 w 45"/>
                  <a:gd name="T7" fmla="*/ 111 h 140"/>
                  <a:gd name="T8" fmla="*/ 4 w 45"/>
                  <a:gd name="T9" fmla="*/ 101 h 140"/>
                  <a:gd name="T10" fmla="*/ 9 w 45"/>
                  <a:gd name="T11" fmla="*/ 96 h 140"/>
                  <a:gd name="T12" fmla="*/ 9 w 45"/>
                  <a:gd name="T13" fmla="*/ 87 h 140"/>
                  <a:gd name="T14" fmla="*/ 4 w 45"/>
                  <a:gd name="T15" fmla="*/ 82 h 140"/>
                  <a:gd name="T16" fmla="*/ 4 w 45"/>
                  <a:gd name="T17" fmla="*/ 72 h 140"/>
                  <a:gd name="T18" fmla="*/ 0 w 45"/>
                  <a:gd name="T19" fmla="*/ 68 h 140"/>
                  <a:gd name="T20" fmla="*/ 0 w 45"/>
                  <a:gd name="T21" fmla="*/ 58 h 140"/>
                  <a:gd name="T22" fmla="*/ 0 w 45"/>
                  <a:gd name="T23" fmla="*/ 48 h 140"/>
                  <a:gd name="T24" fmla="*/ 5 w 45"/>
                  <a:gd name="T25" fmla="*/ 44 h 140"/>
                  <a:gd name="T26" fmla="*/ 11 w 45"/>
                  <a:gd name="T27" fmla="*/ 39 h 140"/>
                  <a:gd name="T28" fmla="*/ 16 w 45"/>
                  <a:gd name="T29" fmla="*/ 34 h 140"/>
                  <a:gd name="T30" fmla="*/ 26 w 45"/>
                  <a:gd name="T31" fmla="*/ 15 h 140"/>
                  <a:gd name="T32" fmla="*/ 26 w 45"/>
                  <a:gd name="T33" fmla="*/ 5 h 140"/>
                  <a:gd name="T34" fmla="*/ 31 w 45"/>
                  <a:gd name="T35" fmla="*/ 0 h 140"/>
                  <a:gd name="T36" fmla="*/ 36 w 45"/>
                  <a:gd name="T37" fmla="*/ 5 h 140"/>
                  <a:gd name="T38" fmla="*/ 41 w 45"/>
                  <a:gd name="T39" fmla="*/ 10 h 140"/>
                  <a:gd name="T40" fmla="*/ 45 w 45"/>
                  <a:gd name="T41" fmla="*/ 25 h 140"/>
                  <a:gd name="T42" fmla="*/ 45 w 45"/>
                  <a:gd name="T43" fmla="*/ 34 h 140"/>
                  <a:gd name="T44" fmla="*/ 34 w 45"/>
                  <a:gd name="T45" fmla="*/ 44 h 140"/>
                  <a:gd name="T46" fmla="*/ 29 w 45"/>
                  <a:gd name="T47" fmla="*/ 49 h 140"/>
                  <a:gd name="T48" fmla="*/ 29 w 45"/>
                  <a:gd name="T49" fmla="*/ 58 h 140"/>
                  <a:gd name="T50" fmla="*/ 29 w 45"/>
                  <a:gd name="T51" fmla="*/ 68 h 140"/>
                  <a:gd name="T52" fmla="*/ 23 w 45"/>
                  <a:gd name="T53" fmla="*/ 82 h 140"/>
                  <a:gd name="T54" fmla="*/ 23 w 45"/>
                  <a:gd name="T55" fmla="*/ 92 h 140"/>
                  <a:gd name="T56" fmla="*/ 23 w 45"/>
                  <a:gd name="T57" fmla="*/ 102 h 140"/>
                  <a:gd name="T58" fmla="*/ 28 w 45"/>
                  <a:gd name="T59" fmla="*/ 107 h 140"/>
                  <a:gd name="T60" fmla="*/ 23 w 45"/>
                  <a:gd name="T61" fmla="*/ 121 h 140"/>
                  <a:gd name="T62" fmla="*/ 18 w 45"/>
                  <a:gd name="T63" fmla="*/ 135 h 140"/>
                  <a:gd name="T64" fmla="*/ 13 w 45"/>
                  <a:gd name="T65" fmla="*/ 140 h 14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"/>
                  <a:gd name="T100" fmla="*/ 0 h 140"/>
                  <a:gd name="T101" fmla="*/ 45 w 45"/>
                  <a:gd name="T102" fmla="*/ 140 h 14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" h="140">
                    <a:moveTo>
                      <a:pt x="13" y="140"/>
                    </a:moveTo>
                    <a:lnTo>
                      <a:pt x="3" y="130"/>
                    </a:lnTo>
                    <a:lnTo>
                      <a:pt x="3" y="121"/>
                    </a:lnTo>
                    <a:lnTo>
                      <a:pt x="4" y="111"/>
                    </a:lnTo>
                    <a:lnTo>
                      <a:pt x="4" y="101"/>
                    </a:lnTo>
                    <a:lnTo>
                      <a:pt x="9" y="96"/>
                    </a:lnTo>
                    <a:lnTo>
                      <a:pt x="9" y="87"/>
                    </a:lnTo>
                    <a:lnTo>
                      <a:pt x="4" y="82"/>
                    </a:lnTo>
                    <a:lnTo>
                      <a:pt x="4" y="72"/>
                    </a:lnTo>
                    <a:lnTo>
                      <a:pt x="0" y="68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5" y="44"/>
                    </a:lnTo>
                    <a:lnTo>
                      <a:pt x="11" y="39"/>
                    </a:lnTo>
                    <a:lnTo>
                      <a:pt x="16" y="34"/>
                    </a:lnTo>
                    <a:lnTo>
                      <a:pt x="26" y="15"/>
                    </a:lnTo>
                    <a:lnTo>
                      <a:pt x="26" y="5"/>
                    </a:lnTo>
                    <a:lnTo>
                      <a:pt x="31" y="0"/>
                    </a:lnTo>
                    <a:lnTo>
                      <a:pt x="36" y="5"/>
                    </a:lnTo>
                    <a:lnTo>
                      <a:pt x="41" y="10"/>
                    </a:lnTo>
                    <a:lnTo>
                      <a:pt x="45" y="25"/>
                    </a:lnTo>
                    <a:lnTo>
                      <a:pt x="45" y="34"/>
                    </a:lnTo>
                    <a:lnTo>
                      <a:pt x="34" y="44"/>
                    </a:lnTo>
                    <a:lnTo>
                      <a:pt x="29" y="49"/>
                    </a:lnTo>
                    <a:lnTo>
                      <a:pt x="29" y="58"/>
                    </a:lnTo>
                    <a:lnTo>
                      <a:pt x="29" y="68"/>
                    </a:lnTo>
                    <a:lnTo>
                      <a:pt x="23" y="82"/>
                    </a:lnTo>
                    <a:lnTo>
                      <a:pt x="23" y="92"/>
                    </a:lnTo>
                    <a:lnTo>
                      <a:pt x="23" y="102"/>
                    </a:lnTo>
                    <a:lnTo>
                      <a:pt x="28" y="107"/>
                    </a:lnTo>
                    <a:lnTo>
                      <a:pt x="23" y="121"/>
                    </a:lnTo>
                    <a:lnTo>
                      <a:pt x="18" y="135"/>
                    </a:lnTo>
                    <a:lnTo>
                      <a:pt x="13" y="140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15"/>
              <p:cNvSpPr>
                <a:spLocks/>
              </p:cNvSpPr>
              <p:nvPr/>
            </p:nvSpPr>
            <p:spPr bwMode="auto">
              <a:xfrm>
                <a:off x="3347" y="1921"/>
                <a:ext cx="45" cy="140"/>
              </a:xfrm>
              <a:custGeom>
                <a:avLst/>
                <a:gdLst>
                  <a:gd name="T0" fmla="*/ 13 w 45"/>
                  <a:gd name="T1" fmla="*/ 140 h 140"/>
                  <a:gd name="T2" fmla="*/ 3 w 45"/>
                  <a:gd name="T3" fmla="*/ 130 h 140"/>
                  <a:gd name="T4" fmla="*/ 3 w 45"/>
                  <a:gd name="T5" fmla="*/ 121 h 140"/>
                  <a:gd name="T6" fmla="*/ 4 w 45"/>
                  <a:gd name="T7" fmla="*/ 111 h 140"/>
                  <a:gd name="T8" fmla="*/ 4 w 45"/>
                  <a:gd name="T9" fmla="*/ 101 h 140"/>
                  <a:gd name="T10" fmla="*/ 9 w 45"/>
                  <a:gd name="T11" fmla="*/ 96 h 140"/>
                  <a:gd name="T12" fmla="*/ 9 w 45"/>
                  <a:gd name="T13" fmla="*/ 87 h 140"/>
                  <a:gd name="T14" fmla="*/ 4 w 45"/>
                  <a:gd name="T15" fmla="*/ 82 h 140"/>
                  <a:gd name="T16" fmla="*/ 4 w 45"/>
                  <a:gd name="T17" fmla="*/ 72 h 140"/>
                  <a:gd name="T18" fmla="*/ 0 w 45"/>
                  <a:gd name="T19" fmla="*/ 68 h 140"/>
                  <a:gd name="T20" fmla="*/ 0 w 45"/>
                  <a:gd name="T21" fmla="*/ 58 h 140"/>
                  <a:gd name="T22" fmla="*/ 0 w 45"/>
                  <a:gd name="T23" fmla="*/ 48 h 140"/>
                  <a:gd name="T24" fmla="*/ 5 w 45"/>
                  <a:gd name="T25" fmla="*/ 44 h 140"/>
                  <a:gd name="T26" fmla="*/ 11 w 45"/>
                  <a:gd name="T27" fmla="*/ 39 h 140"/>
                  <a:gd name="T28" fmla="*/ 16 w 45"/>
                  <a:gd name="T29" fmla="*/ 34 h 140"/>
                  <a:gd name="T30" fmla="*/ 26 w 45"/>
                  <a:gd name="T31" fmla="*/ 15 h 140"/>
                  <a:gd name="T32" fmla="*/ 26 w 45"/>
                  <a:gd name="T33" fmla="*/ 5 h 140"/>
                  <a:gd name="T34" fmla="*/ 31 w 45"/>
                  <a:gd name="T35" fmla="*/ 0 h 140"/>
                  <a:gd name="T36" fmla="*/ 36 w 45"/>
                  <a:gd name="T37" fmla="*/ 5 h 140"/>
                  <a:gd name="T38" fmla="*/ 41 w 45"/>
                  <a:gd name="T39" fmla="*/ 10 h 140"/>
                  <a:gd name="T40" fmla="*/ 45 w 45"/>
                  <a:gd name="T41" fmla="*/ 25 h 140"/>
                  <a:gd name="T42" fmla="*/ 45 w 45"/>
                  <a:gd name="T43" fmla="*/ 34 h 140"/>
                  <a:gd name="T44" fmla="*/ 34 w 45"/>
                  <a:gd name="T45" fmla="*/ 44 h 140"/>
                  <a:gd name="T46" fmla="*/ 29 w 45"/>
                  <a:gd name="T47" fmla="*/ 49 h 140"/>
                  <a:gd name="T48" fmla="*/ 29 w 45"/>
                  <a:gd name="T49" fmla="*/ 58 h 140"/>
                  <a:gd name="T50" fmla="*/ 29 w 45"/>
                  <a:gd name="T51" fmla="*/ 68 h 140"/>
                  <a:gd name="T52" fmla="*/ 23 w 45"/>
                  <a:gd name="T53" fmla="*/ 82 h 140"/>
                  <a:gd name="T54" fmla="*/ 23 w 45"/>
                  <a:gd name="T55" fmla="*/ 92 h 140"/>
                  <a:gd name="T56" fmla="*/ 23 w 45"/>
                  <a:gd name="T57" fmla="*/ 102 h 140"/>
                  <a:gd name="T58" fmla="*/ 28 w 45"/>
                  <a:gd name="T59" fmla="*/ 107 h 140"/>
                  <a:gd name="T60" fmla="*/ 23 w 45"/>
                  <a:gd name="T61" fmla="*/ 121 h 140"/>
                  <a:gd name="T62" fmla="*/ 18 w 45"/>
                  <a:gd name="T63" fmla="*/ 135 h 140"/>
                  <a:gd name="T64" fmla="*/ 13 w 45"/>
                  <a:gd name="T65" fmla="*/ 140 h 14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"/>
                  <a:gd name="T100" fmla="*/ 0 h 140"/>
                  <a:gd name="T101" fmla="*/ 45 w 45"/>
                  <a:gd name="T102" fmla="*/ 140 h 14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" h="140">
                    <a:moveTo>
                      <a:pt x="13" y="140"/>
                    </a:moveTo>
                    <a:lnTo>
                      <a:pt x="3" y="130"/>
                    </a:lnTo>
                    <a:lnTo>
                      <a:pt x="3" y="121"/>
                    </a:lnTo>
                    <a:lnTo>
                      <a:pt x="4" y="111"/>
                    </a:lnTo>
                    <a:lnTo>
                      <a:pt x="4" y="101"/>
                    </a:lnTo>
                    <a:lnTo>
                      <a:pt x="9" y="96"/>
                    </a:lnTo>
                    <a:lnTo>
                      <a:pt x="9" y="87"/>
                    </a:lnTo>
                    <a:lnTo>
                      <a:pt x="4" y="82"/>
                    </a:lnTo>
                    <a:lnTo>
                      <a:pt x="4" y="72"/>
                    </a:lnTo>
                    <a:lnTo>
                      <a:pt x="0" y="68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5" y="44"/>
                    </a:lnTo>
                    <a:lnTo>
                      <a:pt x="11" y="39"/>
                    </a:lnTo>
                    <a:lnTo>
                      <a:pt x="16" y="34"/>
                    </a:lnTo>
                    <a:lnTo>
                      <a:pt x="26" y="15"/>
                    </a:lnTo>
                    <a:lnTo>
                      <a:pt x="26" y="5"/>
                    </a:lnTo>
                    <a:lnTo>
                      <a:pt x="31" y="0"/>
                    </a:lnTo>
                    <a:lnTo>
                      <a:pt x="36" y="5"/>
                    </a:lnTo>
                    <a:lnTo>
                      <a:pt x="41" y="10"/>
                    </a:lnTo>
                    <a:lnTo>
                      <a:pt x="45" y="25"/>
                    </a:lnTo>
                    <a:lnTo>
                      <a:pt x="45" y="34"/>
                    </a:lnTo>
                    <a:lnTo>
                      <a:pt x="34" y="44"/>
                    </a:lnTo>
                    <a:lnTo>
                      <a:pt x="29" y="49"/>
                    </a:lnTo>
                    <a:lnTo>
                      <a:pt x="29" y="58"/>
                    </a:lnTo>
                    <a:lnTo>
                      <a:pt x="29" y="68"/>
                    </a:lnTo>
                    <a:lnTo>
                      <a:pt x="23" y="82"/>
                    </a:lnTo>
                    <a:lnTo>
                      <a:pt x="23" y="92"/>
                    </a:lnTo>
                    <a:lnTo>
                      <a:pt x="23" y="102"/>
                    </a:lnTo>
                    <a:lnTo>
                      <a:pt x="28" y="107"/>
                    </a:lnTo>
                    <a:lnTo>
                      <a:pt x="23" y="121"/>
                    </a:lnTo>
                    <a:lnTo>
                      <a:pt x="18" y="135"/>
                    </a:lnTo>
                    <a:lnTo>
                      <a:pt x="13" y="140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16"/>
              <p:cNvSpPr>
                <a:spLocks/>
              </p:cNvSpPr>
              <p:nvPr/>
            </p:nvSpPr>
            <p:spPr bwMode="auto">
              <a:xfrm>
                <a:off x="2202" y="2015"/>
                <a:ext cx="474" cy="485"/>
              </a:xfrm>
              <a:custGeom>
                <a:avLst/>
                <a:gdLst>
                  <a:gd name="T0" fmla="*/ 454 w 474"/>
                  <a:gd name="T1" fmla="*/ 468 h 485"/>
                  <a:gd name="T2" fmla="*/ 439 w 474"/>
                  <a:gd name="T3" fmla="*/ 453 h 485"/>
                  <a:gd name="T4" fmla="*/ 430 w 474"/>
                  <a:gd name="T5" fmla="*/ 444 h 485"/>
                  <a:gd name="T6" fmla="*/ 411 w 474"/>
                  <a:gd name="T7" fmla="*/ 424 h 485"/>
                  <a:gd name="T8" fmla="*/ 413 w 474"/>
                  <a:gd name="T9" fmla="*/ 405 h 485"/>
                  <a:gd name="T10" fmla="*/ 404 w 474"/>
                  <a:gd name="T11" fmla="*/ 385 h 485"/>
                  <a:gd name="T12" fmla="*/ 385 w 474"/>
                  <a:gd name="T13" fmla="*/ 375 h 485"/>
                  <a:gd name="T14" fmla="*/ 385 w 474"/>
                  <a:gd name="T15" fmla="*/ 356 h 485"/>
                  <a:gd name="T16" fmla="*/ 390 w 474"/>
                  <a:gd name="T17" fmla="*/ 341 h 485"/>
                  <a:gd name="T18" fmla="*/ 410 w 474"/>
                  <a:gd name="T19" fmla="*/ 322 h 485"/>
                  <a:gd name="T20" fmla="*/ 410 w 474"/>
                  <a:gd name="T21" fmla="*/ 303 h 485"/>
                  <a:gd name="T22" fmla="*/ 411 w 474"/>
                  <a:gd name="T23" fmla="*/ 284 h 485"/>
                  <a:gd name="T24" fmla="*/ 406 w 474"/>
                  <a:gd name="T25" fmla="*/ 270 h 485"/>
                  <a:gd name="T26" fmla="*/ 413 w 474"/>
                  <a:gd name="T27" fmla="*/ 236 h 485"/>
                  <a:gd name="T28" fmla="*/ 403 w 474"/>
                  <a:gd name="T29" fmla="*/ 217 h 485"/>
                  <a:gd name="T30" fmla="*/ 385 w 474"/>
                  <a:gd name="T31" fmla="*/ 187 h 485"/>
                  <a:gd name="T32" fmla="*/ 337 w 474"/>
                  <a:gd name="T33" fmla="*/ 167 h 485"/>
                  <a:gd name="T34" fmla="*/ 298 w 474"/>
                  <a:gd name="T35" fmla="*/ 167 h 485"/>
                  <a:gd name="T36" fmla="*/ 274 w 474"/>
                  <a:gd name="T37" fmla="*/ 162 h 485"/>
                  <a:gd name="T38" fmla="*/ 250 w 474"/>
                  <a:gd name="T39" fmla="*/ 145 h 485"/>
                  <a:gd name="T40" fmla="*/ 227 w 474"/>
                  <a:gd name="T41" fmla="*/ 122 h 485"/>
                  <a:gd name="T42" fmla="*/ 179 w 474"/>
                  <a:gd name="T43" fmla="*/ 91 h 485"/>
                  <a:gd name="T44" fmla="*/ 138 w 474"/>
                  <a:gd name="T45" fmla="*/ 47 h 485"/>
                  <a:gd name="T46" fmla="*/ 118 w 474"/>
                  <a:gd name="T47" fmla="*/ 37 h 485"/>
                  <a:gd name="T48" fmla="*/ 104 w 474"/>
                  <a:gd name="T49" fmla="*/ 33 h 485"/>
                  <a:gd name="T50" fmla="*/ 66 w 474"/>
                  <a:gd name="T51" fmla="*/ 12 h 485"/>
                  <a:gd name="T52" fmla="*/ 46 w 474"/>
                  <a:gd name="T53" fmla="*/ 22 h 485"/>
                  <a:gd name="T54" fmla="*/ 27 w 474"/>
                  <a:gd name="T55" fmla="*/ 12 h 485"/>
                  <a:gd name="T56" fmla="*/ 8 w 474"/>
                  <a:gd name="T57" fmla="*/ 2 h 485"/>
                  <a:gd name="T58" fmla="*/ 3 w 474"/>
                  <a:gd name="T59" fmla="*/ 31 h 485"/>
                  <a:gd name="T60" fmla="*/ 24 w 474"/>
                  <a:gd name="T61" fmla="*/ 61 h 485"/>
                  <a:gd name="T62" fmla="*/ 41 w 474"/>
                  <a:gd name="T63" fmla="*/ 87 h 485"/>
                  <a:gd name="T64" fmla="*/ 36 w 474"/>
                  <a:gd name="T65" fmla="*/ 118 h 485"/>
                  <a:gd name="T66" fmla="*/ 49 w 474"/>
                  <a:gd name="T67" fmla="*/ 154 h 485"/>
                  <a:gd name="T68" fmla="*/ 89 w 474"/>
                  <a:gd name="T69" fmla="*/ 222 h 485"/>
                  <a:gd name="T70" fmla="*/ 164 w 474"/>
                  <a:gd name="T71" fmla="*/ 306 h 485"/>
                  <a:gd name="T72" fmla="*/ 186 w 474"/>
                  <a:gd name="T73" fmla="*/ 307 h 485"/>
                  <a:gd name="T74" fmla="*/ 235 w 474"/>
                  <a:gd name="T75" fmla="*/ 340 h 485"/>
                  <a:gd name="T76" fmla="*/ 268 w 474"/>
                  <a:gd name="T77" fmla="*/ 383 h 485"/>
                  <a:gd name="T78" fmla="*/ 336 w 474"/>
                  <a:gd name="T79" fmla="*/ 437 h 485"/>
                  <a:gd name="T80" fmla="*/ 410 w 474"/>
                  <a:gd name="T81" fmla="*/ 466 h 485"/>
                  <a:gd name="T82" fmla="*/ 474 w 474"/>
                  <a:gd name="T83" fmla="*/ 485 h 48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74"/>
                  <a:gd name="T127" fmla="*/ 0 h 485"/>
                  <a:gd name="T128" fmla="*/ 474 w 474"/>
                  <a:gd name="T129" fmla="*/ 485 h 48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74" h="485">
                    <a:moveTo>
                      <a:pt x="474" y="485"/>
                    </a:moveTo>
                    <a:lnTo>
                      <a:pt x="454" y="468"/>
                    </a:lnTo>
                    <a:lnTo>
                      <a:pt x="444" y="460"/>
                    </a:lnTo>
                    <a:lnTo>
                      <a:pt x="439" y="453"/>
                    </a:lnTo>
                    <a:lnTo>
                      <a:pt x="435" y="449"/>
                    </a:lnTo>
                    <a:lnTo>
                      <a:pt x="430" y="444"/>
                    </a:lnTo>
                    <a:lnTo>
                      <a:pt x="416" y="429"/>
                    </a:lnTo>
                    <a:lnTo>
                      <a:pt x="411" y="424"/>
                    </a:lnTo>
                    <a:lnTo>
                      <a:pt x="413" y="414"/>
                    </a:lnTo>
                    <a:lnTo>
                      <a:pt x="413" y="405"/>
                    </a:lnTo>
                    <a:lnTo>
                      <a:pt x="408" y="400"/>
                    </a:lnTo>
                    <a:lnTo>
                      <a:pt x="404" y="385"/>
                    </a:lnTo>
                    <a:lnTo>
                      <a:pt x="394" y="385"/>
                    </a:lnTo>
                    <a:lnTo>
                      <a:pt x="385" y="375"/>
                    </a:lnTo>
                    <a:lnTo>
                      <a:pt x="385" y="365"/>
                    </a:lnTo>
                    <a:lnTo>
                      <a:pt x="385" y="356"/>
                    </a:lnTo>
                    <a:lnTo>
                      <a:pt x="385" y="346"/>
                    </a:lnTo>
                    <a:lnTo>
                      <a:pt x="390" y="341"/>
                    </a:lnTo>
                    <a:lnTo>
                      <a:pt x="405" y="327"/>
                    </a:lnTo>
                    <a:lnTo>
                      <a:pt x="410" y="322"/>
                    </a:lnTo>
                    <a:lnTo>
                      <a:pt x="410" y="313"/>
                    </a:lnTo>
                    <a:lnTo>
                      <a:pt x="410" y="303"/>
                    </a:lnTo>
                    <a:lnTo>
                      <a:pt x="411" y="294"/>
                    </a:lnTo>
                    <a:lnTo>
                      <a:pt x="411" y="284"/>
                    </a:lnTo>
                    <a:lnTo>
                      <a:pt x="406" y="279"/>
                    </a:lnTo>
                    <a:lnTo>
                      <a:pt x="406" y="270"/>
                    </a:lnTo>
                    <a:lnTo>
                      <a:pt x="416" y="260"/>
                    </a:lnTo>
                    <a:lnTo>
                      <a:pt x="413" y="236"/>
                    </a:lnTo>
                    <a:lnTo>
                      <a:pt x="413" y="226"/>
                    </a:lnTo>
                    <a:lnTo>
                      <a:pt x="403" y="217"/>
                    </a:lnTo>
                    <a:lnTo>
                      <a:pt x="394" y="197"/>
                    </a:lnTo>
                    <a:lnTo>
                      <a:pt x="385" y="187"/>
                    </a:lnTo>
                    <a:lnTo>
                      <a:pt x="351" y="163"/>
                    </a:lnTo>
                    <a:lnTo>
                      <a:pt x="337" y="167"/>
                    </a:lnTo>
                    <a:lnTo>
                      <a:pt x="308" y="167"/>
                    </a:lnTo>
                    <a:lnTo>
                      <a:pt x="298" y="167"/>
                    </a:lnTo>
                    <a:lnTo>
                      <a:pt x="284" y="161"/>
                    </a:lnTo>
                    <a:lnTo>
                      <a:pt x="274" y="162"/>
                    </a:lnTo>
                    <a:lnTo>
                      <a:pt x="260" y="156"/>
                    </a:lnTo>
                    <a:lnTo>
                      <a:pt x="250" y="145"/>
                    </a:lnTo>
                    <a:lnTo>
                      <a:pt x="241" y="137"/>
                    </a:lnTo>
                    <a:lnTo>
                      <a:pt x="227" y="122"/>
                    </a:lnTo>
                    <a:lnTo>
                      <a:pt x="189" y="101"/>
                    </a:lnTo>
                    <a:lnTo>
                      <a:pt x="179" y="91"/>
                    </a:lnTo>
                    <a:lnTo>
                      <a:pt x="174" y="86"/>
                    </a:lnTo>
                    <a:lnTo>
                      <a:pt x="138" y="47"/>
                    </a:lnTo>
                    <a:lnTo>
                      <a:pt x="133" y="42"/>
                    </a:lnTo>
                    <a:lnTo>
                      <a:pt x="118" y="37"/>
                    </a:lnTo>
                    <a:lnTo>
                      <a:pt x="109" y="28"/>
                    </a:lnTo>
                    <a:lnTo>
                      <a:pt x="104" y="33"/>
                    </a:lnTo>
                    <a:lnTo>
                      <a:pt x="75" y="22"/>
                    </a:lnTo>
                    <a:lnTo>
                      <a:pt x="66" y="12"/>
                    </a:lnTo>
                    <a:lnTo>
                      <a:pt x="56" y="22"/>
                    </a:lnTo>
                    <a:lnTo>
                      <a:pt x="46" y="22"/>
                    </a:lnTo>
                    <a:lnTo>
                      <a:pt x="37" y="22"/>
                    </a:lnTo>
                    <a:lnTo>
                      <a:pt x="27" y="12"/>
                    </a:lnTo>
                    <a:lnTo>
                      <a:pt x="17" y="12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3" y="31"/>
                    </a:lnTo>
                    <a:lnTo>
                      <a:pt x="13" y="64"/>
                    </a:lnTo>
                    <a:lnTo>
                      <a:pt x="24" y="61"/>
                    </a:lnTo>
                    <a:lnTo>
                      <a:pt x="25" y="70"/>
                    </a:lnTo>
                    <a:lnTo>
                      <a:pt x="41" y="87"/>
                    </a:lnTo>
                    <a:lnTo>
                      <a:pt x="38" y="103"/>
                    </a:lnTo>
                    <a:lnTo>
                      <a:pt x="36" y="118"/>
                    </a:lnTo>
                    <a:lnTo>
                      <a:pt x="39" y="130"/>
                    </a:lnTo>
                    <a:lnTo>
                      <a:pt x="49" y="154"/>
                    </a:lnTo>
                    <a:lnTo>
                      <a:pt x="62" y="177"/>
                    </a:lnTo>
                    <a:lnTo>
                      <a:pt x="89" y="222"/>
                    </a:lnTo>
                    <a:lnTo>
                      <a:pt x="126" y="270"/>
                    </a:lnTo>
                    <a:lnTo>
                      <a:pt x="164" y="306"/>
                    </a:lnTo>
                    <a:lnTo>
                      <a:pt x="177" y="306"/>
                    </a:lnTo>
                    <a:lnTo>
                      <a:pt x="186" y="307"/>
                    </a:lnTo>
                    <a:lnTo>
                      <a:pt x="210" y="313"/>
                    </a:lnTo>
                    <a:lnTo>
                      <a:pt x="235" y="340"/>
                    </a:lnTo>
                    <a:lnTo>
                      <a:pt x="251" y="366"/>
                    </a:lnTo>
                    <a:lnTo>
                      <a:pt x="268" y="383"/>
                    </a:lnTo>
                    <a:lnTo>
                      <a:pt x="285" y="409"/>
                    </a:lnTo>
                    <a:lnTo>
                      <a:pt x="336" y="437"/>
                    </a:lnTo>
                    <a:lnTo>
                      <a:pt x="385" y="457"/>
                    </a:lnTo>
                    <a:lnTo>
                      <a:pt x="410" y="466"/>
                    </a:lnTo>
                    <a:lnTo>
                      <a:pt x="453" y="480"/>
                    </a:lnTo>
                    <a:lnTo>
                      <a:pt x="474" y="485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17"/>
              <p:cNvSpPr>
                <a:spLocks/>
              </p:cNvSpPr>
              <p:nvPr/>
            </p:nvSpPr>
            <p:spPr bwMode="auto">
              <a:xfrm>
                <a:off x="2202" y="2015"/>
                <a:ext cx="474" cy="485"/>
              </a:xfrm>
              <a:custGeom>
                <a:avLst/>
                <a:gdLst>
                  <a:gd name="T0" fmla="*/ 454 w 474"/>
                  <a:gd name="T1" fmla="*/ 468 h 485"/>
                  <a:gd name="T2" fmla="*/ 439 w 474"/>
                  <a:gd name="T3" fmla="*/ 453 h 485"/>
                  <a:gd name="T4" fmla="*/ 430 w 474"/>
                  <a:gd name="T5" fmla="*/ 444 h 485"/>
                  <a:gd name="T6" fmla="*/ 411 w 474"/>
                  <a:gd name="T7" fmla="*/ 424 h 485"/>
                  <a:gd name="T8" fmla="*/ 413 w 474"/>
                  <a:gd name="T9" fmla="*/ 405 h 485"/>
                  <a:gd name="T10" fmla="*/ 404 w 474"/>
                  <a:gd name="T11" fmla="*/ 385 h 485"/>
                  <a:gd name="T12" fmla="*/ 385 w 474"/>
                  <a:gd name="T13" fmla="*/ 375 h 485"/>
                  <a:gd name="T14" fmla="*/ 385 w 474"/>
                  <a:gd name="T15" fmla="*/ 356 h 485"/>
                  <a:gd name="T16" fmla="*/ 390 w 474"/>
                  <a:gd name="T17" fmla="*/ 341 h 485"/>
                  <a:gd name="T18" fmla="*/ 410 w 474"/>
                  <a:gd name="T19" fmla="*/ 322 h 485"/>
                  <a:gd name="T20" fmla="*/ 410 w 474"/>
                  <a:gd name="T21" fmla="*/ 303 h 485"/>
                  <a:gd name="T22" fmla="*/ 411 w 474"/>
                  <a:gd name="T23" fmla="*/ 284 h 485"/>
                  <a:gd name="T24" fmla="*/ 406 w 474"/>
                  <a:gd name="T25" fmla="*/ 270 h 485"/>
                  <a:gd name="T26" fmla="*/ 413 w 474"/>
                  <a:gd name="T27" fmla="*/ 236 h 485"/>
                  <a:gd name="T28" fmla="*/ 403 w 474"/>
                  <a:gd name="T29" fmla="*/ 217 h 485"/>
                  <a:gd name="T30" fmla="*/ 385 w 474"/>
                  <a:gd name="T31" fmla="*/ 187 h 485"/>
                  <a:gd name="T32" fmla="*/ 337 w 474"/>
                  <a:gd name="T33" fmla="*/ 167 h 485"/>
                  <a:gd name="T34" fmla="*/ 298 w 474"/>
                  <a:gd name="T35" fmla="*/ 167 h 485"/>
                  <a:gd name="T36" fmla="*/ 274 w 474"/>
                  <a:gd name="T37" fmla="*/ 162 h 485"/>
                  <a:gd name="T38" fmla="*/ 250 w 474"/>
                  <a:gd name="T39" fmla="*/ 145 h 485"/>
                  <a:gd name="T40" fmla="*/ 227 w 474"/>
                  <a:gd name="T41" fmla="*/ 122 h 485"/>
                  <a:gd name="T42" fmla="*/ 179 w 474"/>
                  <a:gd name="T43" fmla="*/ 91 h 485"/>
                  <a:gd name="T44" fmla="*/ 138 w 474"/>
                  <a:gd name="T45" fmla="*/ 47 h 485"/>
                  <a:gd name="T46" fmla="*/ 118 w 474"/>
                  <a:gd name="T47" fmla="*/ 37 h 485"/>
                  <a:gd name="T48" fmla="*/ 104 w 474"/>
                  <a:gd name="T49" fmla="*/ 33 h 485"/>
                  <a:gd name="T50" fmla="*/ 66 w 474"/>
                  <a:gd name="T51" fmla="*/ 12 h 485"/>
                  <a:gd name="T52" fmla="*/ 46 w 474"/>
                  <a:gd name="T53" fmla="*/ 22 h 485"/>
                  <a:gd name="T54" fmla="*/ 27 w 474"/>
                  <a:gd name="T55" fmla="*/ 12 h 485"/>
                  <a:gd name="T56" fmla="*/ 8 w 474"/>
                  <a:gd name="T57" fmla="*/ 2 h 485"/>
                  <a:gd name="T58" fmla="*/ 3 w 474"/>
                  <a:gd name="T59" fmla="*/ 31 h 485"/>
                  <a:gd name="T60" fmla="*/ 24 w 474"/>
                  <a:gd name="T61" fmla="*/ 61 h 485"/>
                  <a:gd name="T62" fmla="*/ 41 w 474"/>
                  <a:gd name="T63" fmla="*/ 87 h 485"/>
                  <a:gd name="T64" fmla="*/ 36 w 474"/>
                  <a:gd name="T65" fmla="*/ 118 h 485"/>
                  <a:gd name="T66" fmla="*/ 49 w 474"/>
                  <a:gd name="T67" fmla="*/ 154 h 485"/>
                  <a:gd name="T68" fmla="*/ 89 w 474"/>
                  <a:gd name="T69" fmla="*/ 222 h 485"/>
                  <a:gd name="T70" fmla="*/ 164 w 474"/>
                  <a:gd name="T71" fmla="*/ 306 h 485"/>
                  <a:gd name="T72" fmla="*/ 186 w 474"/>
                  <a:gd name="T73" fmla="*/ 307 h 485"/>
                  <a:gd name="T74" fmla="*/ 235 w 474"/>
                  <a:gd name="T75" fmla="*/ 340 h 485"/>
                  <a:gd name="T76" fmla="*/ 268 w 474"/>
                  <a:gd name="T77" fmla="*/ 383 h 485"/>
                  <a:gd name="T78" fmla="*/ 336 w 474"/>
                  <a:gd name="T79" fmla="*/ 437 h 485"/>
                  <a:gd name="T80" fmla="*/ 410 w 474"/>
                  <a:gd name="T81" fmla="*/ 466 h 485"/>
                  <a:gd name="T82" fmla="*/ 474 w 474"/>
                  <a:gd name="T83" fmla="*/ 485 h 48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74"/>
                  <a:gd name="T127" fmla="*/ 0 h 485"/>
                  <a:gd name="T128" fmla="*/ 474 w 474"/>
                  <a:gd name="T129" fmla="*/ 485 h 48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74" h="485">
                    <a:moveTo>
                      <a:pt x="474" y="485"/>
                    </a:moveTo>
                    <a:lnTo>
                      <a:pt x="454" y="468"/>
                    </a:lnTo>
                    <a:lnTo>
                      <a:pt x="444" y="460"/>
                    </a:lnTo>
                    <a:lnTo>
                      <a:pt x="439" y="453"/>
                    </a:lnTo>
                    <a:lnTo>
                      <a:pt x="435" y="449"/>
                    </a:lnTo>
                    <a:lnTo>
                      <a:pt x="430" y="444"/>
                    </a:lnTo>
                    <a:lnTo>
                      <a:pt x="416" y="429"/>
                    </a:lnTo>
                    <a:lnTo>
                      <a:pt x="411" y="424"/>
                    </a:lnTo>
                    <a:lnTo>
                      <a:pt x="413" y="414"/>
                    </a:lnTo>
                    <a:lnTo>
                      <a:pt x="413" y="405"/>
                    </a:lnTo>
                    <a:lnTo>
                      <a:pt x="408" y="400"/>
                    </a:lnTo>
                    <a:lnTo>
                      <a:pt x="404" y="385"/>
                    </a:lnTo>
                    <a:lnTo>
                      <a:pt x="394" y="385"/>
                    </a:lnTo>
                    <a:lnTo>
                      <a:pt x="385" y="375"/>
                    </a:lnTo>
                    <a:lnTo>
                      <a:pt x="385" y="365"/>
                    </a:lnTo>
                    <a:lnTo>
                      <a:pt x="385" y="356"/>
                    </a:lnTo>
                    <a:lnTo>
                      <a:pt x="385" y="346"/>
                    </a:lnTo>
                    <a:lnTo>
                      <a:pt x="390" y="341"/>
                    </a:lnTo>
                    <a:lnTo>
                      <a:pt x="405" y="327"/>
                    </a:lnTo>
                    <a:lnTo>
                      <a:pt x="410" y="322"/>
                    </a:lnTo>
                    <a:lnTo>
                      <a:pt x="410" y="313"/>
                    </a:lnTo>
                    <a:lnTo>
                      <a:pt x="410" y="303"/>
                    </a:lnTo>
                    <a:lnTo>
                      <a:pt x="411" y="294"/>
                    </a:lnTo>
                    <a:lnTo>
                      <a:pt x="411" y="284"/>
                    </a:lnTo>
                    <a:lnTo>
                      <a:pt x="406" y="279"/>
                    </a:lnTo>
                    <a:lnTo>
                      <a:pt x="406" y="270"/>
                    </a:lnTo>
                    <a:lnTo>
                      <a:pt x="416" y="260"/>
                    </a:lnTo>
                    <a:lnTo>
                      <a:pt x="413" y="236"/>
                    </a:lnTo>
                    <a:lnTo>
                      <a:pt x="413" y="226"/>
                    </a:lnTo>
                    <a:lnTo>
                      <a:pt x="403" y="217"/>
                    </a:lnTo>
                    <a:lnTo>
                      <a:pt x="394" y="197"/>
                    </a:lnTo>
                    <a:lnTo>
                      <a:pt x="385" y="187"/>
                    </a:lnTo>
                    <a:lnTo>
                      <a:pt x="351" y="163"/>
                    </a:lnTo>
                    <a:lnTo>
                      <a:pt x="337" y="167"/>
                    </a:lnTo>
                    <a:lnTo>
                      <a:pt x="308" y="167"/>
                    </a:lnTo>
                    <a:lnTo>
                      <a:pt x="298" y="167"/>
                    </a:lnTo>
                    <a:lnTo>
                      <a:pt x="284" y="161"/>
                    </a:lnTo>
                    <a:lnTo>
                      <a:pt x="274" y="162"/>
                    </a:lnTo>
                    <a:lnTo>
                      <a:pt x="260" y="156"/>
                    </a:lnTo>
                    <a:lnTo>
                      <a:pt x="250" y="145"/>
                    </a:lnTo>
                    <a:lnTo>
                      <a:pt x="241" y="137"/>
                    </a:lnTo>
                    <a:lnTo>
                      <a:pt x="227" y="122"/>
                    </a:lnTo>
                    <a:lnTo>
                      <a:pt x="189" y="101"/>
                    </a:lnTo>
                    <a:lnTo>
                      <a:pt x="179" y="91"/>
                    </a:lnTo>
                    <a:lnTo>
                      <a:pt x="174" y="86"/>
                    </a:lnTo>
                    <a:lnTo>
                      <a:pt x="138" y="47"/>
                    </a:lnTo>
                    <a:lnTo>
                      <a:pt x="133" y="42"/>
                    </a:lnTo>
                    <a:lnTo>
                      <a:pt x="118" y="37"/>
                    </a:lnTo>
                    <a:lnTo>
                      <a:pt x="109" y="28"/>
                    </a:lnTo>
                    <a:lnTo>
                      <a:pt x="104" y="33"/>
                    </a:lnTo>
                    <a:lnTo>
                      <a:pt x="75" y="22"/>
                    </a:lnTo>
                    <a:lnTo>
                      <a:pt x="66" y="12"/>
                    </a:lnTo>
                    <a:lnTo>
                      <a:pt x="56" y="22"/>
                    </a:lnTo>
                    <a:lnTo>
                      <a:pt x="46" y="22"/>
                    </a:lnTo>
                    <a:lnTo>
                      <a:pt x="37" y="22"/>
                    </a:lnTo>
                    <a:lnTo>
                      <a:pt x="27" y="12"/>
                    </a:lnTo>
                    <a:lnTo>
                      <a:pt x="17" y="12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3" y="31"/>
                    </a:lnTo>
                    <a:lnTo>
                      <a:pt x="13" y="64"/>
                    </a:lnTo>
                    <a:lnTo>
                      <a:pt x="24" y="61"/>
                    </a:lnTo>
                    <a:lnTo>
                      <a:pt x="25" y="70"/>
                    </a:lnTo>
                    <a:lnTo>
                      <a:pt x="41" y="87"/>
                    </a:lnTo>
                    <a:lnTo>
                      <a:pt x="38" y="103"/>
                    </a:lnTo>
                    <a:lnTo>
                      <a:pt x="36" y="118"/>
                    </a:lnTo>
                    <a:lnTo>
                      <a:pt x="39" y="130"/>
                    </a:lnTo>
                    <a:lnTo>
                      <a:pt x="49" y="154"/>
                    </a:lnTo>
                    <a:lnTo>
                      <a:pt x="62" y="177"/>
                    </a:lnTo>
                    <a:lnTo>
                      <a:pt x="89" y="222"/>
                    </a:lnTo>
                    <a:lnTo>
                      <a:pt x="126" y="270"/>
                    </a:lnTo>
                    <a:lnTo>
                      <a:pt x="164" y="306"/>
                    </a:lnTo>
                    <a:lnTo>
                      <a:pt x="177" y="306"/>
                    </a:lnTo>
                    <a:lnTo>
                      <a:pt x="186" y="307"/>
                    </a:lnTo>
                    <a:lnTo>
                      <a:pt x="210" y="313"/>
                    </a:lnTo>
                    <a:lnTo>
                      <a:pt x="235" y="340"/>
                    </a:lnTo>
                    <a:lnTo>
                      <a:pt x="251" y="366"/>
                    </a:lnTo>
                    <a:lnTo>
                      <a:pt x="268" y="383"/>
                    </a:lnTo>
                    <a:lnTo>
                      <a:pt x="285" y="409"/>
                    </a:lnTo>
                    <a:lnTo>
                      <a:pt x="336" y="437"/>
                    </a:lnTo>
                    <a:lnTo>
                      <a:pt x="385" y="457"/>
                    </a:lnTo>
                    <a:lnTo>
                      <a:pt x="410" y="466"/>
                    </a:lnTo>
                    <a:lnTo>
                      <a:pt x="453" y="480"/>
                    </a:lnTo>
                    <a:lnTo>
                      <a:pt x="474" y="485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18"/>
              <p:cNvSpPr>
                <a:spLocks/>
              </p:cNvSpPr>
              <p:nvPr/>
            </p:nvSpPr>
            <p:spPr bwMode="auto">
              <a:xfrm>
                <a:off x="2185" y="1397"/>
                <a:ext cx="230" cy="471"/>
              </a:xfrm>
              <a:custGeom>
                <a:avLst/>
                <a:gdLst>
                  <a:gd name="T0" fmla="*/ 11 w 230"/>
                  <a:gd name="T1" fmla="*/ 431 h 471"/>
                  <a:gd name="T2" fmla="*/ 21 w 230"/>
                  <a:gd name="T3" fmla="*/ 432 h 471"/>
                  <a:gd name="T4" fmla="*/ 21 w 230"/>
                  <a:gd name="T5" fmla="*/ 451 h 471"/>
                  <a:gd name="T6" fmla="*/ 16 w 230"/>
                  <a:gd name="T7" fmla="*/ 465 h 471"/>
                  <a:gd name="T8" fmla="*/ 30 w 230"/>
                  <a:gd name="T9" fmla="*/ 471 h 471"/>
                  <a:gd name="T10" fmla="*/ 45 w 230"/>
                  <a:gd name="T11" fmla="*/ 446 h 471"/>
                  <a:gd name="T12" fmla="*/ 50 w 230"/>
                  <a:gd name="T13" fmla="*/ 413 h 471"/>
                  <a:gd name="T14" fmla="*/ 61 w 230"/>
                  <a:gd name="T15" fmla="*/ 384 h 471"/>
                  <a:gd name="T16" fmla="*/ 82 w 230"/>
                  <a:gd name="T17" fmla="*/ 345 h 471"/>
                  <a:gd name="T18" fmla="*/ 107 w 230"/>
                  <a:gd name="T19" fmla="*/ 322 h 471"/>
                  <a:gd name="T20" fmla="*/ 116 w 230"/>
                  <a:gd name="T21" fmla="*/ 302 h 471"/>
                  <a:gd name="T22" fmla="*/ 127 w 230"/>
                  <a:gd name="T23" fmla="*/ 284 h 471"/>
                  <a:gd name="T24" fmla="*/ 141 w 230"/>
                  <a:gd name="T25" fmla="*/ 279 h 471"/>
                  <a:gd name="T26" fmla="*/ 156 w 230"/>
                  <a:gd name="T27" fmla="*/ 264 h 471"/>
                  <a:gd name="T28" fmla="*/ 146 w 230"/>
                  <a:gd name="T29" fmla="*/ 255 h 471"/>
                  <a:gd name="T30" fmla="*/ 161 w 230"/>
                  <a:gd name="T31" fmla="*/ 212 h 471"/>
                  <a:gd name="T32" fmla="*/ 182 w 230"/>
                  <a:gd name="T33" fmla="*/ 202 h 471"/>
                  <a:gd name="T34" fmla="*/ 201 w 230"/>
                  <a:gd name="T35" fmla="*/ 183 h 471"/>
                  <a:gd name="T36" fmla="*/ 208 w 230"/>
                  <a:gd name="T37" fmla="*/ 140 h 471"/>
                  <a:gd name="T38" fmla="*/ 213 w 230"/>
                  <a:gd name="T39" fmla="*/ 127 h 471"/>
                  <a:gd name="T40" fmla="*/ 214 w 230"/>
                  <a:gd name="T41" fmla="*/ 98 h 471"/>
                  <a:gd name="T42" fmla="*/ 204 w 230"/>
                  <a:gd name="T43" fmla="*/ 87 h 471"/>
                  <a:gd name="T44" fmla="*/ 194 w 230"/>
                  <a:gd name="T45" fmla="*/ 96 h 471"/>
                  <a:gd name="T46" fmla="*/ 170 w 230"/>
                  <a:gd name="T47" fmla="*/ 129 h 471"/>
                  <a:gd name="T48" fmla="*/ 145 w 230"/>
                  <a:gd name="T49" fmla="*/ 163 h 471"/>
                  <a:gd name="T50" fmla="*/ 140 w 230"/>
                  <a:gd name="T51" fmla="*/ 149 h 471"/>
                  <a:gd name="T52" fmla="*/ 151 w 230"/>
                  <a:gd name="T53" fmla="*/ 110 h 471"/>
                  <a:gd name="T54" fmla="*/ 166 w 230"/>
                  <a:gd name="T55" fmla="*/ 86 h 471"/>
                  <a:gd name="T56" fmla="*/ 185 w 230"/>
                  <a:gd name="T57" fmla="*/ 86 h 471"/>
                  <a:gd name="T58" fmla="*/ 200 w 230"/>
                  <a:gd name="T59" fmla="*/ 72 h 471"/>
                  <a:gd name="T60" fmla="*/ 214 w 230"/>
                  <a:gd name="T61" fmla="*/ 67 h 471"/>
                  <a:gd name="T62" fmla="*/ 229 w 230"/>
                  <a:gd name="T63" fmla="*/ 45 h 471"/>
                  <a:gd name="T64" fmla="*/ 230 w 230"/>
                  <a:gd name="T65" fmla="*/ 16 h 471"/>
                  <a:gd name="T66" fmla="*/ 227 w 230"/>
                  <a:gd name="T67" fmla="*/ 0 h 471"/>
                  <a:gd name="T68" fmla="*/ 145 w 230"/>
                  <a:gd name="T69" fmla="*/ 82 h 471"/>
                  <a:gd name="T70" fmla="*/ 82 w 230"/>
                  <a:gd name="T71" fmla="*/ 173 h 471"/>
                  <a:gd name="T72" fmla="*/ 32 w 230"/>
                  <a:gd name="T73" fmla="*/ 280 h 471"/>
                  <a:gd name="T74" fmla="*/ 12 w 230"/>
                  <a:gd name="T75" fmla="*/ 357 h 471"/>
                  <a:gd name="T76" fmla="*/ 0 w 230"/>
                  <a:gd name="T77" fmla="*/ 462 h 47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30"/>
                  <a:gd name="T118" fmla="*/ 0 h 471"/>
                  <a:gd name="T119" fmla="*/ 230 w 230"/>
                  <a:gd name="T120" fmla="*/ 471 h 47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30" h="471">
                    <a:moveTo>
                      <a:pt x="0" y="462"/>
                    </a:moveTo>
                    <a:lnTo>
                      <a:pt x="11" y="431"/>
                    </a:lnTo>
                    <a:lnTo>
                      <a:pt x="16" y="425"/>
                    </a:lnTo>
                    <a:lnTo>
                      <a:pt x="21" y="432"/>
                    </a:lnTo>
                    <a:lnTo>
                      <a:pt x="16" y="436"/>
                    </a:lnTo>
                    <a:lnTo>
                      <a:pt x="21" y="451"/>
                    </a:lnTo>
                    <a:lnTo>
                      <a:pt x="16" y="456"/>
                    </a:lnTo>
                    <a:lnTo>
                      <a:pt x="16" y="465"/>
                    </a:lnTo>
                    <a:lnTo>
                      <a:pt x="20" y="470"/>
                    </a:lnTo>
                    <a:lnTo>
                      <a:pt x="30" y="471"/>
                    </a:lnTo>
                    <a:lnTo>
                      <a:pt x="40" y="461"/>
                    </a:lnTo>
                    <a:lnTo>
                      <a:pt x="45" y="446"/>
                    </a:lnTo>
                    <a:lnTo>
                      <a:pt x="50" y="422"/>
                    </a:lnTo>
                    <a:lnTo>
                      <a:pt x="50" y="413"/>
                    </a:lnTo>
                    <a:lnTo>
                      <a:pt x="56" y="398"/>
                    </a:lnTo>
                    <a:lnTo>
                      <a:pt x="61" y="384"/>
                    </a:lnTo>
                    <a:lnTo>
                      <a:pt x="66" y="369"/>
                    </a:lnTo>
                    <a:lnTo>
                      <a:pt x="82" y="345"/>
                    </a:lnTo>
                    <a:lnTo>
                      <a:pt x="95" y="341"/>
                    </a:lnTo>
                    <a:lnTo>
                      <a:pt x="107" y="322"/>
                    </a:lnTo>
                    <a:lnTo>
                      <a:pt x="116" y="312"/>
                    </a:lnTo>
                    <a:lnTo>
                      <a:pt x="116" y="302"/>
                    </a:lnTo>
                    <a:lnTo>
                      <a:pt x="122" y="298"/>
                    </a:lnTo>
                    <a:lnTo>
                      <a:pt x="127" y="284"/>
                    </a:lnTo>
                    <a:lnTo>
                      <a:pt x="131" y="288"/>
                    </a:lnTo>
                    <a:lnTo>
                      <a:pt x="141" y="279"/>
                    </a:lnTo>
                    <a:lnTo>
                      <a:pt x="151" y="269"/>
                    </a:lnTo>
                    <a:lnTo>
                      <a:pt x="156" y="264"/>
                    </a:lnTo>
                    <a:lnTo>
                      <a:pt x="151" y="260"/>
                    </a:lnTo>
                    <a:lnTo>
                      <a:pt x="146" y="255"/>
                    </a:lnTo>
                    <a:lnTo>
                      <a:pt x="157" y="235"/>
                    </a:lnTo>
                    <a:lnTo>
                      <a:pt x="161" y="212"/>
                    </a:lnTo>
                    <a:lnTo>
                      <a:pt x="172" y="202"/>
                    </a:lnTo>
                    <a:lnTo>
                      <a:pt x="182" y="202"/>
                    </a:lnTo>
                    <a:lnTo>
                      <a:pt x="196" y="188"/>
                    </a:lnTo>
                    <a:lnTo>
                      <a:pt x="201" y="183"/>
                    </a:lnTo>
                    <a:lnTo>
                      <a:pt x="208" y="151"/>
                    </a:lnTo>
                    <a:lnTo>
                      <a:pt x="208" y="140"/>
                    </a:lnTo>
                    <a:lnTo>
                      <a:pt x="208" y="130"/>
                    </a:lnTo>
                    <a:lnTo>
                      <a:pt x="213" y="127"/>
                    </a:lnTo>
                    <a:lnTo>
                      <a:pt x="213" y="117"/>
                    </a:lnTo>
                    <a:lnTo>
                      <a:pt x="214" y="98"/>
                    </a:lnTo>
                    <a:lnTo>
                      <a:pt x="209" y="93"/>
                    </a:lnTo>
                    <a:lnTo>
                      <a:pt x="204" y="87"/>
                    </a:lnTo>
                    <a:lnTo>
                      <a:pt x="199" y="93"/>
                    </a:lnTo>
                    <a:lnTo>
                      <a:pt x="194" y="96"/>
                    </a:lnTo>
                    <a:lnTo>
                      <a:pt x="185" y="106"/>
                    </a:lnTo>
                    <a:lnTo>
                      <a:pt x="170" y="129"/>
                    </a:lnTo>
                    <a:lnTo>
                      <a:pt x="160" y="149"/>
                    </a:lnTo>
                    <a:lnTo>
                      <a:pt x="145" y="163"/>
                    </a:lnTo>
                    <a:lnTo>
                      <a:pt x="140" y="168"/>
                    </a:lnTo>
                    <a:lnTo>
                      <a:pt x="140" y="149"/>
                    </a:lnTo>
                    <a:lnTo>
                      <a:pt x="145" y="134"/>
                    </a:lnTo>
                    <a:lnTo>
                      <a:pt x="151" y="110"/>
                    </a:lnTo>
                    <a:lnTo>
                      <a:pt x="160" y="91"/>
                    </a:lnTo>
                    <a:lnTo>
                      <a:pt x="166" y="86"/>
                    </a:lnTo>
                    <a:lnTo>
                      <a:pt x="175" y="86"/>
                    </a:lnTo>
                    <a:lnTo>
                      <a:pt x="185" y="86"/>
                    </a:lnTo>
                    <a:lnTo>
                      <a:pt x="190" y="72"/>
                    </a:lnTo>
                    <a:lnTo>
                      <a:pt x="200" y="72"/>
                    </a:lnTo>
                    <a:lnTo>
                      <a:pt x="204" y="67"/>
                    </a:lnTo>
                    <a:lnTo>
                      <a:pt x="214" y="67"/>
                    </a:lnTo>
                    <a:lnTo>
                      <a:pt x="224" y="48"/>
                    </a:lnTo>
                    <a:lnTo>
                      <a:pt x="229" y="45"/>
                    </a:lnTo>
                    <a:lnTo>
                      <a:pt x="229" y="24"/>
                    </a:lnTo>
                    <a:lnTo>
                      <a:pt x="230" y="16"/>
                    </a:lnTo>
                    <a:lnTo>
                      <a:pt x="229" y="12"/>
                    </a:lnTo>
                    <a:lnTo>
                      <a:pt x="227" y="0"/>
                    </a:lnTo>
                    <a:lnTo>
                      <a:pt x="187" y="38"/>
                    </a:lnTo>
                    <a:lnTo>
                      <a:pt x="145" y="82"/>
                    </a:lnTo>
                    <a:lnTo>
                      <a:pt x="104" y="139"/>
                    </a:lnTo>
                    <a:lnTo>
                      <a:pt x="82" y="173"/>
                    </a:lnTo>
                    <a:lnTo>
                      <a:pt x="48" y="244"/>
                    </a:lnTo>
                    <a:lnTo>
                      <a:pt x="32" y="280"/>
                    </a:lnTo>
                    <a:lnTo>
                      <a:pt x="22" y="322"/>
                    </a:lnTo>
                    <a:lnTo>
                      <a:pt x="12" y="357"/>
                    </a:lnTo>
                    <a:lnTo>
                      <a:pt x="7" y="396"/>
                    </a:lnTo>
                    <a:lnTo>
                      <a:pt x="0" y="462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19"/>
              <p:cNvSpPr>
                <a:spLocks/>
              </p:cNvSpPr>
              <p:nvPr/>
            </p:nvSpPr>
            <p:spPr bwMode="auto">
              <a:xfrm>
                <a:off x="2185" y="1397"/>
                <a:ext cx="230" cy="471"/>
              </a:xfrm>
              <a:custGeom>
                <a:avLst/>
                <a:gdLst>
                  <a:gd name="T0" fmla="*/ 11 w 230"/>
                  <a:gd name="T1" fmla="*/ 431 h 471"/>
                  <a:gd name="T2" fmla="*/ 21 w 230"/>
                  <a:gd name="T3" fmla="*/ 432 h 471"/>
                  <a:gd name="T4" fmla="*/ 21 w 230"/>
                  <a:gd name="T5" fmla="*/ 451 h 471"/>
                  <a:gd name="T6" fmla="*/ 16 w 230"/>
                  <a:gd name="T7" fmla="*/ 465 h 471"/>
                  <a:gd name="T8" fmla="*/ 30 w 230"/>
                  <a:gd name="T9" fmla="*/ 471 h 471"/>
                  <a:gd name="T10" fmla="*/ 45 w 230"/>
                  <a:gd name="T11" fmla="*/ 446 h 471"/>
                  <a:gd name="T12" fmla="*/ 50 w 230"/>
                  <a:gd name="T13" fmla="*/ 413 h 471"/>
                  <a:gd name="T14" fmla="*/ 61 w 230"/>
                  <a:gd name="T15" fmla="*/ 384 h 471"/>
                  <a:gd name="T16" fmla="*/ 82 w 230"/>
                  <a:gd name="T17" fmla="*/ 345 h 471"/>
                  <a:gd name="T18" fmla="*/ 107 w 230"/>
                  <a:gd name="T19" fmla="*/ 322 h 471"/>
                  <a:gd name="T20" fmla="*/ 116 w 230"/>
                  <a:gd name="T21" fmla="*/ 302 h 471"/>
                  <a:gd name="T22" fmla="*/ 127 w 230"/>
                  <a:gd name="T23" fmla="*/ 284 h 471"/>
                  <a:gd name="T24" fmla="*/ 141 w 230"/>
                  <a:gd name="T25" fmla="*/ 279 h 471"/>
                  <a:gd name="T26" fmla="*/ 156 w 230"/>
                  <a:gd name="T27" fmla="*/ 264 h 471"/>
                  <a:gd name="T28" fmla="*/ 146 w 230"/>
                  <a:gd name="T29" fmla="*/ 255 h 471"/>
                  <a:gd name="T30" fmla="*/ 161 w 230"/>
                  <a:gd name="T31" fmla="*/ 212 h 471"/>
                  <a:gd name="T32" fmla="*/ 182 w 230"/>
                  <a:gd name="T33" fmla="*/ 202 h 471"/>
                  <a:gd name="T34" fmla="*/ 201 w 230"/>
                  <a:gd name="T35" fmla="*/ 183 h 471"/>
                  <a:gd name="T36" fmla="*/ 208 w 230"/>
                  <a:gd name="T37" fmla="*/ 140 h 471"/>
                  <a:gd name="T38" fmla="*/ 213 w 230"/>
                  <a:gd name="T39" fmla="*/ 127 h 471"/>
                  <a:gd name="T40" fmla="*/ 214 w 230"/>
                  <a:gd name="T41" fmla="*/ 98 h 471"/>
                  <a:gd name="T42" fmla="*/ 204 w 230"/>
                  <a:gd name="T43" fmla="*/ 87 h 471"/>
                  <a:gd name="T44" fmla="*/ 194 w 230"/>
                  <a:gd name="T45" fmla="*/ 96 h 471"/>
                  <a:gd name="T46" fmla="*/ 170 w 230"/>
                  <a:gd name="T47" fmla="*/ 129 h 471"/>
                  <a:gd name="T48" fmla="*/ 145 w 230"/>
                  <a:gd name="T49" fmla="*/ 163 h 471"/>
                  <a:gd name="T50" fmla="*/ 140 w 230"/>
                  <a:gd name="T51" fmla="*/ 149 h 471"/>
                  <a:gd name="T52" fmla="*/ 151 w 230"/>
                  <a:gd name="T53" fmla="*/ 110 h 471"/>
                  <a:gd name="T54" fmla="*/ 166 w 230"/>
                  <a:gd name="T55" fmla="*/ 86 h 471"/>
                  <a:gd name="T56" fmla="*/ 185 w 230"/>
                  <a:gd name="T57" fmla="*/ 86 h 471"/>
                  <a:gd name="T58" fmla="*/ 200 w 230"/>
                  <a:gd name="T59" fmla="*/ 72 h 471"/>
                  <a:gd name="T60" fmla="*/ 214 w 230"/>
                  <a:gd name="T61" fmla="*/ 67 h 471"/>
                  <a:gd name="T62" fmla="*/ 229 w 230"/>
                  <a:gd name="T63" fmla="*/ 45 h 471"/>
                  <a:gd name="T64" fmla="*/ 230 w 230"/>
                  <a:gd name="T65" fmla="*/ 16 h 471"/>
                  <a:gd name="T66" fmla="*/ 227 w 230"/>
                  <a:gd name="T67" fmla="*/ 0 h 471"/>
                  <a:gd name="T68" fmla="*/ 145 w 230"/>
                  <a:gd name="T69" fmla="*/ 82 h 471"/>
                  <a:gd name="T70" fmla="*/ 82 w 230"/>
                  <a:gd name="T71" fmla="*/ 173 h 471"/>
                  <a:gd name="T72" fmla="*/ 32 w 230"/>
                  <a:gd name="T73" fmla="*/ 280 h 471"/>
                  <a:gd name="T74" fmla="*/ 12 w 230"/>
                  <a:gd name="T75" fmla="*/ 357 h 471"/>
                  <a:gd name="T76" fmla="*/ 0 w 230"/>
                  <a:gd name="T77" fmla="*/ 462 h 47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30"/>
                  <a:gd name="T118" fmla="*/ 0 h 471"/>
                  <a:gd name="T119" fmla="*/ 230 w 230"/>
                  <a:gd name="T120" fmla="*/ 471 h 47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30" h="471">
                    <a:moveTo>
                      <a:pt x="0" y="462"/>
                    </a:moveTo>
                    <a:lnTo>
                      <a:pt x="11" y="431"/>
                    </a:lnTo>
                    <a:lnTo>
                      <a:pt x="16" y="425"/>
                    </a:lnTo>
                    <a:lnTo>
                      <a:pt x="21" y="432"/>
                    </a:lnTo>
                    <a:lnTo>
                      <a:pt x="16" y="436"/>
                    </a:lnTo>
                    <a:lnTo>
                      <a:pt x="21" y="451"/>
                    </a:lnTo>
                    <a:lnTo>
                      <a:pt x="16" y="456"/>
                    </a:lnTo>
                    <a:lnTo>
                      <a:pt x="16" y="465"/>
                    </a:lnTo>
                    <a:lnTo>
                      <a:pt x="20" y="470"/>
                    </a:lnTo>
                    <a:lnTo>
                      <a:pt x="30" y="471"/>
                    </a:lnTo>
                    <a:lnTo>
                      <a:pt x="40" y="461"/>
                    </a:lnTo>
                    <a:lnTo>
                      <a:pt x="45" y="446"/>
                    </a:lnTo>
                    <a:lnTo>
                      <a:pt x="50" y="422"/>
                    </a:lnTo>
                    <a:lnTo>
                      <a:pt x="50" y="413"/>
                    </a:lnTo>
                    <a:lnTo>
                      <a:pt x="56" y="398"/>
                    </a:lnTo>
                    <a:lnTo>
                      <a:pt x="61" y="384"/>
                    </a:lnTo>
                    <a:lnTo>
                      <a:pt x="66" y="369"/>
                    </a:lnTo>
                    <a:lnTo>
                      <a:pt x="82" y="345"/>
                    </a:lnTo>
                    <a:lnTo>
                      <a:pt x="95" y="341"/>
                    </a:lnTo>
                    <a:lnTo>
                      <a:pt x="107" y="322"/>
                    </a:lnTo>
                    <a:lnTo>
                      <a:pt x="116" y="312"/>
                    </a:lnTo>
                    <a:lnTo>
                      <a:pt x="116" y="302"/>
                    </a:lnTo>
                    <a:lnTo>
                      <a:pt x="122" y="298"/>
                    </a:lnTo>
                    <a:lnTo>
                      <a:pt x="127" y="284"/>
                    </a:lnTo>
                    <a:lnTo>
                      <a:pt x="131" y="288"/>
                    </a:lnTo>
                    <a:lnTo>
                      <a:pt x="141" y="279"/>
                    </a:lnTo>
                    <a:lnTo>
                      <a:pt x="151" y="269"/>
                    </a:lnTo>
                    <a:lnTo>
                      <a:pt x="156" y="264"/>
                    </a:lnTo>
                    <a:lnTo>
                      <a:pt x="151" y="260"/>
                    </a:lnTo>
                    <a:lnTo>
                      <a:pt x="146" y="255"/>
                    </a:lnTo>
                    <a:lnTo>
                      <a:pt x="157" y="235"/>
                    </a:lnTo>
                    <a:lnTo>
                      <a:pt x="161" y="212"/>
                    </a:lnTo>
                    <a:lnTo>
                      <a:pt x="172" y="202"/>
                    </a:lnTo>
                    <a:lnTo>
                      <a:pt x="182" y="202"/>
                    </a:lnTo>
                    <a:lnTo>
                      <a:pt x="196" y="188"/>
                    </a:lnTo>
                    <a:lnTo>
                      <a:pt x="201" y="183"/>
                    </a:lnTo>
                    <a:lnTo>
                      <a:pt x="208" y="151"/>
                    </a:lnTo>
                    <a:lnTo>
                      <a:pt x="208" y="140"/>
                    </a:lnTo>
                    <a:lnTo>
                      <a:pt x="208" y="130"/>
                    </a:lnTo>
                    <a:lnTo>
                      <a:pt x="213" y="127"/>
                    </a:lnTo>
                    <a:lnTo>
                      <a:pt x="213" y="117"/>
                    </a:lnTo>
                    <a:lnTo>
                      <a:pt x="214" y="98"/>
                    </a:lnTo>
                    <a:lnTo>
                      <a:pt x="209" y="93"/>
                    </a:lnTo>
                    <a:lnTo>
                      <a:pt x="204" y="87"/>
                    </a:lnTo>
                    <a:lnTo>
                      <a:pt x="199" y="93"/>
                    </a:lnTo>
                    <a:lnTo>
                      <a:pt x="194" y="96"/>
                    </a:lnTo>
                    <a:lnTo>
                      <a:pt x="185" y="106"/>
                    </a:lnTo>
                    <a:lnTo>
                      <a:pt x="170" y="129"/>
                    </a:lnTo>
                    <a:lnTo>
                      <a:pt x="160" y="149"/>
                    </a:lnTo>
                    <a:lnTo>
                      <a:pt x="145" y="163"/>
                    </a:lnTo>
                    <a:lnTo>
                      <a:pt x="140" y="168"/>
                    </a:lnTo>
                    <a:lnTo>
                      <a:pt x="140" y="149"/>
                    </a:lnTo>
                    <a:lnTo>
                      <a:pt x="145" y="134"/>
                    </a:lnTo>
                    <a:lnTo>
                      <a:pt x="151" y="110"/>
                    </a:lnTo>
                    <a:lnTo>
                      <a:pt x="160" y="91"/>
                    </a:lnTo>
                    <a:lnTo>
                      <a:pt x="166" y="86"/>
                    </a:lnTo>
                    <a:lnTo>
                      <a:pt x="175" y="86"/>
                    </a:lnTo>
                    <a:lnTo>
                      <a:pt x="185" y="86"/>
                    </a:lnTo>
                    <a:lnTo>
                      <a:pt x="190" y="72"/>
                    </a:lnTo>
                    <a:lnTo>
                      <a:pt x="200" y="72"/>
                    </a:lnTo>
                    <a:lnTo>
                      <a:pt x="204" y="67"/>
                    </a:lnTo>
                    <a:lnTo>
                      <a:pt x="214" y="67"/>
                    </a:lnTo>
                    <a:lnTo>
                      <a:pt x="224" y="48"/>
                    </a:lnTo>
                    <a:lnTo>
                      <a:pt x="229" y="45"/>
                    </a:lnTo>
                    <a:lnTo>
                      <a:pt x="229" y="24"/>
                    </a:lnTo>
                    <a:lnTo>
                      <a:pt x="230" y="16"/>
                    </a:lnTo>
                    <a:lnTo>
                      <a:pt x="229" y="12"/>
                    </a:lnTo>
                    <a:lnTo>
                      <a:pt x="227" y="0"/>
                    </a:lnTo>
                    <a:lnTo>
                      <a:pt x="187" y="38"/>
                    </a:lnTo>
                    <a:lnTo>
                      <a:pt x="145" y="82"/>
                    </a:lnTo>
                    <a:lnTo>
                      <a:pt x="104" y="139"/>
                    </a:lnTo>
                    <a:lnTo>
                      <a:pt x="82" y="173"/>
                    </a:lnTo>
                    <a:lnTo>
                      <a:pt x="48" y="244"/>
                    </a:lnTo>
                    <a:lnTo>
                      <a:pt x="32" y="280"/>
                    </a:lnTo>
                    <a:lnTo>
                      <a:pt x="22" y="322"/>
                    </a:lnTo>
                    <a:lnTo>
                      <a:pt x="12" y="357"/>
                    </a:lnTo>
                    <a:lnTo>
                      <a:pt x="7" y="396"/>
                    </a:lnTo>
                    <a:lnTo>
                      <a:pt x="0" y="462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20"/>
              <p:cNvSpPr>
                <a:spLocks/>
              </p:cNvSpPr>
              <p:nvPr/>
            </p:nvSpPr>
            <p:spPr bwMode="auto">
              <a:xfrm>
                <a:off x="2195" y="1886"/>
                <a:ext cx="53" cy="44"/>
              </a:xfrm>
              <a:custGeom>
                <a:avLst/>
                <a:gdLst>
                  <a:gd name="T0" fmla="*/ 5 w 53"/>
                  <a:gd name="T1" fmla="*/ 15 h 44"/>
                  <a:gd name="T2" fmla="*/ 0 w 53"/>
                  <a:gd name="T3" fmla="*/ 10 h 44"/>
                  <a:gd name="T4" fmla="*/ 10 w 53"/>
                  <a:gd name="T5" fmla="*/ 0 h 44"/>
                  <a:gd name="T6" fmla="*/ 15 w 53"/>
                  <a:gd name="T7" fmla="*/ 5 h 44"/>
                  <a:gd name="T8" fmla="*/ 25 w 53"/>
                  <a:gd name="T9" fmla="*/ 6 h 44"/>
                  <a:gd name="T10" fmla="*/ 29 w 53"/>
                  <a:gd name="T11" fmla="*/ 10 h 44"/>
                  <a:gd name="T12" fmla="*/ 34 w 53"/>
                  <a:gd name="T13" fmla="*/ 15 h 44"/>
                  <a:gd name="T14" fmla="*/ 39 w 53"/>
                  <a:gd name="T15" fmla="*/ 20 h 44"/>
                  <a:gd name="T16" fmla="*/ 48 w 53"/>
                  <a:gd name="T17" fmla="*/ 20 h 44"/>
                  <a:gd name="T18" fmla="*/ 53 w 53"/>
                  <a:gd name="T19" fmla="*/ 35 h 44"/>
                  <a:gd name="T20" fmla="*/ 48 w 53"/>
                  <a:gd name="T21" fmla="*/ 40 h 44"/>
                  <a:gd name="T22" fmla="*/ 43 w 53"/>
                  <a:gd name="T23" fmla="*/ 44 h 44"/>
                  <a:gd name="T24" fmla="*/ 38 w 53"/>
                  <a:gd name="T25" fmla="*/ 40 h 44"/>
                  <a:gd name="T26" fmla="*/ 27 w 53"/>
                  <a:gd name="T27" fmla="*/ 39 h 44"/>
                  <a:gd name="T28" fmla="*/ 19 w 53"/>
                  <a:gd name="T29" fmla="*/ 30 h 44"/>
                  <a:gd name="T30" fmla="*/ 10 w 53"/>
                  <a:gd name="T31" fmla="*/ 29 h 44"/>
                  <a:gd name="T32" fmla="*/ 10 w 53"/>
                  <a:gd name="T33" fmla="*/ 20 h 44"/>
                  <a:gd name="T34" fmla="*/ 5 w 53"/>
                  <a:gd name="T35" fmla="*/ 15 h 4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44"/>
                  <a:gd name="T56" fmla="*/ 53 w 53"/>
                  <a:gd name="T57" fmla="*/ 44 h 4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44">
                    <a:moveTo>
                      <a:pt x="5" y="15"/>
                    </a:moveTo>
                    <a:lnTo>
                      <a:pt x="0" y="10"/>
                    </a:lnTo>
                    <a:lnTo>
                      <a:pt x="10" y="0"/>
                    </a:lnTo>
                    <a:lnTo>
                      <a:pt x="15" y="5"/>
                    </a:lnTo>
                    <a:lnTo>
                      <a:pt x="25" y="6"/>
                    </a:lnTo>
                    <a:lnTo>
                      <a:pt x="29" y="10"/>
                    </a:lnTo>
                    <a:lnTo>
                      <a:pt x="34" y="15"/>
                    </a:lnTo>
                    <a:lnTo>
                      <a:pt x="39" y="20"/>
                    </a:lnTo>
                    <a:lnTo>
                      <a:pt x="48" y="20"/>
                    </a:lnTo>
                    <a:lnTo>
                      <a:pt x="53" y="35"/>
                    </a:lnTo>
                    <a:lnTo>
                      <a:pt x="48" y="40"/>
                    </a:lnTo>
                    <a:lnTo>
                      <a:pt x="43" y="44"/>
                    </a:lnTo>
                    <a:lnTo>
                      <a:pt x="38" y="40"/>
                    </a:lnTo>
                    <a:lnTo>
                      <a:pt x="27" y="39"/>
                    </a:lnTo>
                    <a:lnTo>
                      <a:pt x="19" y="30"/>
                    </a:lnTo>
                    <a:lnTo>
                      <a:pt x="10" y="29"/>
                    </a:lnTo>
                    <a:lnTo>
                      <a:pt x="10" y="20"/>
                    </a:lnTo>
                    <a:lnTo>
                      <a:pt x="5" y="15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6" name="Freeform 21"/>
              <p:cNvSpPr>
                <a:spLocks/>
              </p:cNvSpPr>
              <p:nvPr/>
            </p:nvSpPr>
            <p:spPr bwMode="auto">
              <a:xfrm>
                <a:off x="2195" y="1886"/>
                <a:ext cx="53" cy="44"/>
              </a:xfrm>
              <a:custGeom>
                <a:avLst/>
                <a:gdLst>
                  <a:gd name="T0" fmla="*/ 5 w 53"/>
                  <a:gd name="T1" fmla="*/ 15 h 44"/>
                  <a:gd name="T2" fmla="*/ 0 w 53"/>
                  <a:gd name="T3" fmla="*/ 10 h 44"/>
                  <a:gd name="T4" fmla="*/ 10 w 53"/>
                  <a:gd name="T5" fmla="*/ 0 h 44"/>
                  <a:gd name="T6" fmla="*/ 15 w 53"/>
                  <a:gd name="T7" fmla="*/ 5 h 44"/>
                  <a:gd name="T8" fmla="*/ 25 w 53"/>
                  <a:gd name="T9" fmla="*/ 6 h 44"/>
                  <a:gd name="T10" fmla="*/ 29 w 53"/>
                  <a:gd name="T11" fmla="*/ 10 h 44"/>
                  <a:gd name="T12" fmla="*/ 34 w 53"/>
                  <a:gd name="T13" fmla="*/ 15 h 44"/>
                  <a:gd name="T14" fmla="*/ 39 w 53"/>
                  <a:gd name="T15" fmla="*/ 20 h 44"/>
                  <a:gd name="T16" fmla="*/ 48 w 53"/>
                  <a:gd name="T17" fmla="*/ 20 h 44"/>
                  <a:gd name="T18" fmla="*/ 53 w 53"/>
                  <a:gd name="T19" fmla="*/ 35 h 44"/>
                  <a:gd name="T20" fmla="*/ 48 w 53"/>
                  <a:gd name="T21" fmla="*/ 40 h 44"/>
                  <a:gd name="T22" fmla="*/ 43 w 53"/>
                  <a:gd name="T23" fmla="*/ 44 h 44"/>
                  <a:gd name="T24" fmla="*/ 38 w 53"/>
                  <a:gd name="T25" fmla="*/ 40 h 44"/>
                  <a:gd name="T26" fmla="*/ 27 w 53"/>
                  <a:gd name="T27" fmla="*/ 39 h 44"/>
                  <a:gd name="T28" fmla="*/ 19 w 53"/>
                  <a:gd name="T29" fmla="*/ 30 h 44"/>
                  <a:gd name="T30" fmla="*/ 10 w 53"/>
                  <a:gd name="T31" fmla="*/ 29 h 44"/>
                  <a:gd name="T32" fmla="*/ 10 w 53"/>
                  <a:gd name="T33" fmla="*/ 20 h 44"/>
                  <a:gd name="T34" fmla="*/ 5 w 53"/>
                  <a:gd name="T35" fmla="*/ 15 h 4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44"/>
                  <a:gd name="T56" fmla="*/ 53 w 53"/>
                  <a:gd name="T57" fmla="*/ 44 h 4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44">
                    <a:moveTo>
                      <a:pt x="5" y="15"/>
                    </a:moveTo>
                    <a:lnTo>
                      <a:pt x="0" y="10"/>
                    </a:lnTo>
                    <a:lnTo>
                      <a:pt x="10" y="0"/>
                    </a:lnTo>
                    <a:lnTo>
                      <a:pt x="15" y="5"/>
                    </a:lnTo>
                    <a:lnTo>
                      <a:pt x="25" y="6"/>
                    </a:lnTo>
                    <a:lnTo>
                      <a:pt x="29" y="10"/>
                    </a:lnTo>
                    <a:lnTo>
                      <a:pt x="34" y="15"/>
                    </a:lnTo>
                    <a:lnTo>
                      <a:pt x="39" y="20"/>
                    </a:lnTo>
                    <a:lnTo>
                      <a:pt x="48" y="20"/>
                    </a:lnTo>
                    <a:lnTo>
                      <a:pt x="53" y="35"/>
                    </a:lnTo>
                    <a:lnTo>
                      <a:pt x="48" y="40"/>
                    </a:lnTo>
                    <a:lnTo>
                      <a:pt x="43" y="44"/>
                    </a:lnTo>
                    <a:lnTo>
                      <a:pt x="38" y="40"/>
                    </a:lnTo>
                    <a:lnTo>
                      <a:pt x="27" y="39"/>
                    </a:lnTo>
                    <a:lnTo>
                      <a:pt x="19" y="30"/>
                    </a:lnTo>
                    <a:lnTo>
                      <a:pt x="10" y="29"/>
                    </a:lnTo>
                    <a:lnTo>
                      <a:pt x="10" y="20"/>
                    </a:lnTo>
                    <a:lnTo>
                      <a:pt x="5" y="15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2"/>
              <p:cNvSpPr>
                <a:spLocks/>
              </p:cNvSpPr>
              <p:nvPr/>
            </p:nvSpPr>
            <p:spPr bwMode="auto">
              <a:xfrm>
                <a:off x="2351" y="1613"/>
                <a:ext cx="44" cy="39"/>
              </a:xfrm>
              <a:custGeom>
                <a:avLst/>
                <a:gdLst>
                  <a:gd name="T0" fmla="*/ 5 w 44"/>
                  <a:gd name="T1" fmla="*/ 34 h 39"/>
                  <a:gd name="T2" fmla="*/ 0 w 44"/>
                  <a:gd name="T3" fmla="*/ 29 h 39"/>
                  <a:gd name="T4" fmla="*/ 0 w 44"/>
                  <a:gd name="T5" fmla="*/ 19 h 39"/>
                  <a:gd name="T6" fmla="*/ 10 w 44"/>
                  <a:gd name="T7" fmla="*/ 10 h 39"/>
                  <a:gd name="T8" fmla="*/ 20 w 44"/>
                  <a:gd name="T9" fmla="*/ 0 h 39"/>
                  <a:gd name="T10" fmla="*/ 25 w 44"/>
                  <a:gd name="T11" fmla="*/ 6 h 39"/>
                  <a:gd name="T12" fmla="*/ 30 w 44"/>
                  <a:gd name="T13" fmla="*/ 1 h 39"/>
                  <a:gd name="T14" fmla="*/ 34 w 44"/>
                  <a:gd name="T15" fmla="*/ 6 h 39"/>
                  <a:gd name="T16" fmla="*/ 39 w 44"/>
                  <a:gd name="T17" fmla="*/ 11 h 39"/>
                  <a:gd name="T18" fmla="*/ 44 w 44"/>
                  <a:gd name="T19" fmla="*/ 17 h 39"/>
                  <a:gd name="T20" fmla="*/ 39 w 44"/>
                  <a:gd name="T21" fmla="*/ 20 h 39"/>
                  <a:gd name="T22" fmla="*/ 33 w 44"/>
                  <a:gd name="T23" fmla="*/ 35 h 39"/>
                  <a:gd name="T24" fmla="*/ 29 w 44"/>
                  <a:gd name="T25" fmla="*/ 30 h 39"/>
                  <a:gd name="T26" fmla="*/ 24 w 44"/>
                  <a:gd name="T27" fmla="*/ 35 h 39"/>
                  <a:gd name="T28" fmla="*/ 15 w 44"/>
                  <a:gd name="T29" fmla="*/ 34 h 39"/>
                  <a:gd name="T30" fmla="*/ 10 w 44"/>
                  <a:gd name="T31" fmla="*/ 39 h 39"/>
                  <a:gd name="T32" fmla="*/ 5 w 44"/>
                  <a:gd name="T33" fmla="*/ 34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5" y="34"/>
                    </a:moveTo>
                    <a:lnTo>
                      <a:pt x="0" y="29"/>
                    </a:lnTo>
                    <a:lnTo>
                      <a:pt x="0" y="19"/>
                    </a:lnTo>
                    <a:lnTo>
                      <a:pt x="10" y="10"/>
                    </a:lnTo>
                    <a:lnTo>
                      <a:pt x="20" y="0"/>
                    </a:lnTo>
                    <a:lnTo>
                      <a:pt x="25" y="6"/>
                    </a:lnTo>
                    <a:lnTo>
                      <a:pt x="30" y="1"/>
                    </a:lnTo>
                    <a:lnTo>
                      <a:pt x="34" y="6"/>
                    </a:lnTo>
                    <a:lnTo>
                      <a:pt x="39" y="11"/>
                    </a:lnTo>
                    <a:lnTo>
                      <a:pt x="44" y="17"/>
                    </a:lnTo>
                    <a:lnTo>
                      <a:pt x="39" y="20"/>
                    </a:lnTo>
                    <a:lnTo>
                      <a:pt x="33" y="35"/>
                    </a:lnTo>
                    <a:lnTo>
                      <a:pt x="29" y="30"/>
                    </a:lnTo>
                    <a:lnTo>
                      <a:pt x="24" y="35"/>
                    </a:lnTo>
                    <a:lnTo>
                      <a:pt x="15" y="34"/>
                    </a:lnTo>
                    <a:lnTo>
                      <a:pt x="10" y="39"/>
                    </a:lnTo>
                    <a:lnTo>
                      <a:pt x="5" y="34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3"/>
              <p:cNvSpPr>
                <a:spLocks/>
              </p:cNvSpPr>
              <p:nvPr/>
            </p:nvSpPr>
            <p:spPr bwMode="auto">
              <a:xfrm>
                <a:off x="2351" y="1613"/>
                <a:ext cx="44" cy="39"/>
              </a:xfrm>
              <a:custGeom>
                <a:avLst/>
                <a:gdLst>
                  <a:gd name="T0" fmla="*/ 5 w 44"/>
                  <a:gd name="T1" fmla="*/ 34 h 39"/>
                  <a:gd name="T2" fmla="*/ 0 w 44"/>
                  <a:gd name="T3" fmla="*/ 29 h 39"/>
                  <a:gd name="T4" fmla="*/ 0 w 44"/>
                  <a:gd name="T5" fmla="*/ 19 h 39"/>
                  <a:gd name="T6" fmla="*/ 10 w 44"/>
                  <a:gd name="T7" fmla="*/ 10 h 39"/>
                  <a:gd name="T8" fmla="*/ 20 w 44"/>
                  <a:gd name="T9" fmla="*/ 0 h 39"/>
                  <a:gd name="T10" fmla="*/ 25 w 44"/>
                  <a:gd name="T11" fmla="*/ 6 h 39"/>
                  <a:gd name="T12" fmla="*/ 30 w 44"/>
                  <a:gd name="T13" fmla="*/ 1 h 39"/>
                  <a:gd name="T14" fmla="*/ 34 w 44"/>
                  <a:gd name="T15" fmla="*/ 6 h 39"/>
                  <a:gd name="T16" fmla="*/ 39 w 44"/>
                  <a:gd name="T17" fmla="*/ 11 h 39"/>
                  <a:gd name="T18" fmla="*/ 44 w 44"/>
                  <a:gd name="T19" fmla="*/ 17 h 39"/>
                  <a:gd name="T20" fmla="*/ 39 w 44"/>
                  <a:gd name="T21" fmla="*/ 20 h 39"/>
                  <a:gd name="T22" fmla="*/ 33 w 44"/>
                  <a:gd name="T23" fmla="*/ 35 h 39"/>
                  <a:gd name="T24" fmla="*/ 29 w 44"/>
                  <a:gd name="T25" fmla="*/ 30 h 39"/>
                  <a:gd name="T26" fmla="*/ 24 w 44"/>
                  <a:gd name="T27" fmla="*/ 35 h 39"/>
                  <a:gd name="T28" fmla="*/ 15 w 44"/>
                  <a:gd name="T29" fmla="*/ 34 h 39"/>
                  <a:gd name="T30" fmla="*/ 10 w 44"/>
                  <a:gd name="T31" fmla="*/ 39 h 39"/>
                  <a:gd name="T32" fmla="*/ 5 w 44"/>
                  <a:gd name="T33" fmla="*/ 34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5" y="34"/>
                    </a:moveTo>
                    <a:lnTo>
                      <a:pt x="0" y="29"/>
                    </a:lnTo>
                    <a:lnTo>
                      <a:pt x="0" y="19"/>
                    </a:lnTo>
                    <a:lnTo>
                      <a:pt x="10" y="10"/>
                    </a:lnTo>
                    <a:lnTo>
                      <a:pt x="20" y="0"/>
                    </a:lnTo>
                    <a:lnTo>
                      <a:pt x="25" y="6"/>
                    </a:lnTo>
                    <a:lnTo>
                      <a:pt x="30" y="1"/>
                    </a:lnTo>
                    <a:lnTo>
                      <a:pt x="34" y="6"/>
                    </a:lnTo>
                    <a:lnTo>
                      <a:pt x="39" y="11"/>
                    </a:lnTo>
                    <a:lnTo>
                      <a:pt x="44" y="17"/>
                    </a:lnTo>
                    <a:lnTo>
                      <a:pt x="39" y="20"/>
                    </a:lnTo>
                    <a:lnTo>
                      <a:pt x="33" y="35"/>
                    </a:lnTo>
                    <a:lnTo>
                      <a:pt x="29" y="30"/>
                    </a:lnTo>
                    <a:lnTo>
                      <a:pt x="24" y="35"/>
                    </a:lnTo>
                    <a:lnTo>
                      <a:pt x="15" y="34"/>
                    </a:lnTo>
                    <a:lnTo>
                      <a:pt x="10" y="39"/>
                    </a:lnTo>
                    <a:lnTo>
                      <a:pt x="5" y="34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Freeform 24"/>
              <p:cNvSpPr>
                <a:spLocks/>
              </p:cNvSpPr>
              <p:nvPr/>
            </p:nvSpPr>
            <p:spPr bwMode="auto">
              <a:xfrm>
                <a:off x="2403" y="1365"/>
                <a:ext cx="75" cy="133"/>
              </a:xfrm>
              <a:custGeom>
                <a:avLst/>
                <a:gdLst>
                  <a:gd name="T0" fmla="*/ 5 w 75"/>
                  <a:gd name="T1" fmla="*/ 128 h 133"/>
                  <a:gd name="T2" fmla="*/ 0 w 75"/>
                  <a:gd name="T3" fmla="*/ 133 h 133"/>
                  <a:gd name="T4" fmla="*/ 1 w 75"/>
                  <a:gd name="T5" fmla="*/ 125 h 133"/>
                  <a:gd name="T6" fmla="*/ 1 w 75"/>
                  <a:gd name="T7" fmla="*/ 114 h 133"/>
                  <a:gd name="T8" fmla="*/ 1 w 75"/>
                  <a:gd name="T9" fmla="*/ 106 h 133"/>
                  <a:gd name="T10" fmla="*/ 6 w 75"/>
                  <a:gd name="T11" fmla="*/ 101 h 133"/>
                  <a:gd name="T12" fmla="*/ 16 w 75"/>
                  <a:gd name="T13" fmla="*/ 90 h 133"/>
                  <a:gd name="T14" fmla="*/ 15 w 75"/>
                  <a:gd name="T15" fmla="*/ 80 h 133"/>
                  <a:gd name="T16" fmla="*/ 16 w 75"/>
                  <a:gd name="T17" fmla="*/ 72 h 133"/>
                  <a:gd name="T18" fmla="*/ 16 w 75"/>
                  <a:gd name="T19" fmla="*/ 61 h 133"/>
                  <a:gd name="T20" fmla="*/ 26 w 75"/>
                  <a:gd name="T21" fmla="*/ 53 h 133"/>
                  <a:gd name="T22" fmla="*/ 26 w 75"/>
                  <a:gd name="T23" fmla="*/ 43 h 133"/>
                  <a:gd name="T24" fmla="*/ 28 w 75"/>
                  <a:gd name="T25" fmla="*/ 24 h 133"/>
                  <a:gd name="T26" fmla="*/ 33 w 75"/>
                  <a:gd name="T27" fmla="*/ 19 h 133"/>
                  <a:gd name="T28" fmla="*/ 41 w 75"/>
                  <a:gd name="T29" fmla="*/ 10 h 133"/>
                  <a:gd name="T30" fmla="*/ 46 w 75"/>
                  <a:gd name="T31" fmla="*/ 5 h 133"/>
                  <a:gd name="T32" fmla="*/ 51 w 75"/>
                  <a:gd name="T33" fmla="*/ 0 h 133"/>
                  <a:gd name="T34" fmla="*/ 57 w 75"/>
                  <a:gd name="T35" fmla="*/ 5 h 133"/>
                  <a:gd name="T36" fmla="*/ 72 w 75"/>
                  <a:gd name="T37" fmla="*/ 10 h 133"/>
                  <a:gd name="T38" fmla="*/ 70 w 75"/>
                  <a:gd name="T39" fmla="*/ 20 h 133"/>
                  <a:gd name="T40" fmla="*/ 75 w 75"/>
                  <a:gd name="T41" fmla="*/ 24 h 133"/>
                  <a:gd name="T42" fmla="*/ 75 w 75"/>
                  <a:gd name="T43" fmla="*/ 34 h 133"/>
                  <a:gd name="T44" fmla="*/ 70 w 75"/>
                  <a:gd name="T45" fmla="*/ 49 h 133"/>
                  <a:gd name="T46" fmla="*/ 55 w 75"/>
                  <a:gd name="T47" fmla="*/ 63 h 133"/>
                  <a:gd name="T48" fmla="*/ 50 w 75"/>
                  <a:gd name="T49" fmla="*/ 67 h 133"/>
                  <a:gd name="T50" fmla="*/ 45 w 75"/>
                  <a:gd name="T51" fmla="*/ 82 h 133"/>
                  <a:gd name="T52" fmla="*/ 35 w 75"/>
                  <a:gd name="T53" fmla="*/ 92 h 133"/>
                  <a:gd name="T54" fmla="*/ 19 w 75"/>
                  <a:gd name="T55" fmla="*/ 125 h 133"/>
                  <a:gd name="T56" fmla="*/ 10 w 75"/>
                  <a:gd name="T57" fmla="*/ 125 h 133"/>
                  <a:gd name="T58" fmla="*/ 5 w 75"/>
                  <a:gd name="T59" fmla="*/ 128 h 13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75"/>
                  <a:gd name="T91" fmla="*/ 0 h 133"/>
                  <a:gd name="T92" fmla="*/ 75 w 75"/>
                  <a:gd name="T93" fmla="*/ 133 h 13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75" h="133">
                    <a:moveTo>
                      <a:pt x="5" y="128"/>
                    </a:moveTo>
                    <a:lnTo>
                      <a:pt x="0" y="133"/>
                    </a:lnTo>
                    <a:lnTo>
                      <a:pt x="1" y="125"/>
                    </a:lnTo>
                    <a:lnTo>
                      <a:pt x="1" y="114"/>
                    </a:lnTo>
                    <a:lnTo>
                      <a:pt x="1" y="106"/>
                    </a:lnTo>
                    <a:lnTo>
                      <a:pt x="6" y="101"/>
                    </a:lnTo>
                    <a:lnTo>
                      <a:pt x="16" y="90"/>
                    </a:lnTo>
                    <a:lnTo>
                      <a:pt x="15" y="80"/>
                    </a:lnTo>
                    <a:lnTo>
                      <a:pt x="16" y="72"/>
                    </a:lnTo>
                    <a:lnTo>
                      <a:pt x="16" y="61"/>
                    </a:lnTo>
                    <a:lnTo>
                      <a:pt x="26" y="53"/>
                    </a:lnTo>
                    <a:lnTo>
                      <a:pt x="26" y="43"/>
                    </a:lnTo>
                    <a:lnTo>
                      <a:pt x="28" y="24"/>
                    </a:lnTo>
                    <a:lnTo>
                      <a:pt x="33" y="19"/>
                    </a:lnTo>
                    <a:lnTo>
                      <a:pt x="41" y="10"/>
                    </a:lnTo>
                    <a:lnTo>
                      <a:pt x="46" y="5"/>
                    </a:lnTo>
                    <a:lnTo>
                      <a:pt x="51" y="0"/>
                    </a:lnTo>
                    <a:lnTo>
                      <a:pt x="57" y="5"/>
                    </a:lnTo>
                    <a:lnTo>
                      <a:pt x="72" y="10"/>
                    </a:lnTo>
                    <a:lnTo>
                      <a:pt x="70" y="20"/>
                    </a:lnTo>
                    <a:lnTo>
                      <a:pt x="75" y="24"/>
                    </a:lnTo>
                    <a:lnTo>
                      <a:pt x="75" y="34"/>
                    </a:lnTo>
                    <a:lnTo>
                      <a:pt x="70" y="49"/>
                    </a:lnTo>
                    <a:lnTo>
                      <a:pt x="55" y="63"/>
                    </a:lnTo>
                    <a:lnTo>
                      <a:pt x="50" y="67"/>
                    </a:lnTo>
                    <a:lnTo>
                      <a:pt x="45" y="82"/>
                    </a:lnTo>
                    <a:lnTo>
                      <a:pt x="35" y="92"/>
                    </a:lnTo>
                    <a:lnTo>
                      <a:pt x="19" y="125"/>
                    </a:lnTo>
                    <a:lnTo>
                      <a:pt x="10" y="125"/>
                    </a:lnTo>
                    <a:lnTo>
                      <a:pt x="5" y="128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25"/>
              <p:cNvSpPr>
                <a:spLocks/>
              </p:cNvSpPr>
              <p:nvPr/>
            </p:nvSpPr>
            <p:spPr bwMode="auto">
              <a:xfrm>
                <a:off x="2403" y="1365"/>
                <a:ext cx="75" cy="133"/>
              </a:xfrm>
              <a:custGeom>
                <a:avLst/>
                <a:gdLst>
                  <a:gd name="T0" fmla="*/ 5 w 75"/>
                  <a:gd name="T1" fmla="*/ 128 h 133"/>
                  <a:gd name="T2" fmla="*/ 0 w 75"/>
                  <a:gd name="T3" fmla="*/ 133 h 133"/>
                  <a:gd name="T4" fmla="*/ 1 w 75"/>
                  <a:gd name="T5" fmla="*/ 125 h 133"/>
                  <a:gd name="T6" fmla="*/ 1 w 75"/>
                  <a:gd name="T7" fmla="*/ 114 h 133"/>
                  <a:gd name="T8" fmla="*/ 1 w 75"/>
                  <a:gd name="T9" fmla="*/ 106 h 133"/>
                  <a:gd name="T10" fmla="*/ 6 w 75"/>
                  <a:gd name="T11" fmla="*/ 101 h 133"/>
                  <a:gd name="T12" fmla="*/ 16 w 75"/>
                  <a:gd name="T13" fmla="*/ 90 h 133"/>
                  <a:gd name="T14" fmla="*/ 15 w 75"/>
                  <a:gd name="T15" fmla="*/ 80 h 133"/>
                  <a:gd name="T16" fmla="*/ 16 w 75"/>
                  <a:gd name="T17" fmla="*/ 72 h 133"/>
                  <a:gd name="T18" fmla="*/ 16 w 75"/>
                  <a:gd name="T19" fmla="*/ 61 h 133"/>
                  <a:gd name="T20" fmla="*/ 26 w 75"/>
                  <a:gd name="T21" fmla="*/ 53 h 133"/>
                  <a:gd name="T22" fmla="*/ 26 w 75"/>
                  <a:gd name="T23" fmla="*/ 43 h 133"/>
                  <a:gd name="T24" fmla="*/ 28 w 75"/>
                  <a:gd name="T25" fmla="*/ 24 h 133"/>
                  <a:gd name="T26" fmla="*/ 33 w 75"/>
                  <a:gd name="T27" fmla="*/ 19 h 133"/>
                  <a:gd name="T28" fmla="*/ 41 w 75"/>
                  <a:gd name="T29" fmla="*/ 10 h 133"/>
                  <a:gd name="T30" fmla="*/ 46 w 75"/>
                  <a:gd name="T31" fmla="*/ 5 h 133"/>
                  <a:gd name="T32" fmla="*/ 51 w 75"/>
                  <a:gd name="T33" fmla="*/ 0 h 133"/>
                  <a:gd name="T34" fmla="*/ 57 w 75"/>
                  <a:gd name="T35" fmla="*/ 5 h 133"/>
                  <a:gd name="T36" fmla="*/ 72 w 75"/>
                  <a:gd name="T37" fmla="*/ 10 h 133"/>
                  <a:gd name="T38" fmla="*/ 70 w 75"/>
                  <a:gd name="T39" fmla="*/ 20 h 133"/>
                  <a:gd name="T40" fmla="*/ 75 w 75"/>
                  <a:gd name="T41" fmla="*/ 24 h 133"/>
                  <a:gd name="T42" fmla="*/ 75 w 75"/>
                  <a:gd name="T43" fmla="*/ 34 h 133"/>
                  <a:gd name="T44" fmla="*/ 70 w 75"/>
                  <a:gd name="T45" fmla="*/ 49 h 133"/>
                  <a:gd name="T46" fmla="*/ 55 w 75"/>
                  <a:gd name="T47" fmla="*/ 63 h 133"/>
                  <a:gd name="T48" fmla="*/ 50 w 75"/>
                  <a:gd name="T49" fmla="*/ 67 h 133"/>
                  <a:gd name="T50" fmla="*/ 45 w 75"/>
                  <a:gd name="T51" fmla="*/ 82 h 133"/>
                  <a:gd name="T52" fmla="*/ 35 w 75"/>
                  <a:gd name="T53" fmla="*/ 92 h 133"/>
                  <a:gd name="T54" fmla="*/ 19 w 75"/>
                  <a:gd name="T55" fmla="*/ 125 h 133"/>
                  <a:gd name="T56" fmla="*/ 10 w 75"/>
                  <a:gd name="T57" fmla="*/ 125 h 133"/>
                  <a:gd name="T58" fmla="*/ 5 w 75"/>
                  <a:gd name="T59" fmla="*/ 128 h 13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75"/>
                  <a:gd name="T91" fmla="*/ 0 h 133"/>
                  <a:gd name="T92" fmla="*/ 75 w 75"/>
                  <a:gd name="T93" fmla="*/ 133 h 13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75" h="133">
                    <a:moveTo>
                      <a:pt x="5" y="128"/>
                    </a:moveTo>
                    <a:lnTo>
                      <a:pt x="0" y="133"/>
                    </a:lnTo>
                    <a:lnTo>
                      <a:pt x="1" y="125"/>
                    </a:lnTo>
                    <a:lnTo>
                      <a:pt x="1" y="114"/>
                    </a:lnTo>
                    <a:lnTo>
                      <a:pt x="1" y="106"/>
                    </a:lnTo>
                    <a:lnTo>
                      <a:pt x="6" y="101"/>
                    </a:lnTo>
                    <a:lnTo>
                      <a:pt x="16" y="90"/>
                    </a:lnTo>
                    <a:lnTo>
                      <a:pt x="15" y="80"/>
                    </a:lnTo>
                    <a:lnTo>
                      <a:pt x="16" y="72"/>
                    </a:lnTo>
                    <a:lnTo>
                      <a:pt x="16" y="61"/>
                    </a:lnTo>
                    <a:lnTo>
                      <a:pt x="26" y="53"/>
                    </a:lnTo>
                    <a:lnTo>
                      <a:pt x="26" y="43"/>
                    </a:lnTo>
                    <a:lnTo>
                      <a:pt x="28" y="24"/>
                    </a:lnTo>
                    <a:lnTo>
                      <a:pt x="33" y="19"/>
                    </a:lnTo>
                    <a:lnTo>
                      <a:pt x="41" y="10"/>
                    </a:lnTo>
                    <a:lnTo>
                      <a:pt x="46" y="5"/>
                    </a:lnTo>
                    <a:lnTo>
                      <a:pt x="51" y="0"/>
                    </a:lnTo>
                    <a:lnTo>
                      <a:pt x="57" y="5"/>
                    </a:lnTo>
                    <a:lnTo>
                      <a:pt x="72" y="10"/>
                    </a:lnTo>
                    <a:lnTo>
                      <a:pt x="70" y="20"/>
                    </a:lnTo>
                    <a:lnTo>
                      <a:pt x="75" y="24"/>
                    </a:lnTo>
                    <a:lnTo>
                      <a:pt x="75" y="34"/>
                    </a:lnTo>
                    <a:lnTo>
                      <a:pt x="70" y="49"/>
                    </a:lnTo>
                    <a:lnTo>
                      <a:pt x="55" y="63"/>
                    </a:lnTo>
                    <a:lnTo>
                      <a:pt x="50" y="67"/>
                    </a:lnTo>
                    <a:lnTo>
                      <a:pt x="45" y="82"/>
                    </a:lnTo>
                    <a:lnTo>
                      <a:pt x="35" y="92"/>
                    </a:lnTo>
                    <a:lnTo>
                      <a:pt x="19" y="125"/>
                    </a:lnTo>
                    <a:lnTo>
                      <a:pt x="10" y="125"/>
                    </a:lnTo>
                    <a:lnTo>
                      <a:pt x="5" y="128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26"/>
              <p:cNvSpPr>
                <a:spLocks/>
              </p:cNvSpPr>
              <p:nvPr/>
            </p:nvSpPr>
            <p:spPr bwMode="auto">
              <a:xfrm>
                <a:off x="2480" y="1307"/>
                <a:ext cx="74" cy="63"/>
              </a:xfrm>
              <a:custGeom>
                <a:avLst/>
                <a:gdLst>
                  <a:gd name="T0" fmla="*/ 5 w 74"/>
                  <a:gd name="T1" fmla="*/ 38 h 63"/>
                  <a:gd name="T2" fmla="*/ 5 w 74"/>
                  <a:gd name="T3" fmla="*/ 39 h 63"/>
                  <a:gd name="T4" fmla="*/ 0 w 74"/>
                  <a:gd name="T5" fmla="*/ 44 h 63"/>
                  <a:gd name="T6" fmla="*/ 14 w 74"/>
                  <a:gd name="T7" fmla="*/ 39 h 63"/>
                  <a:gd name="T8" fmla="*/ 3 w 74"/>
                  <a:gd name="T9" fmla="*/ 49 h 63"/>
                  <a:gd name="T10" fmla="*/ 9 w 74"/>
                  <a:gd name="T11" fmla="*/ 54 h 63"/>
                  <a:gd name="T12" fmla="*/ 14 w 74"/>
                  <a:gd name="T13" fmla="*/ 58 h 63"/>
                  <a:gd name="T14" fmla="*/ 17 w 74"/>
                  <a:gd name="T15" fmla="*/ 63 h 63"/>
                  <a:gd name="T16" fmla="*/ 27 w 74"/>
                  <a:gd name="T17" fmla="*/ 54 h 63"/>
                  <a:gd name="T18" fmla="*/ 38 w 74"/>
                  <a:gd name="T19" fmla="*/ 44 h 63"/>
                  <a:gd name="T20" fmla="*/ 48 w 74"/>
                  <a:gd name="T21" fmla="*/ 35 h 63"/>
                  <a:gd name="T22" fmla="*/ 53 w 74"/>
                  <a:gd name="T23" fmla="*/ 30 h 63"/>
                  <a:gd name="T24" fmla="*/ 63 w 74"/>
                  <a:gd name="T25" fmla="*/ 20 h 63"/>
                  <a:gd name="T26" fmla="*/ 68 w 74"/>
                  <a:gd name="T27" fmla="*/ 16 h 63"/>
                  <a:gd name="T28" fmla="*/ 72 w 74"/>
                  <a:gd name="T29" fmla="*/ 11 h 63"/>
                  <a:gd name="T30" fmla="*/ 74 w 74"/>
                  <a:gd name="T31" fmla="*/ 0 h 63"/>
                  <a:gd name="T32" fmla="*/ 73 w 74"/>
                  <a:gd name="T33" fmla="*/ 2 h 63"/>
                  <a:gd name="T34" fmla="*/ 60 w 74"/>
                  <a:gd name="T35" fmla="*/ 6 h 63"/>
                  <a:gd name="T36" fmla="*/ 40 w 74"/>
                  <a:gd name="T37" fmla="*/ 17 h 63"/>
                  <a:gd name="T38" fmla="*/ 16 w 74"/>
                  <a:gd name="T39" fmla="*/ 32 h 63"/>
                  <a:gd name="T40" fmla="*/ 5 w 74"/>
                  <a:gd name="T41" fmla="*/ 38 h 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4"/>
                  <a:gd name="T64" fmla="*/ 0 h 63"/>
                  <a:gd name="T65" fmla="*/ 74 w 74"/>
                  <a:gd name="T66" fmla="*/ 63 h 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4" h="63">
                    <a:moveTo>
                      <a:pt x="5" y="38"/>
                    </a:moveTo>
                    <a:lnTo>
                      <a:pt x="5" y="39"/>
                    </a:lnTo>
                    <a:lnTo>
                      <a:pt x="0" y="44"/>
                    </a:lnTo>
                    <a:lnTo>
                      <a:pt x="14" y="39"/>
                    </a:lnTo>
                    <a:lnTo>
                      <a:pt x="3" y="49"/>
                    </a:lnTo>
                    <a:lnTo>
                      <a:pt x="9" y="54"/>
                    </a:lnTo>
                    <a:lnTo>
                      <a:pt x="14" y="58"/>
                    </a:lnTo>
                    <a:lnTo>
                      <a:pt x="17" y="63"/>
                    </a:lnTo>
                    <a:lnTo>
                      <a:pt x="27" y="54"/>
                    </a:lnTo>
                    <a:lnTo>
                      <a:pt x="38" y="44"/>
                    </a:lnTo>
                    <a:lnTo>
                      <a:pt x="48" y="35"/>
                    </a:lnTo>
                    <a:lnTo>
                      <a:pt x="53" y="30"/>
                    </a:lnTo>
                    <a:lnTo>
                      <a:pt x="63" y="20"/>
                    </a:lnTo>
                    <a:lnTo>
                      <a:pt x="68" y="16"/>
                    </a:lnTo>
                    <a:lnTo>
                      <a:pt x="72" y="11"/>
                    </a:lnTo>
                    <a:lnTo>
                      <a:pt x="74" y="0"/>
                    </a:lnTo>
                    <a:lnTo>
                      <a:pt x="73" y="2"/>
                    </a:lnTo>
                    <a:lnTo>
                      <a:pt x="60" y="6"/>
                    </a:lnTo>
                    <a:lnTo>
                      <a:pt x="40" y="17"/>
                    </a:lnTo>
                    <a:lnTo>
                      <a:pt x="16" y="32"/>
                    </a:lnTo>
                    <a:lnTo>
                      <a:pt x="5" y="38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2" name="Freeform 27"/>
              <p:cNvSpPr>
                <a:spLocks/>
              </p:cNvSpPr>
              <p:nvPr/>
            </p:nvSpPr>
            <p:spPr bwMode="auto">
              <a:xfrm>
                <a:off x="2480" y="1307"/>
                <a:ext cx="74" cy="63"/>
              </a:xfrm>
              <a:custGeom>
                <a:avLst/>
                <a:gdLst>
                  <a:gd name="T0" fmla="*/ 5 w 74"/>
                  <a:gd name="T1" fmla="*/ 38 h 63"/>
                  <a:gd name="T2" fmla="*/ 5 w 74"/>
                  <a:gd name="T3" fmla="*/ 39 h 63"/>
                  <a:gd name="T4" fmla="*/ 0 w 74"/>
                  <a:gd name="T5" fmla="*/ 44 h 63"/>
                  <a:gd name="T6" fmla="*/ 14 w 74"/>
                  <a:gd name="T7" fmla="*/ 39 h 63"/>
                  <a:gd name="T8" fmla="*/ 3 w 74"/>
                  <a:gd name="T9" fmla="*/ 49 h 63"/>
                  <a:gd name="T10" fmla="*/ 9 w 74"/>
                  <a:gd name="T11" fmla="*/ 54 h 63"/>
                  <a:gd name="T12" fmla="*/ 14 w 74"/>
                  <a:gd name="T13" fmla="*/ 58 h 63"/>
                  <a:gd name="T14" fmla="*/ 17 w 74"/>
                  <a:gd name="T15" fmla="*/ 63 h 63"/>
                  <a:gd name="T16" fmla="*/ 27 w 74"/>
                  <a:gd name="T17" fmla="*/ 54 h 63"/>
                  <a:gd name="T18" fmla="*/ 38 w 74"/>
                  <a:gd name="T19" fmla="*/ 44 h 63"/>
                  <a:gd name="T20" fmla="*/ 48 w 74"/>
                  <a:gd name="T21" fmla="*/ 35 h 63"/>
                  <a:gd name="T22" fmla="*/ 53 w 74"/>
                  <a:gd name="T23" fmla="*/ 30 h 63"/>
                  <a:gd name="T24" fmla="*/ 63 w 74"/>
                  <a:gd name="T25" fmla="*/ 20 h 63"/>
                  <a:gd name="T26" fmla="*/ 68 w 74"/>
                  <a:gd name="T27" fmla="*/ 16 h 63"/>
                  <a:gd name="T28" fmla="*/ 72 w 74"/>
                  <a:gd name="T29" fmla="*/ 11 h 63"/>
                  <a:gd name="T30" fmla="*/ 74 w 74"/>
                  <a:gd name="T31" fmla="*/ 0 h 63"/>
                  <a:gd name="T32" fmla="*/ 73 w 74"/>
                  <a:gd name="T33" fmla="*/ 2 h 63"/>
                  <a:gd name="T34" fmla="*/ 60 w 74"/>
                  <a:gd name="T35" fmla="*/ 6 h 63"/>
                  <a:gd name="T36" fmla="*/ 40 w 74"/>
                  <a:gd name="T37" fmla="*/ 17 h 63"/>
                  <a:gd name="T38" fmla="*/ 16 w 74"/>
                  <a:gd name="T39" fmla="*/ 32 h 63"/>
                  <a:gd name="T40" fmla="*/ 5 w 74"/>
                  <a:gd name="T41" fmla="*/ 38 h 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4"/>
                  <a:gd name="T64" fmla="*/ 0 h 63"/>
                  <a:gd name="T65" fmla="*/ 74 w 74"/>
                  <a:gd name="T66" fmla="*/ 63 h 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4" h="63">
                    <a:moveTo>
                      <a:pt x="5" y="38"/>
                    </a:moveTo>
                    <a:lnTo>
                      <a:pt x="5" y="39"/>
                    </a:lnTo>
                    <a:lnTo>
                      <a:pt x="0" y="44"/>
                    </a:lnTo>
                    <a:lnTo>
                      <a:pt x="14" y="39"/>
                    </a:lnTo>
                    <a:lnTo>
                      <a:pt x="3" y="49"/>
                    </a:lnTo>
                    <a:lnTo>
                      <a:pt x="9" y="54"/>
                    </a:lnTo>
                    <a:lnTo>
                      <a:pt x="14" y="58"/>
                    </a:lnTo>
                    <a:lnTo>
                      <a:pt x="17" y="63"/>
                    </a:lnTo>
                    <a:lnTo>
                      <a:pt x="27" y="54"/>
                    </a:lnTo>
                    <a:lnTo>
                      <a:pt x="38" y="44"/>
                    </a:lnTo>
                    <a:lnTo>
                      <a:pt x="48" y="35"/>
                    </a:lnTo>
                    <a:lnTo>
                      <a:pt x="53" y="30"/>
                    </a:lnTo>
                    <a:lnTo>
                      <a:pt x="63" y="20"/>
                    </a:lnTo>
                    <a:lnTo>
                      <a:pt x="68" y="16"/>
                    </a:lnTo>
                    <a:lnTo>
                      <a:pt x="72" y="11"/>
                    </a:lnTo>
                    <a:lnTo>
                      <a:pt x="74" y="0"/>
                    </a:lnTo>
                    <a:lnTo>
                      <a:pt x="73" y="2"/>
                    </a:lnTo>
                    <a:lnTo>
                      <a:pt x="60" y="6"/>
                    </a:lnTo>
                    <a:lnTo>
                      <a:pt x="40" y="17"/>
                    </a:lnTo>
                    <a:lnTo>
                      <a:pt x="16" y="32"/>
                    </a:lnTo>
                    <a:lnTo>
                      <a:pt x="5" y="38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8"/>
              <p:cNvSpPr>
                <a:spLocks/>
              </p:cNvSpPr>
              <p:nvPr/>
            </p:nvSpPr>
            <p:spPr bwMode="auto">
              <a:xfrm>
                <a:off x="2446" y="1328"/>
                <a:ext cx="164" cy="187"/>
              </a:xfrm>
              <a:custGeom>
                <a:avLst/>
                <a:gdLst>
                  <a:gd name="T0" fmla="*/ 0 w 164"/>
                  <a:gd name="T1" fmla="*/ 187 h 187"/>
                  <a:gd name="T2" fmla="*/ 1 w 164"/>
                  <a:gd name="T3" fmla="*/ 177 h 187"/>
                  <a:gd name="T4" fmla="*/ 6 w 164"/>
                  <a:gd name="T5" fmla="*/ 163 h 187"/>
                  <a:gd name="T6" fmla="*/ 6 w 164"/>
                  <a:gd name="T7" fmla="*/ 153 h 187"/>
                  <a:gd name="T8" fmla="*/ 6 w 164"/>
                  <a:gd name="T9" fmla="*/ 143 h 187"/>
                  <a:gd name="T10" fmla="*/ 6 w 164"/>
                  <a:gd name="T11" fmla="*/ 133 h 187"/>
                  <a:gd name="T12" fmla="*/ 7 w 164"/>
                  <a:gd name="T13" fmla="*/ 124 h 187"/>
                  <a:gd name="T14" fmla="*/ 17 w 164"/>
                  <a:gd name="T15" fmla="*/ 114 h 187"/>
                  <a:gd name="T16" fmla="*/ 26 w 164"/>
                  <a:gd name="T17" fmla="*/ 105 h 187"/>
                  <a:gd name="T18" fmla="*/ 41 w 164"/>
                  <a:gd name="T19" fmla="*/ 91 h 187"/>
                  <a:gd name="T20" fmla="*/ 41 w 164"/>
                  <a:gd name="T21" fmla="*/ 81 h 187"/>
                  <a:gd name="T22" fmla="*/ 46 w 164"/>
                  <a:gd name="T23" fmla="*/ 76 h 187"/>
                  <a:gd name="T24" fmla="*/ 46 w 164"/>
                  <a:gd name="T25" fmla="*/ 66 h 187"/>
                  <a:gd name="T26" fmla="*/ 56 w 164"/>
                  <a:gd name="T27" fmla="*/ 57 h 187"/>
                  <a:gd name="T28" fmla="*/ 61 w 164"/>
                  <a:gd name="T29" fmla="*/ 43 h 187"/>
                  <a:gd name="T30" fmla="*/ 77 w 164"/>
                  <a:gd name="T31" fmla="*/ 28 h 187"/>
                  <a:gd name="T32" fmla="*/ 82 w 164"/>
                  <a:gd name="T33" fmla="*/ 24 h 187"/>
                  <a:gd name="T34" fmla="*/ 92 w 164"/>
                  <a:gd name="T35" fmla="*/ 24 h 187"/>
                  <a:gd name="T36" fmla="*/ 106 w 164"/>
                  <a:gd name="T37" fmla="*/ 9 h 187"/>
                  <a:gd name="T38" fmla="*/ 111 w 164"/>
                  <a:gd name="T39" fmla="*/ 15 h 187"/>
                  <a:gd name="T40" fmla="*/ 126 w 164"/>
                  <a:gd name="T41" fmla="*/ 0 h 187"/>
                  <a:gd name="T42" fmla="*/ 145 w 164"/>
                  <a:gd name="T43" fmla="*/ 0 h 187"/>
                  <a:gd name="T44" fmla="*/ 155 w 164"/>
                  <a:gd name="T45" fmla="*/ 1 h 187"/>
                  <a:gd name="T46" fmla="*/ 160 w 164"/>
                  <a:gd name="T47" fmla="*/ 6 h 187"/>
                  <a:gd name="T48" fmla="*/ 164 w 164"/>
                  <a:gd name="T49" fmla="*/ 10 h 187"/>
                  <a:gd name="T50" fmla="*/ 164 w 164"/>
                  <a:gd name="T51" fmla="*/ 20 h 187"/>
                  <a:gd name="T52" fmla="*/ 154 w 164"/>
                  <a:gd name="T53" fmla="*/ 39 h 187"/>
                  <a:gd name="T54" fmla="*/ 148 w 164"/>
                  <a:gd name="T55" fmla="*/ 44 h 187"/>
                  <a:gd name="T56" fmla="*/ 138 w 164"/>
                  <a:gd name="T57" fmla="*/ 53 h 187"/>
                  <a:gd name="T58" fmla="*/ 133 w 164"/>
                  <a:gd name="T59" fmla="*/ 68 h 187"/>
                  <a:gd name="T60" fmla="*/ 128 w 164"/>
                  <a:gd name="T61" fmla="*/ 82 h 187"/>
                  <a:gd name="T62" fmla="*/ 123 w 164"/>
                  <a:gd name="T63" fmla="*/ 87 h 187"/>
                  <a:gd name="T64" fmla="*/ 99 w 164"/>
                  <a:gd name="T65" fmla="*/ 101 h 187"/>
                  <a:gd name="T66" fmla="*/ 89 w 164"/>
                  <a:gd name="T67" fmla="*/ 111 h 187"/>
                  <a:gd name="T68" fmla="*/ 79 w 164"/>
                  <a:gd name="T69" fmla="*/ 120 h 187"/>
                  <a:gd name="T70" fmla="*/ 74 w 164"/>
                  <a:gd name="T71" fmla="*/ 135 h 187"/>
                  <a:gd name="T72" fmla="*/ 59 w 164"/>
                  <a:gd name="T73" fmla="*/ 140 h 187"/>
                  <a:gd name="T74" fmla="*/ 49 w 164"/>
                  <a:gd name="T75" fmla="*/ 168 h 187"/>
                  <a:gd name="T76" fmla="*/ 34 w 164"/>
                  <a:gd name="T77" fmla="*/ 182 h 187"/>
                  <a:gd name="T78" fmla="*/ 29 w 164"/>
                  <a:gd name="T79" fmla="*/ 187 h 187"/>
                  <a:gd name="T80" fmla="*/ 20 w 164"/>
                  <a:gd name="T81" fmla="*/ 187 h 187"/>
                  <a:gd name="T82" fmla="*/ 0 w 164"/>
                  <a:gd name="T83" fmla="*/ 187 h 18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64"/>
                  <a:gd name="T127" fmla="*/ 0 h 187"/>
                  <a:gd name="T128" fmla="*/ 164 w 164"/>
                  <a:gd name="T129" fmla="*/ 187 h 18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64" h="187">
                    <a:moveTo>
                      <a:pt x="0" y="187"/>
                    </a:moveTo>
                    <a:lnTo>
                      <a:pt x="1" y="177"/>
                    </a:lnTo>
                    <a:lnTo>
                      <a:pt x="6" y="163"/>
                    </a:lnTo>
                    <a:lnTo>
                      <a:pt x="6" y="153"/>
                    </a:lnTo>
                    <a:lnTo>
                      <a:pt x="6" y="143"/>
                    </a:lnTo>
                    <a:lnTo>
                      <a:pt x="6" y="133"/>
                    </a:lnTo>
                    <a:lnTo>
                      <a:pt x="7" y="124"/>
                    </a:lnTo>
                    <a:lnTo>
                      <a:pt x="17" y="114"/>
                    </a:lnTo>
                    <a:lnTo>
                      <a:pt x="26" y="105"/>
                    </a:lnTo>
                    <a:lnTo>
                      <a:pt x="41" y="91"/>
                    </a:lnTo>
                    <a:lnTo>
                      <a:pt x="41" y="81"/>
                    </a:lnTo>
                    <a:lnTo>
                      <a:pt x="46" y="76"/>
                    </a:lnTo>
                    <a:lnTo>
                      <a:pt x="46" y="66"/>
                    </a:lnTo>
                    <a:lnTo>
                      <a:pt x="56" y="57"/>
                    </a:lnTo>
                    <a:lnTo>
                      <a:pt x="61" y="43"/>
                    </a:lnTo>
                    <a:lnTo>
                      <a:pt x="77" y="28"/>
                    </a:lnTo>
                    <a:lnTo>
                      <a:pt x="82" y="24"/>
                    </a:lnTo>
                    <a:lnTo>
                      <a:pt x="92" y="24"/>
                    </a:lnTo>
                    <a:lnTo>
                      <a:pt x="106" y="9"/>
                    </a:lnTo>
                    <a:lnTo>
                      <a:pt x="111" y="15"/>
                    </a:lnTo>
                    <a:lnTo>
                      <a:pt x="126" y="0"/>
                    </a:lnTo>
                    <a:lnTo>
                      <a:pt x="145" y="0"/>
                    </a:lnTo>
                    <a:lnTo>
                      <a:pt x="155" y="1"/>
                    </a:lnTo>
                    <a:lnTo>
                      <a:pt x="160" y="6"/>
                    </a:lnTo>
                    <a:lnTo>
                      <a:pt x="164" y="10"/>
                    </a:lnTo>
                    <a:lnTo>
                      <a:pt x="164" y="20"/>
                    </a:lnTo>
                    <a:lnTo>
                      <a:pt x="154" y="39"/>
                    </a:lnTo>
                    <a:lnTo>
                      <a:pt x="148" y="44"/>
                    </a:lnTo>
                    <a:lnTo>
                      <a:pt x="138" y="53"/>
                    </a:lnTo>
                    <a:lnTo>
                      <a:pt x="133" y="68"/>
                    </a:lnTo>
                    <a:lnTo>
                      <a:pt x="128" y="82"/>
                    </a:lnTo>
                    <a:lnTo>
                      <a:pt x="123" y="87"/>
                    </a:lnTo>
                    <a:lnTo>
                      <a:pt x="99" y="101"/>
                    </a:lnTo>
                    <a:lnTo>
                      <a:pt x="89" y="111"/>
                    </a:lnTo>
                    <a:lnTo>
                      <a:pt x="79" y="120"/>
                    </a:lnTo>
                    <a:lnTo>
                      <a:pt x="74" y="135"/>
                    </a:lnTo>
                    <a:lnTo>
                      <a:pt x="59" y="140"/>
                    </a:lnTo>
                    <a:lnTo>
                      <a:pt x="49" y="168"/>
                    </a:lnTo>
                    <a:lnTo>
                      <a:pt x="34" y="182"/>
                    </a:lnTo>
                    <a:lnTo>
                      <a:pt x="29" y="187"/>
                    </a:lnTo>
                    <a:lnTo>
                      <a:pt x="20" y="187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9"/>
              <p:cNvSpPr>
                <a:spLocks/>
              </p:cNvSpPr>
              <p:nvPr/>
            </p:nvSpPr>
            <p:spPr bwMode="auto">
              <a:xfrm>
                <a:off x="2446" y="1328"/>
                <a:ext cx="164" cy="187"/>
              </a:xfrm>
              <a:custGeom>
                <a:avLst/>
                <a:gdLst>
                  <a:gd name="T0" fmla="*/ 0 w 164"/>
                  <a:gd name="T1" fmla="*/ 187 h 187"/>
                  <a:gd name="T2" fmla="*/ 1 w 164"/>
                  <a:gd name="T3" fmla="*/ 177 h 187"/>
                  <a:gd name="T4" fmla="*/ 6 w 164"/>
                  <a:gd name="T5" fmla="*/ 163 h 187"/>
                  <a:gd name="T6" fmla="*/ 6 w 164"/>
                  <a:gd name="T7" fmla="*/ 153 h 187"/>
                  <a:gd name="T8" fmla="*/ 6 w 164"/>
                  <a:gd name="T9" fmla="*/ 143 h 187"/>
                  <a:gd name="T10" fmla="*/ 6 w 164"/>
                  <a:gd name="T11" fmla="*/ 133 h 187"/>
                  <a:gd name="T12" fmla="*/ 7 w 164"/>
                  <a:gd name="T13" fmla="*/ 124 h 187"/>
                  <a:gd name="T14" fmla="*/ 17 w 164"/>
                  <a:gd name="T15" fmla="*/ 114 h 187"/>
                  <a:gd name="T16" fmla="*/ 26 w 164"/>
                  <a:gd name="T17" fmla="*/ 105 h 187"/>
                  <a:gd name="T18" fmla="*/ 41 w 164"/>
                  <a:gd name="T19" fmla="*/ 91 h 187"/>
                  <a:gd name="T20" fmla="*/ 41 w 164"/>
                  <a:gd name="T21" fmla="*/ 81 h 187"/>
                  <a:gd name="T22" fmla="*/ 46 w 164"/>
                  <a:gd name="T23" fmla="*/ 76 h 187"/>
                  <a:gd name="T24" fmla="*/ 46 w 164"/>
                  <a:gd name="T25" fmla="*/ 66 h 187"/>
                  <a:gd name="T26" fmla="*/ 56 w 164"/>
                  <a:gd name="T27" fmla="*/ 57 h 187"/>
                  <a:gd name="T28" fmla="*/ 61 w 164"/>
                  <a:gd name="T29" fmla="*/ 43 h 187"/>
                  <a:gd name="T30" fmla="*/ 77 w 164"/>
                  <a:gd name="T31" fmla="*/ 28 h 187"/>
                  <a:gd name="T32" fmla="*/ 82 w 164"/>
                  <a:gd name="T33" fmla="*/ 24 h 187"/>
                  <a:gd name="T34" fmla="*/ 92 w 164"/>
                  <a:gd name="T35" fmla="*/ 24 h 187"/>
                  <a:gd name="T36" fmla="*/ 106 w 164"/>
                  <a:gd name="T37" fmla="*/ 9 h 187"/>
                  <a:gd name="T38" fmla="*/ 111 w 164"/>
                  <a:gd name="T39" fmla="*/ 15 h 187"/>
                  <a:gd name="T40" fmla="*/ 126 w 164"/>
                  <a:gd name="T41" fmla="*/ 0 h 187"/>
                  <a:gd name="T42" fmla="*/ 145 w 164"/>
                  <a:gd name="T43" fmla="*/ 0 h 187"/>
                  <a:gd name="T44" fmla="*/ 155 w 164"/>
                  <a:gd name="T45" fmla="*/ 1 h 187"/>
                  <a:gd name="T46" fmla="*/ 160 w 164"/>
                  <a:gd name="T47" fmla="*/ 6 h 187"/>
                  <a:gd name="T48" fmla="*/ 164 w 164"/>
                  <a:gd name="T49" fmla="*/ 10 h 187"/>
                  <a:gd name="T50" fmla="*/ 164 w 164"/>
                  <a:gd name="T51" fmla="*/ 20 h 187"/>
                  <a:gd name="T52" fmla="*/ 154 w 164"/>
                  <a:gd name="T53" fmla="*/ 39 h 187"/>
                  <a:gd name="T54" fmla="*/ 148 w 164"/>
                  <a:gd name="T55" fmla="*/ 44 h 187"/>
                  <a:gd name="T56" fmla="*/ 138 w 164"/>
                  <a:gd name="T57" fmla="*/ 53 h 187"/>
                  <a:gd name="T58" fmla="*/ 133 w 164"/>
                  <a:gd name="T59" fmla="*/ 68 h 187"/>
                  <a:gd name="T60" fmla="*/ 128 w 164"/>
                  <a:gd name="T61" fmla="*/ 82 h 187"/>
                  <a:gd name="T62" fmla="*/ 123 w 164"/>
                  <a:gd name="T63" fmla="*/ 87 h 187"/>
                  <a:gd name="T64" fmla="*/ 99 w 164"/>
                  <a:gd name="T65" fmla="*/ 101 h 187"/>
                  <a:gd name="T66" fmla="*/ 89 w 164"/>
                  <a:gd name="T67" fmla="*/ 111 h 187"/>
                  <a:gd name="T68" fmla="*/ 79 w 164"/>
                  <a:gd name="T69" fmla="*/ 120 h 187"/>
                  <a:gd name="T70" fmla="*/ 74 w 164"/>
                  <a:gd name="T71" fmla="*/ 135 h 187"/>
                  <a:gd name="T72" fmla="*/ 59 w 164"/>
                  <a:gd name="T73" fmla="*/ 140 h 187"/>
                  <a:gd name="T74" fmla="*/ 49 w 164"/>
                  <a:gd name="T75" fmla="*/ 168 h 187"/>
                  <a:gd name="T76" fmla="*/ 34 w 164"/>
                  <a:gd name="T77" fmla="*/ 182 h 187"/>
                  <a:gd name="T78" fmla="*/ 29 w 164"/>
                  <a:gd name="T79" fmla="*/ 187 h 187"/>
                  <a:gd name="T80" fmla="*/ 20 w 164"/>
                  <a:gd name="T81" fmla="*/ 187 h 187"/>
                  <a:gd name="T82" fmla="*/ 0 w 164"/>
                  <a:gd name="T83" fmla="*/ 187 h 18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64"/>
                  <a:gd name="T127" fmla="*/ 0 h 187"/>
                  <a:gd name="T128" fmla="*/ 164 w 164"/>
                  <a:gd name="T129" fmla="*/ 187 h 18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64" h="187">
                    <a:moveTo>
                      <a:pt x="0" y="187"/>
                    </a:moveTo>
                    <a:lnTo>
                      <a:pt x="1" y="177"/>
                    </a:lnTo>
                    <a:lnTo>
                      <a:pt x="6" y="163"/>
                    </a:lnTo>
                    <a:lnTo>
                      <a:pt x="6" y="153"/>
                    </a:lnTo>
                    <a:lnTo>
                      <a:pt x="6" y="143"/>
                    </a:lnTo>
                    <a:lnTo>
                      <a:pt x="6" y="133"/>
                    </a:lnTo>
                    <a:lnTo>
                      <a:pt x="7" y="124"/>
                    </a:lnTo>
                    <a:lnTo>
                      <a:pt x="17" y="114"/>
                    </a:lnTo>
                    <a:lnTo>
                      <a:pt x="26" y="105"/>
                    </a:lnTo>
                    <a:lnTo>
                      <a:pt x="41" y="91"/>
                    </a:lnTo>
                    <a:lnTo>
                      <a:pt x="41" y="81"/>
                    </a:lnTo>
                    <a:lnTo>
                      <a:pt x="46" y="76"/>
                    </a:lnTo>
                    <a:lnTo>
                      <a:pt x="46" y="66"/>
                    </a:lnTo>
                    <a:lnTo>
                      <a:pt x="56" y="57"/>
                    </a:lnTo>
                    <a:lnTo>
                      <a:pt x="61" y="43"/>
                    </a:lnTo>
                    <a:lnTo>
                      <a:pt x="77" y="28"/>
                    </a:lnTo>
                    <a:lnTo>
                      <a:pt x="82" y="24"/>
                    </a:lnTo>
                    <a:lnTo>
                      <a:pt x="92" y="24"/>
                    </a:lnTo>
                    <a:lnTo>
                      <a:pt x="106" y="9"/>
                    </a:lnTo>
                    <a:lnTo>
                      <a:pt x="111" y="15"/>
                    </a:lnTo>
                    <a:lnTo>
                      <a:pt x="126" y="0"/>
                    </a:lnTo>
                    <a:lnTo>
                      <a:pt x="145" y="0"/>
                    </a:lnTo>
                    <a:lnTo>
                      <a:pt x="155" y="1"/>
                    </a:lnTo>
                    <a:lnTo>
                      <a:pt x="160" y="6"/>
                    </a:lnTo>
                    <a:lnTo>
                      <a:pt x="164" y="10"/>
                    </a:lnTo>
                    <a:lnTo>
                      <a:pt x="164" y="20"/>
                    </a:lnTo>
                    <a:lnTo>
                      <a:pt x="154" y="39"/>
                    </a:lnTo>
                    <a:lnTo>
                      <a:pt x="148" y="44"/>
                    </a:lnTo>
                    <a:lnTo>
                      <a:pt x="138" y="53"/>
                    </a:lnTo>
                    <a:lnTo>
                      <a:pt x="133" y="68"/>
                    </a:lnTo>
                    <a:lnTo>
                      <a:pt x="128" y="82"/>
                    </a:lnTo>
                    <a:lnTo>
                      <a:pt x="123" y="87"/>
                    </a:lnTo>
                    <a:lnTo>
                      <a:pt x="99" y="101"/>
                    </a:lnTo>
                    <a:lnTo>
                      <a:pt x="89" y="111"/>
                    </a:lnTo>
                    <a:lnTo>
                      <a:pt x="79" y="120"/>
                    </a:lnTo>
                    <a:lnTo>
                      <a:pt x="74" y="135"/>
                    </a:lnTo>
                    <a:lnTo>
                      <a:pt x="59" y="140"/>
                    </a:lnTo>
                    <a:lnTo>
                      <a:pt x="49" y="168"/>
                    </a:lnTo>
                    <a:lnTo>
                      <a:pt x="34" y="182"/>
                    </a:lnTo>
                    <a:lnTo>
                      <a:pt x="29" y="187"/>
                    </a:lnTo>
                    <a:lnTo>
                      <a:pt x="20" y="187"/>
                    </a:lnTo>
                    <a:lnTo>
                      <a:pt x="0" y="187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30"/>
              <p:cNvSpPr>
                <a:spLocks/>
              </p:cNvSpPr>
              <p:nvPr/>
            </p:nvSpPr>
            <p:spPr bwMode="auto">
              <a:xfrm>
                <a:off x="2569" y="1415"/>
                <a:ext cx="48" cy="34"/>
              </a:xfrm>
              <a:custGeom>
                <a:avLst/>
                <a:gdLst>
                  <a:gd name="T0" fmla="*/ 38 w 48"/>
                  <a:gd name="T1" fmla="*/ 29 h 34"/>
                  <a:gd name="T2" fmla="*/ 28 w 48"/>
                  <a:gd name="T3" fmla="*/ 29 h 34"/>
                  <a:gd name="T4" fmla="*/ 14 w 48"/>
                  <a:gd name="T5" fmla="*/ 34 h 34"/>
                  <a:gd name="T6" fmla="*/ 4 w 48"/>
                  <a:gd name="T7" fmla="*/ 24 h 34"/>
                  <a:gd name="T8" fmla="*/ 0 w 48"/>
                  <a:gd name="T9" fmla="*/ 19 h 34"/>
                  <a:gd name="T10" fmla="*/ 5 w 48"/>
                  <a:gd name="T11" fmla="*/ 15 h 34"/>
                  <a:gd name="T12" fmla="*/ 10 w 48"/>
                  <a:gd name="T13" fmla="*/ 0 h 34"/>
                  <a:gd name="T14" fmla="*/ 20 w 48"/>
                  <a:gd name="T15" fmla="*/ 0 h 34"/>
                  <a:gd name="T16" fmla="*/ 24 w 48"/>
                  <a:gd name="T17" fmla="*/ 5 h 34"/>
                  <a:gd name="T18" fmla="*/ 39 w 48"/>
                  <a:gd name="T19" fmla="*/ 10 h 34"/>
                  <a:gd name="T20" fmla="*/ 43 w 48"/>
                  <a:gd name="T21" fmla="*/ 15 h 34"/>
                  <a:gd name="T22" fmla="*/ 48 w 48"/>
                  <a:gd name="T23" fmla="*/ 20 h 34"/>
                  <a:gd name="T24" fmla="*/ 38 w 48"/>
                  <a:gd name="T25" fmla="*/ 29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8"/>
                  <a:gd name="T40" fmla="*/ 0 h 34"/>
                  <a:gd name="T41" fmla="*/ 48 w 48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8" h="34">
                    <a:moveTo>
                      <a:pt x="38" y="29"/>
                    </a:moveTo>
                    <a:lnTo>
                      <a:pt x="28" y="29"/>
                    </a:lnTo>
                    <a:lnTo>
                      <a:pt x="14" y="34"/>
                    </a:lnTo>
                    <a:lnTo>
                      <a:pt x="4" y="24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24" y="5"/>
                    </a:lnTo>
                    <a:lnTo>
                      <a:pt x="39" y="10"/>
                    </a:lnTo>
                    <a:lnTo>
                      <a:pt x="43" y="15"/>
                    </a:lnTo>
                    <a:lnTo>
                      <a:pt x="48" y="20"/>
                    </a:lnTo>
                    <a:lnTo>
                      <a:pt x="38" y="29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31"/>
              <p:cNvSpPr>
                <a:spLocks/>
              </p:cNvSpPr>
              <p:nvPr/>
            </p:nvSpPr>
            <p:spPr bwMode="auto">
              <a:xfrm>
                <a:off x="2569" y="1415"/>
                <a:ext cx="48" cy="34"/>
              </a:xfrm>
              <a:custGeom>
                <a:avLst/>
                <a:gdLst>
                  <a:gd name="T0" fmla="*/ 38 w 48"/>
                  <a:gd name="T1" fmla="*/ 29 h 34"/>
                  <a:gd name="T2" fmla="*/ 28 w 48"/>
                  <a:gd name="T3" fmla="*/ 29 h 34"/>
                  <a:gd name="T4" fmla="*/ 14 w 48"/>
                  <a:gd name="T5" fmla="*/ 34 h 34"/>
                  <a:gd name="T6" fmla="*/ 4 w 48"/>
                  <a:gd name="T7" fmla="*/ 24 h 34"/>
                  <a:gd name="T8" fmla="*/ 0 w 48"/>
                  <a:gd name="T9" fmla="*/ 19 h 34"/>
                  <a:gd name="T10" fmla="*/ 5 w 48"/>
                  <a:gd name="T11" fmla="*/ 15 h 34"/>
                  <a:gd name="T12" fmla="*/ 10 w 48"/>
                  <a:gd name="T13" fmla="*/ 0 h 34"/>
                  <a:gd name="T14" fmla="*/ 20 w 48"/>
                  <a:gd name="T15" fmla="*/ 0 h 34"/>
                  <a:gd name="T16" fmla="*/ 24 w 48"/>
                  <a:gd name="T17" fmla="*/ 5 h 34"/>
                  <a:gd name="T18" fmla="*/ 39 w 48"/>
                  <a:gd name="T19" fmla="*/ 10 h 34"/>
                  <a:gd name="T20" fmla="*/ 43 w 48"/>
                  <a:gd name="T21" fmla="*/ 15 h 34"/>
                  <a:gd name="T22" fmla="*/ 48 w 48"/>
                  <a:gd name="T23" fmla="*/ 20 h 34"/>
                  <a:gd name="T24" fmla="*/ 38 w 48"/>
                  <a:gd name="T25" fmla="*/ 29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8"/>
                  <a:gd name="T40" fmla="*/ 0 h 34"/>
                  <a:gd name="T41" fmla="*/ 48 w 48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8" h="34">
                    <a:moveTo>
                      <a:pt x="38" y="29"/>
                    </a:moveTo>
                    <a:lnTo>
                      <a:pt x="28" y="29"/>
                    </a:lnTo>
                    <a:lnTo>
                      <a:pt x="14" y="34"/>
                    </a:lnTo>
                    <a:lnTo>
                      <a:pt x="4" y="24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24" y="5"/>
                    </a:lnTo>
                    <a:lnTo>
                      <a:pt x="39" y="10"/>
                    </a:lnTo>
                    <a:lnTo>
                      <a:pt x="43" y="15"/>
                    </a:lnTo>
                    <a:lnTo>
                      <a:pt x="48" y="20"/>
                    </a:lnTo>
                    <a:lnTo>
                      <a:pt x="38" y="29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7" name="Freeform 32"/>
              <p:cNvSpPr>
                <a:spLocks/>
              </p:cNvSpPr>
              <p:nvPr/>
            </p:nvSpPr>
            <p:spPr bwMode="auto">
              <a:xfrm>
                <a:off x="2656" y="1449"/>
                <a:ext cx="62" cy="97"/>
              </a:xfrm>
              <a:custGeom>
                <a:avLst/>
                <a:gdLst>
                  <a:gd name="T0" fmla="*/ 23 w 62"/>
                  <a:gd name="T1" fmla="*/ 87 h 97"/>
                  <a:gd name="T2" fmla="*/ 12 w 62"/>
                  <a:gd name="T3" fmla="*/ 97 h 97"/>
                  <a:gd name="T4" fmla="*/ 13 w 62"/>
                  <a:gd name="T5" fmla="*/ 87 h 97"/>
                  <a:gd name="T6" fmla="*/ 18 w 62"/>
                  <a:gd name="T7" fmla="*/ 82 h 97"/>
                  <a:gd name="T8" fmla="*/ 18 w 62"/>
                  <a:gd name="T9" fmla="*/ 73 h 97"/>
                  <a:gd name="T10" fmla="*/ 18 w 62"/>
                  <a:gd name="T11" fmla="*/ 63 h 97"/>
                  <a:gd name="T12" fmla="*/ 13 w 62"/>
                  <a:gd name="T13" fmla="*/ 58 h 97"/>
                  <a:gd name="T14" fmla="*/ 14 w 62"/>
                  <a:gd name="T15" fmla="*/ 49 h 97"/>
                  <a:gd name="T16" fmla="*/ 14 w 62"/>
                  <a:gd name="T17" fmla="*/ 39 h 97"/>
                  <a:gd name="T18" fmla="*/ 9 w 62"/>
                  <a:gd name="T19" fmla="*/ 34 h 97"/>
                  <a:gd name="T20" fmla="*/ 4 w 62"/>
                  <a:gd name="T21" fmla="*/ 29 h 97"/>
                  <a:gd name="T22" fmla="*/ 0 w 62"/>
                  <a:gd name="T23" fmla="*/ 24 h 97"/>
                  <a:gd name="T24" fmla="*/ 0 w 62"/>
                  <a:gd name="T25" fmla="*/ 15 h 97"/>
                  <a:gd name="T26" fmla="*/ 0 w 62"/>
                  <a:gd name="T27" fmla="*/ 5 h 97"/>
                  <a:gd name="T28" fmla="*/ 5 w 62"/>
                  <a:gd name="T29" fmla="*/ 0 h 97"/>
                  <a:gd name="T30" fmla="*/ 15 w 62"/>
                  <a:gd name="T31" fmla="*/ 0 h 97"/>
                  <a:gd name="T32" fmla="*/ 24 w 62"/>
                  <a:gd name="T33" fmla="*/ 10 h 97"/>
                  <a:gd name="T34" fmla="*/ 34 w 62"/>
                  <a:gd name="T35" fmla="*/ 20 h 97"/>
                  <a:gd name="T36" fmla="*/ 43 w 62"/>
                  <a:gd name="T37" fmla="*/ 20 h 97"/>
                  <a:gd name="T38" fmla="*/ 43 w 62"/>
                  <a:gd name="T39" fmla="*/ 30 h 97"/>
                  <a:gd name="T40" fmla="*/ 53 w 62"/>
                  <a:gd name="T41" fmla="*/ 30 h 97"/>
                  <a:gd name="T42" fmla="*/ 62 w 62"/>
                  <a:gd name="T43" fmla="*/ 41 h 97"/>
                  <a:gd name="T44" fmla="*/ 57 w 62"/>
                  <a:gd name="T45" fmla="*/ 44 h 97"/>
                  <a:gd name="T46" fmla="*/ 57 w 62"/>
                  <a:gd name="T47" fmla="*/ 54 h 97"/>
                  <a:gd name="T48" fmla="*/ 57 w 62"/>
                  <a:gd name="T49" fmla="*/ 65 h 97"/>
                  <a:gd name="T50" fmla="*/ 52 w 62"/>
                  <a:gd name="T51" fmla="*/ 70 h 97"/>
                  <a:gd name="T52" fmla="*/ 37 w 62"/>
                  <a:gd name="T53" fmla="*/ 73 h 97"/>
                  <a:gd name="T54" fmla="*/ 32 w 62"/>
                  <a:gd name="T55" fmla="*/ 78 h 97"/>
                  <a:gd name="T56" fmla="*/ 23 w 62"/>
                  <a:gd name="T57" fmla="*/ 87 h 9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2"/>
                  <a:gd name="T88" fmla="*/ 0 h 97"/>
                  <a:gd name="T89" fmla="*/ 62 w 62"/>
                  <a:gd name="T90" fmla="*/ 97 h 9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2" h="97">
                    <a:moveTo>
                      <a:pt x="23" y="87"/>
                    </a:moveTo>
                    <a:lnTo>
                      <a:pt x="12" y="97"/>
                    </a:lnTo>
                    <a:lnTo>
                      <a:pt x="13" y="87"/>
                    </a:lnTo>
                    <a:lnTo>
                      <a:pt x="18" y="82"/>
                    </a:lnTo>
                    <a:lnTo>
                      <a:pt x="18" y="73"/>
                    </a:lnTo>
                    <a:lnTo>
                      <a:pt x="18" y="63"/>
                    </a:lnTo>
                    <a:lnTo>
                      <a:pt x="13" y="58"/>
                    </a:lnTo>
                    <a:lnTo>
                      <a:pt x="14" y="49"/>
                    </a:lnTo>
                    <a:lnTo>
                      <a:pt x="14" y="39"/>
                    </a:lnTo>
                    <a:lnTo>
                      <a:pt x="9" y="34"/>
                    </a:lnTo>
                    <a:lnTo>
                      <a:pt x="4" y="29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24" y="10"/>
                    </a:lnTo>
                    <a:lnTo>
                      <a:pt x="34" y="20"/>
                    </a:lnTo>
                    <a:lnTo>
                      <a:pt x="43" y="20"/>
                    </a:lnTo>
                    <a:lnTo>
                      <a:pt x="43" y="30"/>
                    </a:lnTo>
                    <a:lnTo>
                      <a:pt x="53" y="30"/>
                    </a:lnTo>
                    <a:lnTo>
                      <a:pt x="62" y="41"/>
                    </a:lnTo>
                    <a:lnTo>
                      <a:pt x="57" y="44"/>
                    </a:lnTo>
                    <a:lnTo>
                      <a:pt x="57" y="54"/>
                    </a:lnTo>
                    <a:lnTo>
                      <a:pt x="57" y="65"/>
                    </a:lnTo>
                    <a:lnTo>
                      <a:pt x="52" y="70"/>
                    </a:lnTo>
                    <a:lnTo>
                      <a:pt x="37" y="73"/>
                    </a:lnTo>
                    <a:lnTo>
                      <a:pt x="32" y="78"/>
                    </a:lnTo>
                    <a:lnTo>
                      <a:pt x="23" y="87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33"/>
              <p:cNvSpPr>
                <a:spLocks/>
              </p:cNvSpPr>
              <p:nvPr/>
            </p:nvSpPr>
            <p:spPr bwMode="auto">
              <a:xfrm>
                <a:off x="2656" y="1449"/>
                <a:ext cx="62" cy="97"/>
              </a:xfrm>
              <a:custGeom>
                <a:avLst/>
                <a:gdLst>
                  <a:gd name="T0" fmla="*/ 23 w 62"/>
                  <a:gd name="T1" fmla="*/ 87 h 97"/>
                  <a:gd name="T2" fmla="*/ 12 w 62"/>
                  <a:gd name="T3" fmla="*/ 97 h 97"/>
                  <a:gd name="T4" fmla="*/ 13 w 62"/>
                  <a:gd name="T5" fmla="*/ 87 h 97"/>
                  <a:gd name="T6" fmla="*/ 18 w 62"/>
                  <a:gd name="T7" fmla="*/ 82 h 97"/>
                  <a:gd name="T8" fmla="*/ 18 w 62"/>
                  <a:gd name="T9" fmla="*/ 73 h 97"/>
                  <a:gd name="T10" fmla="*/ 18 w 62"/>
                  <a:gd name="T11" fmla="*/ 63 h 97"/>
                  <a:gd name="T12" fmla="*/ 13 w 62"/>
                  <a:gd name="T13" fmla="*/ 58 h 97"/>
                  <a:gd name="T14" fmla="*/ 14 w 62"/>
                  <a:gd name="T15" fmla="*/ 49 h 97"/>
                  <a:gd name="T16" fmla="*/ 14 w 62"/>
                  <a:gd name="T17" fmla="*/ 39 h 97"/>
                  <a:gd name="T18" fmla="*/ 9 w 62"/>
                  <a:gd name="T19" fmla="*/ 34 h 97"/>
                  <a:gd name="T20" fmla="*/ 4 w 62"/>
                  <a:gd name="T21" fmla="*/ 29 h 97"/>
                  <a:gd name="T22" fmla="*/ 0 w 62"/>
                  <a:gd name="T23" fmla="*/ 24 h 97"/>
                  <a:gd name="T24" fmla="*/ 0 w 62"/>
                  <a:gd name="T25" fmla="*/ 15 h 97"/>
                  <a:gd name="T26" fmla="*/ 0 w 62"/>
                  <a:gd name="T27" fmla="*/ 5 h 97"/>
                  <a:gd name="T28" fmla="*/ 5 w 62"/>
                  <a:gd name="T29" fmla="*/ 0 h 97"/>
                  <a:gd name="T30" fmla="*/ 15 w 62"/>
                  <a:gd name="T31" fmla="*/ 0 h 97"/>
                  <a:gd name="T32" fmla="*/ 24 w 62"/>
                  <a:gd name="T33" fmla="*/ 10 h 97"/>
                  <a:gd name="T34" fmla="*/ 34 w 62"/>
                  <a:gd name="T35" fmla="*/ 20 h 97"/>
                  <a:gd name="T36" fmla="*/ 43 w 62"/>
                  <a:gd name="T37" fmla="*/ 20 h 97"/>
                  <a:gd name="T38" fmla="*/ 43 w 62"/>
                  <a:gd name="T39" fmla="*/ 30 h 97"/>
                  <a:gd name="T40" fmla="*/ 53 w 62"/>
                  <a:gd name="T41" fmla="*/ 30 h 97"/>
                  <a:gd name="T42" fmla="*/ 62 w 62"/>
                  <a:gd name="T43" fmla="*/ 41 h 97"/>
                  <a:gd name="T44" fmla="*/ 57 w 62"/>
                  <a:gd name="T45" fmla="*/ 44 h 97"/>
                  <a:gd name="T46" fmla="*/ 57 w 62"/>
                  <a:gd name="T47" fmla="*/ 54 h 97"/>
                  <a:gd name="T48" fmla="*/ 57 w 62"/>
                  <a:gd name="T49" fmla="*/ 65 h 97"/>
                  <a:gd name="T50" fmla="*/ 52 w 62"/>
                  <a:gd name="T51" fmla="*/ 70 h 97"/>
                  <a:gd name="T52" fmla="*/ 37 w 62"/>
                  <a:gd name="T53" fmla="*/ 73 h 97"/>
                  <a:gd name="T54" fmla="*/ 32 w 62"/>
                  <a:gd name="T55" fmla="*/ 78 h 97"/>
                  <a:gd name="T56" fmla="*/ 23 w 62"/>
                  <a:gd name="T57" fmla="*/ 87 h 9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2"/>
                  <a:gd name="T88" fmla="*/ 0 h 97"/>
                  <a:gd name="T89" fmla="*/ 62 w 62"/>
                  <a:gd name="T90" fmla="*/ 97 h 9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2" h="97">
                    <a:moveTo>
                      <a:pt x="23" y="87"/>
                    </a:moveTo>
                    <a:lnTo>
                      <a:pt x="12" y="97"/>
                    </a:lnTo>
                    <a:lnTo>
                      <a:pt x="13" y="87"/>
                    </a:lnTo>
                    <a:lnTo>
                      <a:pt x="18" y="82"/>
                    </a:lnTo>
                    <a:lnTo>
                      <a:pt x="18" y="73"/>
                    </a:lnTo>
                    <a:lnTo>
                      <a:pt x="18" y="63"/>
                    </a:lnTo>
                    <a:lnTo>
                      <a:pt x="13" y="58"/>
                    </a:lnTo>
                    <a:lnTo>
                      <a:pt x="14" y="49"/>
                    </a:lnTo>
                    <a:lnTo>
                      <a:pt x="14" y="39"/>
                    </a:lnTo>
                    <a:lnTo>
                      <a:pt x="9" y="34"/>
                    </a:lnTo>
                    <a:lnTo>
                      <a:pt x="4" y="29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24" y="10"/>
                    </a:lnTo>
                    <a:lnTo>
                      <a:pt x="34" y="20"/>
                    </a:lnTo>
                    <a:lnTo>
                      <a:pt x="43" y="20"/>
                    </a:lnTo>
                    <a:lnTo>
                      <a:pt x="43" y="30"/>
                    </a:lnTo>
                    <a:lnTo>
                      <a:pt x="53" y="30"/>
                    </a:lnTo>
                    <a:lnTo>
                      <a:pt x="62" y="41"/>
                    </a:lnTo>
                    <a:lnTo>
                      <a:pt x="57" y="44"/>
                    </a:lnTo>
                    <a:lnTo>
                      <a:pt x="57" y="54"/>
                    </a:lnTo>
                    <a:lnTo>
                      <a:pt x="57" y="65"/>
                    </a:lnTo>
                    <a:lnTo>
                      <a:pt x="52" y="70"/>
                    </a:lnTo>
                    <a:lnTo>
                      <a:pt x="37" y="73"/>
                    </a:lnTo>
                    <a:lnTo>
                      <a:pt x="32" y="78"/>
                    </a:lnTo>
                    <a:lnTo>
                      <a:pt x="23" y="87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34"/>
              <p:cNvSpPr>
                <a:spLocks/>
              </p:cNvSpPr>
              <p:nvPr/>
            </p:nvSpPr>
            <p:spPr bwMode="auto">
              <a:xfrm>
                <a:off x="2640" y="1498"/>
                <a:ext cx="34" cy="48"/>
              </a:xfrm>
              <a:custGeom>
                <a:avLst/>
                <a:gdLst>
                  <a:gd name="T0" fmla="*/ 20 w 34"/>
                  <a:gd name="T1" fmla="*/ 0 h 48"/>
                  <a:gd name="T2" fmla="*/ 30 w 34"/>
                  <a:gd name="T3" fmla="*/ 0 h 48"/>
                  <a:gd name="T4" fmla="*/ 25 w 34"/>
                  <a:gd name="T5" fmla="*/ 4 h 48"/>
                  <a:gd name="T6" fmla="*/ 29 w 34"/>
                  <a:gd name="T7" fmla="*/ 9 h 48"/>
                  <a:gd name="T8" fmla="*/ 29 w 34"/>
                  <a:gd name="T9" fmla="*/ 19 h 48"/>
                  <a:gd name="T10" fmla="*/ 34 w 34"/>
                  <a:gd name="T11" fmla="*/ 24 h 48"/>
                  <a:gd name="T12" fmla="*/ 34 w 34"/>
                  <a:gd name="T13" fmla="*/ 33 h 48"/>
                  <a:gd name="T14" fmla="*/ 29 w 34"/>
                  <a:gd name="T15" fmla="*/ 38 h 48"/>
                  <a:gd name="T16" fmla="*/ 24 w 34"/>
                  <a:gd name="T17" fmla="*/ 43 h 48"/>
                  <a:gd name="T18" fmla="*/ 19 w 34"/>
                  <a:gd name="T19" fmla="*/ 48 h 48"/>
                  <a:gd name="T20" fmla="*/ 9 w 34"/>
                  <a:gd name="T21" fmla="*/ 48 h 48"/>
                  <a:gd name="T22" fmla="*/ 4 w 34"/>
                  <a:gd name="T23" fmla="*/ 43 h 48"/>
                  <a:gd name="T24" fmla="*/ 5 w 34"/>
                  <a:gd name="T25" fmla="*/ 33 h 48"/>
                  <a:gd name="T26" fmla="*/ 5 w 34"/>
                  <a:gd name="T27" fmla="*/ 24 h 48"/>
                  <a:gd name="T28" fmla="*/ 0 w 34"/>
                  <a:gd name="T29" fmla="*/ 19 h 48"/>
                  <a:gd name="T30" fmla="*/ 5 w 34"/>
                  <a:gd name="T31" fmla="*/ 14 h 48"/>
                  <a:gd name="T32" fmla="*/ 5 w 34"/>
                  <a:gd name="T33" fmla="*/ 4 h 48"/>
                  <a:gd name="T34" fmla="*/ 20 w 34"/>
                  <a:gd name="T35" fmla="*/ 0 h 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48"/>
                  <a:gd name="T56" fmla="*/ 34 w 34"/>
                  <a:gd name="T57" fmla="*/ 48 h 4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48">
                    <a:moveTo>
                      <a:pt x="20" y="0"/>
                    </a:moveTo>
                    <a:lnTo>
                      <a:pt x="30" y="0"/>
                    </a:lnTo>
                    <a:lnTo>
                      <a:pt x="25" y="4"/>
                    </a:lnTo>
                    <a:lnTo>
                      <a:pt x="29" y="9"/>
                    </a:lnTo>
                    <a:lnTo>
                      <a:pt x="29" y="19"/>
                    </a:lnTo>
                    <a:lnTo>
                      <a:pt x="34" y="24"/>
                    </a:lnTo>
                    <a:lnTo>
                      <a:pt x="34" y="33"/>
                    </a:lnTo>
                    <a:lnTo>
                      <a:pt x="29" y="38"/>
                    </a:lnTo>
                    <a:lnTo>
                      <a:pt x="24" y="43"/>
                    </a:lnTo>
                    <a:lnTo>
                      <a:pt x="19" y="48"/>
                    </a:lnTo>
                    <a:lnTo>
                      <a:pt x="9" y="48"/>
                    </a:lnTo>
                    <a:lnTo>
                      <a:pt x="4" y="43"/>
                    </a:lnTo>
                    <a:lnTo>
                      <a:pt x="5" y="33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5" y="14"/>
                    </a:lnTo>
                    <a:lnTo>
                      <a:pt x="5" y="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E8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0" name="Freeform 35"/>
              <p:cNvSpPr>
                <a:spLocks/>
              </p:cNvSpPr>
              <p:nvPr/>
            </p:nvSpPr>
            <p:spPr bwMode="auto">
              <a:xfrm>
                <a:off x="2640" y="1498"/>
                <a:ext cx="34" cy="48"/>
              </a:xfrm>
              <a:custGeom>
                <a:avLst/>
                <a:gdLst>
                  <a:gd name="T0" fmla="*/ 20 w 34"/>
                  <a:gd name="T1" fmla="*/ 0 h 48"/>
                  <a:gd name="T2" fmla="*/ 30 w 34"/>
                  <a:gd name="T3" fmla="*/ 0 h 48"/>
                  <a:gd name="T4" fmla="*/ 25 w 34"/>
                  <a:gd name="T5" fmla="*/ 4 h 48"/>
                  <a:gd name="T6" fmla="*/ 29 w 34"/>
                  <a:gd name="T7" fmla="*/ 9 h 48"/>
                  <a:gd name="T8" fmla="*/ 29 w 34"/>
                  <a:gd name="T9" fmla="*/ 19 h 48"/>
                  <a:gd name="T10" fmla="*/ 34 w 34"/>
                  <a:gd name="T11" fmla="*/ 24 h 48"/>
                  <a:gd name="T12" fmla="*/ 34 w 34"/>
                  <a:gd name="T13" fmla="*/ 33 h 48"/>
                  <a:gd name="T14" fmla="*/ 29 w 34"/>
                  <a:gd name="T15" fmla="*/ 38 h 48"/>
                  <a:gd name="T16" fmla="*/ 24 w 34"/>
                  <a:gd name="T17" fmla="*/ 43 h 48"/>
                  <a:gd name="T18" fmla="*/ 19 w 34"/>
                  <a:gd name="T19" fmla="*/ 48 h 48"/>
                  <a:gd name="T20" fmla="*/ 9 w 34"/>
                  <a:gd name="T21" fmla="*/ 48 h 48"/>
                  <a:gd name="T22" fmla="*/ 4 w 34"/>
                  <a:gd name="T23" fmla="*/ 43 h 48"/>
                  <a:gd name="T24" fmla="*/ 5 w 34"/>
                  <a:gd name="T25" fmla="*/ 33 h 48"/>
                  <a:gd name="T26" fmla="*/ 5 w 34"/>
                  <a:gd name="T27" fmla="*/ 24 h 48"/>
                  <a:gd name="T28" fmla="*/ 0 w 34"/>
                  <a:gd name="T29" fmla="*/ 19 h 48"/>
                  <a:gd name="T30" fmla="*/ 5 w 34"/>
                  <a:gd name="T31" fmla="*/ 14 h 48"/>
                  <a:gd name="T32" fmla="*/ 5 w 34"/>
                  <a:gd name="T33" fmla="*/ 4 h 48"/>
                  <a:gd name="T34" fmla="*/ 20 w 34"/>
                  <a:gd name="T35" fmla="*/ 0 h 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48"/>
                  <a:gd name="T56" fmla="*/ 34 w 34"/>
                  <a:gd name="T57" fmla="*/ 48 h 4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48">
                    <a:moveTo>
                      <a:pt x="20" y="0"/>
                    </a:moveTo>
                    <a:lnTo>
                      <a:pt x="30" y="0"/>
                    </a:lnTo>
                    <a:lnTo>
                      <a:pt x="25" y="4"/>
                    </a:lnTo>
                    <a:lnTo>
                      <a:pt x="29" y="9"/>
                    </a:lnTo>
                    <a:lnTo>
                      <a:pt x="29" y="19"/>
                    </a:lnTo>
                    <a:lnTo>
                      <a:pt x="34" y="24"/>
                    </a:lnTo>
                    <a:lnTo>
                      <a:pt x="34" y="33"/>
                    </a:lnTo>
                    <a:lnTo>
                      <a:pt x="29" y="38"/>
                    </a:lnTo>
                    <a:lnTo>
                      <a:pt x="24" y="43"/>
                    </a:lnTo>
                    <a:lnTo>
                      <a:pt x="19" y="48"/>
                    </a:lnTo>
                    <a:lnTo>
                      <a:pt x="9" y="48"/>
                    </a:lnTo>
                    <a:lnTo>
                      <a:pt x="4" y="43"/>
                    </a:lnTo>
                    <a:lnTo>
                      <a:pt x="5" y="33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5" y="14"/>
                    </a:lnTo>
                    <a:lnTo>
                      <a:pt x="5" y="4"/>
                    </a:lnTo>
                    <a:lnTo>
                      <a:pt x="20" y="0"/>
                    </a:lnTo>
                  </a:path>
                </a:pathLst>
              </a:custGeom>
              <a:noFill/>
              <a:ln w="1588">
                <a:solidFill>
                  <a:srgbClr val="1E845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1" name="Freeform 36"/>
              <p:cNvSpPr>
                <a:spLocks/>
              </p:cNvSpPr>
              <p:nvPr/>
            </p:nvSpPr>
            <p:spPr bwMode="auto">
              <a:xfrm>
                <a:off x="3040" y="1375"/>
                <a:ext cx="96" cy="74"/>
              </a:xfrm>
              <a:custGeom>
                <a:avLst/>
                <a:gdLst>
                  <a:gd name="T0" fmla="*/ 5 w 96"/>
                  <a:gd name="T1" fmla="*/ 0 h 74"/>
                  <a:gd name="T2" fmla="*/ 0 w 96"/>
                  <a:gd name="T3" fmla="*/ 14 h 74"/>
                  <a:gd name="T4" fmla="*/ 9 w 96"/>
                  <a:gd name="T5" fmla="*/ 24 h 74"/>
                  <a:gd name="T6" fmla="*/ 14 w 96"/>
                  <a:gd name="T7" fmla="*/ 29 h 74"/>
                  <a:gd name="T8" fmla="*/ 17 w 96"/>
                  <a:gd name="T9" fmla="*/ 34 h 74"/>
                  <a:gd name="T10" fmla="*/ 27 w 96"/>
                  <a:gd name="T11" fmla="*/ 34 h 74"/>
                  <a:gd name="T12" fmla="*/ 46 w 96"/>
                  <a:gd name="T13" fmla="*/ 44 h 74"/>
                  <a:gd name="T14" fmla="*/ 51 w 96"/>
                  <a:gd name="T15" fmla="*/ 49 h 74"/>
                  <a:gd name="T16" fmla="*/ 60 w 96"/>
                  <a:gd name="T17" fmla="*/ 59 h 74"/>
                  <a:gd name="T18" fmla="*/ 65 w 96"/>
                  <a:gd name="T19" fmla="*/ 64 h 74"/>
                  <a:gd name="T20" fmla="*/ 74 w 96"/>
                  <a:gd name="T21" fmla="*/ 73 h 74"/>
                  <a:gd name="T22" fmla="*/ 85 w 96"/>
                  <a:gd name="T23" fmla="*/ 74 h 74"/>
                  <a:gd name="T24" fmla="*/ 89 w 96"/>
                  <a:gd name="T25" fmla="*/ 69 h 74"/>
                  <a:gd name="T26" fmla="*/ 96 w 96"/>
                  <a:gd name="T27" fmla="*/ 64 h 74"/>
                  <a:gd name="T28" fmla="*/ 89 w 96"/>
                  <a:gd name="T29" fmla="*/ 59 h 74"/>
                  <a:gd name="T30" fmla="*/ 80 w 96"/>
                  <a:gd name="T31" fmla="*/ 49 h 74"/>
                  <a:gd name="T32" fmla="*/ 72 w 96"/>
                  <a:gd name="T33" fmla="*/ 40 h 74"/>
                  <a:gd name="T34" fmla="*/ 67 w 96"/>
                  <a:gd name="T35" fmla="*/ 34 h 74"/>
                  <a:gd name="T36" fmla="*/ 58 w 96"/>
                  <a:gd name="T37" fmla="*/ 25 h 74"/>
                  <a:gd name="T38" fmla="*/ 43 w 96"/>
                  <a:gd name="T39" fmla="*/ 20 h 74"/>
                  <a:gd name="T40" fmla="*/ 38 w 96"/>
                  <a:gd name="T41" fmla="*/ 15 h 74"/>
                  <a:gd name="T42" fmla="*/ 29 w 96"/>
                  <a:gd name="T43" fmla="*/ 5 h 74"/>
                  <a:gd name="T44" fmla="*/ 19 w 96"/>
                  <a:gd name="T45" fmla="*/ 5 h 74"/>
                  <a:gd name="T46" fmla="*/ 5 w 96"/>
                  <a:gd name="T47" fmla="*/ 0 h 7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6"/>
                  <a:gd name="T73" fmla="*/ 0 h 74"/>
                  <a:gd name="T74" fmla="*/ 96 w 96"/>
                  <a:gd name="T75" fmla="*/ 74 h 7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6" h="74">
                    <a:moveTo>
                      <a:pt x="5" y="0"/>
                    </a:moveTo>
                    <a:lnTo>
                      <a:pt x="0" y="14"/>
                    </a:lnTo>
                    <a:lnTo>
                      <a:pt x="9" y="24"/>
                    </a:lnTo>
                    <a:lnTo>
                      <a:pt x="14" y="29"/>
                    </a:lnTo>
                    <a:lnTo>
                      <a:pt x="17" y="34"/>
                    </a:lnTo>
                    <a:lnTo>
                      <a:pt x="27" y="34"/>
                    </a:lnTo>
                    <a:lnTo>
                      <a:pt x="46" y="44"/>
                    </a:lnTo>
                    <a:lnTo>
                      <a:pt x="51" y="49"/>
                    </a:lnTo>
                    <a:lnTo>
                      <a:pt x="60" y="59"/>
                    </a:lnTo>
                    <a:lnTo>
                      <a:pt x="65" y="64"/>
                    </a:lnTo>
                    <a:lnTo>
                      <a:pt x="74" y="73"/>
                    </a:lnTo>
                    <a:lnTo>
                      <a:pt x="85" y="74"/>
                    </a:lnTo>
                    <a:lnTo>
                      <a:pt x="89" y="69"/>
                    </a:lnTo>
                    <a:lnTo>
                      <a:pt x="96" y="64"/>
                    </a:lnTo>
                    <a:lnTo>
                      <a:pt x="89" y="59"/>
                    </a:lnTo>
                    <a:lnTo>
                      <a:pt x="80" y="49"/>
                    </a:lnTo>
                    <a:lnTo>
                      <a:pt x="72" y="40"/>
                    </a:lnTo>
                    <a:lnTo>
                      <a:pt x="67" y="34"/>
                    </a:lnTo>
                    <a:lnTo>
                      <a:pt x="58" y="25"/>
                    </a:lnTo>
                    <a:lnTo>
                      <a:pt x="43" y="20"/>
                    </a:lnTo>
                    <a:lnTo>
                      <a:pt x="38" y="15"/>
                    </a:lnTo>
                    <a:lnTo>
                      <a:pt x="29" y="5"/>
                    </a:lnTo>
                    <a:lnTo>
                      <a:pt x="19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2D1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2" name="Freeform 37"/>
              <p:cNvSpPr>
                <a:spLocks/>
              </p:cNvSpPr>
              <p:nvPr/>
            </p:nvSpPr>
            <p:spPr bwMode="auto">
              <a:xfrm>
                <a:off x="3040" y="1375"/>
                <a:ext cx="96" cy="74"/>
              </a:xfrm>
              <a:custGeom>
                <a:avLst/>
                <a:gdLst>
                  <a:gd name="T0" fmla="*/ 5 w 96"/>
                  <a:gd name="T1" fmla="*/ 0 h 74"/>
                  <a:gd name="T2" fmla="*/ 0 w 96"/>
                  <a:gd name="T3" fmla="*/ 14 h 74"/>
                  <a:gd name="T4" fmla="*/ 9 w 96"/>
                  <a:gd name="T5" fmla="*/ 24 h 74"/>
                  <a:gd name="T6" fmla="*/ 14 w 96"/>
                  <a:gd name="T7" fmla="*/ 29 h 74"/>
                  <a:gd name="T8" fmla="*/ 17 w 96"/>
                  <a:gd name="T9" fmla="*/ 34 h 74"/>
                  <a:gd name="T10" fmla="*/ 27 w 96"/>
                  <a:gd name="T11" fmla="*/ 34 h 74"/>
                  <a:gd name="T12" fmla="*/ 46 w 96"/>
                  <a:gd name="T13" fmla="*/ 44 h 74"/>
                  <a:gd name="T14" fmla="*/ 51 w 96"/>
                  <a:gd name="T15" fmla="*/ 49 h 74"/>
                  <a:gd name="T16" fmla="*/ 60 w 96"/>
                  <a:gd name="T17" fmla="*/ 59 h 74"/>
                  <a:gd name="T18" fmla="*/ 65 w 96"/>
                  <a:gd name="T19" fmla="*/ 64 h 74"/>
                  <a:gd name="T20" fmla="*/ 74 w 96"/>
                  <a:gd name="T21" fmla="*/ 73 h 74"/>
                  <a:gd name="T22" fmla="*/ 85 w 96"/>
                  <a:gd name="T23" fmla="*/ 74 h 74"/>
                  <a:gd name="T24" fmla="*/ 89 w 96"/>
                  <a:gd name="T25" fmla="*/ 69 h 74"/>
                  <a:gd name="T26" fmla="*/ 96 w 96"/>
                  <a:gd name="T27" fmla="*/ 64 h 74"/>
                  <a:gd name="T28" fmla="*/ 89 w 96"/>
                  <a:gd name="T29" fmla="*/ 59 h 74"/>
                  <a:gd name="T30" fmla="*/ 80 w 96"/>
                  <a:gd name="T31" fmla="*/ 49 h 74"/>
                  <a:gd name="T32" fmla="*/ 72 w 96"/>
                  <a:gd name="T33" fmla="*/ 40 h 74"/>
                  <a:gd name="T34" fmla="*/ 67 w 96"/>
                  <a:gd name="T35" fmla="*/ 34 h 74"/>
                  <a:gd name="T36" fmla="*/ 58 w 96"/>
                  <a:gd name="T37" fmla="*/ 25 h 74"/>
                  <a:gd name="T38" fmla="*/ 43 w 96"/>
                  <a:gd name="T39" fmla="*/ 20 h 74"/>
                  <a:gd name="T40" fmla="*/ 38 w 96"/>
                  <a:gd name="T41" fmla="*/ 15 h 74"/>
                  <a:gd name="T42" fmla="*/ 29 w 96"/>
                  <a:gd name="T43" fmla="*/ 5 h 74"/>
                  <a:gd name="T44" fmla="*/ 19 w 96"/>
                  <a:gd name="T45" fmla="*/ 5 h 74"/>
                  <a:gd name="T46" fmla="*/ 5 w 96"/>
                  <a:gd name="T47" fmla="*/ 0 h 7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6"/>
                  <a:gd name="T73" fmla="*/ 0 h 74"/>
                  <a:gd name="T74" fmla="*/ 96 w 96"/>
                  <a:gd name="T75" fmla="*/ 74 h 7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6" h="74">
                    <a:moveTo>
                      <a:pt x="5" y="0"/>
                    </a:moveTo>
                    <a:lnTo>
                      <a:pt x="0" y="14"/>
                    </a:lnTo>
                    <a:lnTo>
                      <a:pt x="9" y="24"/>
                    </a:lnTo>
                    <a:lnTo>
                      <a:pt x="14" y="29"/>
                    </a:lnTo>
                    <a:lnTo>
                      <a:pt x="17" y="34"/>
                    </a:lnTo>
                    <a:lnTo>
                      <a:pt x="27" y="34"/>
                    </a:lnTo>
                    <a:lnTo>
                      <a:pt x="46" y="44"/>
                    </a:lnTo>
                    <a:lnTo>
                      <a:pt x="51" y="49"/>
                    </a:lnTo>
                    <a:lnTo>
                      <a:pt x="60" y="59"/>
                    </a:lnTo>
                    <a:lnTo>
                      <a:pt x="65" y="64"/>
                    </a:lnTo>
                    <a:lnTo>
                      <a:pt x="74" y="73"/>
                    </a:lnTo>
                    <a:lnTo>
                      <a:pt x="85" y="74"/>
                    </a:lnTo>
                    <a:lnTo>
                      <a:pt x="89" y="69"/>
                    </a:lnTo>
                    <a:lnTo>
                      <a:pt x="96" y="64"/>
                    </a:lnTo>
                    <a:lnTo>
                      <a:pt x="89" y="59"/>
                    </a:lnTo>
                    <a:lnTo>
                      <a:pt x="80" y="49"/>
                    </a:lnTo>
                    <a:lnTo>
                      <a:pt x="72" y="40"/>
                    </a:lnTo>
                    <a:lnTo>
                      <a:pt x="67" y="34"/>
                    </a:lnTo>
                    <a:lnTo>
                      <a:pt x="58" y="25"/>
                    </a:lnTo>
                    <a:lnTo>
                      <a:pt x="43" y="20"/>
                    </a:lnTo>
                    <a:lnTo>
                      <a:pt x="38" y="15"/>
                    </a:lnTo>
                    <a:lnTo>
                      <a:pt x="29" y="5"/>
                    </a:lnTo>
                    <a:lnTo>
                      <a:pt x="19" y="5"/>
                    </a:lnTo>
                    <a:lnTo>
                      <a:pt x="5" y="0"/>
                    </a:lnTo>
                  </a:path>
                </a:pathLst>
              </a:custGeom>
              <a:noFill/>
              <a:ln w="1588">
                <a:solidFill>
                  <a:srgbClr val="B2D1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38"/>
              <p:cNvSpPr>
                <a:spLocks/>
              </p:cNvSpPr>
              <p:nvPr/>
            </p:nvSpPr>
            <p:spPr bwMode="auto">
              <a:xfrm>
                <a:off x="3084" y="1361"/>
                <a:ext cx="29" cy="15"/>
              </a:xfrm>
              <a:custGeom>
                <a:avLst/>
                <a:gdLst>
                  <a:gd name="T0" fmla="*/ 0 w 29"/>
                  <a:gd name="T1" fmla="*/ 5 h 15"/>
                  <a:gd name="T2" fmla="*/ 4 w 29"/>
                  <a:gd name="T3" fmla="*/ 10 h 15"/>
                  <a:gd name="T4" fmla="*/ 14 w 29"/>
                  <a:gd name="T5" fmla="*/ 9 h 15"/>
                  <a:gd name="T6" fmla="*/ 24 w 29"/>
                  <a:gd name="T7" fmla="*/ 10 h 15"/>
                  <a:gd name="T8" fmla="*/ 28 w 29"/>
                  <a:gd name="T9" fmla="*/ 15 h 15"/>
                  <a:gd name="T10" fmla="*/ 29 w 29"/>
                  <a:gd name="T11" fmla="*/ 5 h 15"/>
                  <a:gd name="T12" fmla="*/ 24 w 29"/>
                  <a:gd name="T13" fmla="*/ 0 h 15"/>
                  <a:gd name="T14" fmla="*/ 14 w 29"/>
                  <a:gd name="T15" fmla="*/ 0 h 15"/>
                  <a:gd name="T16" fmla="*/ 9 w 29"/>
                  <a:gd name="T17" fmla="*/ 5 h 15"/>
                  <a:gd name="T18" fmla="*/ 0 w 29"/>
                  <a:gd name="T19" fmla="*/ 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15"/>
                  <a:gd name="T32" fmla="*/ 29 w 2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15">
                    <a:moveTo>
                      <a:pt x="0" y="5"/>
                    </a:moveTo>
                    <a:lnTo>
                      <a:pt x="4" y="10"/>
                    </a:lnTo>
                    <a:lnTo>
                      <a:pt x="14" y="9"/>
                    </a:lnTo>
                    <a:lnTo>
                      <a:pt x="24" y="10"/>
                    </a:lnTo>
                    <a:lnTo>
                      <a:pt x="28" y="15"/>
                    </a:lnTo>
                    <a:lnTo>
                      <a:pt x="29" y="5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9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2D1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4" name="Freeform 39"/>
              <p:cNvSpPr>
                <a:spLocks/>
              </p:cNvSpPr>
              <p:nvPr/>
            </p:nvSpPr>
            <p:spPr bwMode="auto">
              <a:xfrm>
                <a:off x="3084" y="1361"/>
                <a:ext cx="29" cy="15"/>
              </a:xfrm>
              <a:custGeom>
                <a:avLst/>
                <a:gdLst>
                  <a:gd name="T0" fmla="*/ 0 w 29"/>
                  <a:gd name="T1" fmla="*/ 5 h 15"/>
                  <a:gd name="T2" fmla="*/ 4 w 29"/>
                  <a:gd name="T3" fmla="*/ 10 h 15"/>
                  <a:gd name="T4" fmla="*/ 14 w 29"/>
                  <a:gd name="T5" fmla="*/ 9 h 15"/>
                  <a:gd name="T6" fmla="*/ 24 w 29"/>
                  <a:gd name="T7" fmla="*/ 10 h 15"/>
                  <a:gd name="T8" fmla="*/ 28 w 29"/>
                  <a:gd name="T9" fmla="*/ 15 h 15"/>
                  <a:gd name="T10" fmla="*/ 29 w 29"/>
                  <a:gd name="T11" fmla="*/ 5 h 15"/>
                  <a:gd name="T12" fmla="*/ 24 w 29"/>
                  <a:gd name="T13" fmla="*/ 0 h 15"/>
                  <a:gd name="T14" fmla="*/ 14 w 29"/>
                  <a:gd name="T15" fmla="*/ 0 h 15"/>
                  <a:gd name="T16" fmla="*/ 9 w 29"/>
                  <a:gd name="T17" fmla="*/ 5 h 15"/>
                  <a:gd name="T18" fmla="*/ 0 w 29"/>
                  <a:gd name="T19" fmla="*/ 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15"/>
                  <a:gd name="T32" fmla="*/ 29 w 2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15">
                    <a:moveTo>
                      <a:pt x="0" y="5"/>
                    </a:moveTo>
                    <a:lnTo>
                      <a:pt x="4" y="10"/>
                    </a:lnTo>
                    <a:lnTo>
                      <a:pt x="14" y="9"/>
                    </a:lnTo>
                    <a:lnTo>
                      <a:pt x="24" y="10"/>
                    </a:lnTo>
                    <a:lnTo>
                      <a:pt x="28" y="15"/>
                    </a:lnTo>
                    <a:lnTo>
                      <a:pt x="29" y="5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9" y="5"/>
                    </a:lnTo>
                    <a:lnTo>
                      <a:pt x="0" y="5"/>
                    </a:lnTo>
                  </a:path>
                </a:pathLst>
              </a:custGeom>
              <a:noFill/>
              <a:ln w="1588">
                <a:solidFill>
                  <a:srgbClr val="B2D1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" name="Freeform 40"/>
              <p:cNvSpPr>
                <a:spLocks/>
              </p:cNvSpPr>
              <p:nvPr/>
            </p:nvSpPr>
            <p:spPr bwMode="auto">
              <a:xfrm>
                <a:off x="3257" y="1419"/>
                <a:ext cx="26" cy="28"/>
              </a:xfrm>
              <a:custGeom>
                <a:avLst/>
                <a:gdLst>
                  <a:gd name="T0" fmla="*/ 0 w 26"/>
                  <a:gd name="T1" fmla="*/ 7 h 28"/>
                  <a:gd name="T2" fmla="*/ 0 w 26"/>
                  <a:gd name="T3" fmla="*/ 7 h 28"/>
                  <a:gd name="T4" fmla="*/ 19 w 26"/>
                  <a:gd name="T5" fmla="*/ 28 h 28"/>
                  <a:gd name="T6" fmla="*/ 26 w 26"/>
                  <a:gd name="T7" fmla="*/ 19 h 28"/>
                  <a:gd name="T8" fmla="*/ 7 w 26"/>
                  <a:gd name="T9" fmla="*/ 0 h 28"/>
                  <a:gd name="T10" fmla="*/ 7 w 26"/>
                  <a:gd name="T11" fmla="*/ 0 h 28"/>
                  <a:gd name="T12" fmla="*/ 0 w 26"/>
                  <a:gd name="T13" fmla="*/ 7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28"/>
                  <a:gd name="T23" fmla="*/ 26 w 26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28">
                    <a:moveTo>
                      <a:pt x="0" y="7"/>
                    </a:moveTo>
                    <a:lnTo>
                      <a:pt x="0" y="7"/>
                    </a:lnTo>
                    <a:lnTo>
                      <a:pt x="19" y="28"/>
                    </a:lnTo>
                    <a:lnTo>
                      <a:pt x="26" y="19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" name="Freeform 41"/>
              <p:cNvSpPr>
                <a:spLocks/>
              </p:cNvSpPr>
              <p:nvPr/>
            </p:nvSpPr>
            <p:spPr bwMode="auto">
              <a:xfrm>
                <a:off x="3236" y="1400"/>
                <a:ext cx="28" cy="26"/>
              </a:xfrm>
              <a:custGeom>
                <a:avLst/>
                <a:gdLst>
                  <a:gd name="T0" fmla="*/ 0 w 28"/>
                  <a:gd name="T1" fmla="*/ 8 h 26"/>
                  <a:gd name="T2" fmla="*/ 0 w 28"/>
                  <a:gd name="T3" fmla="*/ 8 h 26"/>
                  <a:gd name="T4" fmla="*/ 21 w 28"/>
                  <a:gd name="T5" fmla="*/ 26 h 26"/>
                  <a:gd name="T6" fmla="*/ 28 w 28"/>
                  <a:gd name="T7" fmla="*/ 19 h 26"/>
                  <a:gd name="T8" fmla="*/ 8 w 28"/>
                  <a:gd name="T9" fmla="*/ 0 h 26"/>
                  <a:gd name="T10" fmla="*/ 8 w 28"/>
                  <a:gd name="T11" fmla="*/ 0 h 26"/>
                  <a:gd name="T12" fmla="*/ 0 w 28"/>
                  <a:gd name="T13" fmla="*/ 8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6"/>
                  <a:gd name="T23" fmla="*/ 28 w 28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6">
                    <a:moveTo>
                      <a:pt x="0" y="8"/>
                    </a:moveTo>
                    <a:lnTo>
                      <a:pt x="0" y="8"/>
                    </a:lnTo>
                    <a:lnTo>
                      <a:pt x="21" y="26"/>
                    </a:lnTo>
                    <a:lnTo>
                      <a:pt x="28" y="19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7" name="Freeform 42"/>
              <p:cNvSpPr>
                <a:spLocks/>
              </p:cNvSpPr>
              <p:nvPr/>
            </p:nvSpPr>
            <p:spPr bwMode="auto">
              <a:xfrm>
                <a:off x="3215" y="1382"/>
                <a:ext cx="29" cy="26"/>
              </a:xfrm>
              <a:custGeom>
                <a:avLst/>
                <a:gdLst>
                  <a:gd name="T0" fmla="*/ 0 w 29"/>
                  <a:gd name="T1" fmla="*/ 9 h 26"/>
                  <a:gd name="T2" fmla="*/ 0 w 29"/>
                  <a:gd name="T3" fmla="*/ 8 h 26"/>
                  <a:gd name="T4" fmla="*/ 21 w 29"/>
                  <a:gd name="T5" fmla="*/ 26 h 26"/>
                  <a:gd name="T6" fmla="*/ 29 w 29"/>
                  <a:gd name="T7" fmla="*/ 18 h 26"/>
                  <a:gd name="T8" fmla="*/ 8 w 29"/>
                  <a:gd name="T9" fmla="*/ 0 h 26"/>
                  <a:gd name="T10" fmla="*/ 8 w 29"/>
                  <a:gd name="T11" fmla="*/ 0 h 26"/>
                  <a:gd name="T12" fmla="*/ 0 w 29"/>
                  <a:gd name="T13" fmla="*/ 9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6"/>
                  <a:gd name="T23" fmla="*/ 29 w 2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6">
                    <a:moveTo>
                      <a:pt x="0" y="9"/>
                    </a:moveTo>
                    <a:lnTo>
                      <a:pt x="0" y="8"/>
                    </a:lnTo>
                    <a:lnTo>
                      <a:pt x="21" y="26"/>
                    </a:lnTo>
                    <a:lnTo>
                      <a:pt x="29" y="18"/>
                    </a:lnTo>
                    <a:lnTo>
                      <a:pt x="8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8" name="Freeform 43"/>
              <p:cNvSpPr>
                <a:spLocks/>
              </p:cNvSpPr>
              <p:nvPr/>
            </p:nvSpPr>
            <p:spPr bwMode="auto">
              <a:xfrm>
                <a:off x="3194" y="1365"/>
                <a:ext cx="29" cy="26"/>
              </a:xfrm>
              <a:custGeom>
                <a:avLst/>
                <a:gdLst>
                  <a:gd name="T0" fmla="*/ 1 w 29"/>
                  <a:gd name="T1" fmla="*/ 9 h 26"/>
                  <a:gd name="T2" fmla="*/ 0 w 29"/>
                  <a:gd name="T3" fmla="*/ 9 h 26"/>
                  <a:gd name="T4" fmla="*/ 21 w 29"/>
                  <a:gd name="T5" fmla="*/ 26 h 26"/>
                  <a:gd name="T6" fmla="*/ 29 w 29"/>
                  <a:gd name="T7" fmla="*/ 17 h 26"/>
                  <a:gd name="T8" fmla="*/ 7 w 29"/>
                  <a:gd name="T9" fmla="*/ 0 h 26"/>
                  <a:gd name="T10" fmla="*/ 6 w 29"/>
                  <a:gd name="T11" fmla="*/ 0 h 26"/>
                  <a:gd name="T12" fmla="*/ 1 w 29"/>
                  <a:gd name="T13" fmla="*/ 9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6"/>
                  <a:gd name="T23" fmla="*/ 29 w 2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6">
                    <a:moveTo>
                      <a:pt x="1" y="9"/>
                    </a:moveTo>
                    <a:lnTo>
                      <a:pt x="0" y="9"/>
                    </a:lnTo>
                    <a:lnTo>
                      <a:pt x="21" y="26"/>
                    </a:lnTo>
                    <a:lnTo>
                      <a:pt x="29" y="17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9" name="Freeform 44"/>
              <p:cNvSpPr>
                <a:spLocks/>
              </p:cNvSpPr>
              <p:nvPr/>
            </p:nvSpPr>
            <p:spPr bwMode="auto">
              <a:xfrm>
                <a:off x="3172" y="1350"/>
                <a:ext cx="28" cy="24"/>
              </a:xfrm>
              <a:custGeom>
                <a:avLst/>
                <a:gdLst>
                  <a:gd name="T0" fmla="*/ 0 w 28"/>
                  <a:gd name="T1" fmla="*/ 8 h 24"/>
                  <a:gd name="T2" fmla="*/ 0 w 28"/>
                  <a:gd name="T3" fmla="*/ 8 h 24"/>
                  <a:gd name="T4" fmla="*/ 23 w 28"/>
                  <a:gd name="T5" fmla="*/ 24 h 24"/>
                  <a:gd name="T6" fmla="*/ 28 w 28"/>
                  <a:gd name="T7" fmla="*/ 15 h 24"/>
                  <a:gd name="T8" fmla="*/ 5 w 28"/>
                  <a:gd name="T9" fmla="*/ 0 h 24"/>
                  <a:gd name="T10" fmla="*/ 5 w 28"/>
                  <a:gd name="T11" fmla="*/ 0 h 24"/>
                  <a:gd name="T12" fmla="*/ 0 w 28"/>
                  <a:gd name="T13" fmla="*/ 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4"/>
                  <a:gd name="T23" fmla="*/ 28 w 28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4">
                    <a:moveTo>
                      <a:pt x="0" y="8"/>
                    </a:moveTo>
                    <a:lnTo>
                      <a:pt x="0" y="8"/>
                    </a:lnTo>
                    <a:lnTo>
                      <a:pt x="23" y="24"/>
                    </a:lnTo>
                    <a:lnTo>
                      <a:pt x="28" y="15"/>
                    </a:lnTo>
                    <a:lnTo>
                      <a:pt x="5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45"/>
              <p:cNvSpPr>
                <a:spLocks/>
              </p:cNvSpPr>
              <p:nvPr/>
            </p:nvSpPr>
            <p:spPr bwMode="auto">
              <a:xfrm>
                <a:off x="3149" y="1334"/>
                <a:ext cx="28" cy="24"/>
              </a:xfrm>
              <a:custGeom>
                <a:avLst/>
                <a:gdLst>
                  <a:gd name="T0" fmla="*/ 0 w 28"/>
                  <a:gd name="T1" fmla="*/ 11 h 24"/>
                  <a:gd name="T2" fmla="*/ 0 w 28"/>
                  <a:gd name="T3" fmla="*/ 11 h 24"/>
                  <a:gd name="T4" fmla="*/ 23 w 28"/>
                  <a:gd name="T5" fmla="*/ 24 h 24"/>
                  <a:gd name="T6" fmla="*/ 28 w 28"/>
                  <a:gd name="T7" fmla="*/ 16 h 24"/>
                  <a:gd name="T8" fmla="*/ 7 w 28"/>
                  <a:gd name="T9" fmla="*/ 0 h 24"/>
                  <a:gd name="T10" fmla="*/ 7 w 28"/>
                  <a:gd name="T11" fmla="*/ 0 h 24"/>
                  <a:gd name="T12" fmla="*/ 0 w 28"/>
                  <a:gd name="T13" fmla="*/ 11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4"/>
                  <a:gd name="T23" fmla="*/ 28 w 28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4">
                    <a:moveTo>
                      <a:pt x="0" y="11"/>
                    </a:moveTo>
                    <a:lnTo>
                      <a:pt x="0" y="11"/>
                    </a:lnTo>
                    <a:lnTo>
                      <a:pt x="23" y="24"/>
                    </a:lnTo>
                    <a:lnTo>
                      <a:pt x="28" y="16"/>
                    </a:lnTo>
                    <a:lnTo>
                      <a:pt x="7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1" name="Freeform 46"/>
              <p:cNvSpPr>
                <a:spLocks/>
              </p:cNvSpPr>
              <p:nvPr/>
            </p:nvSpPr>
            <p:spPr bwMode="auto">
              <a:xfrm>
                <a:off x="3125" y="1321"/>
                <a:ext cx="31" cy="24"/>
              </a:xfrm>
              <a:custGeom>
                <a:avLst/>
                <a:gdLst>
                  <a:gd name="T0" fmla="*/ 0 w 31"/>
                  <a:gd name="T1" fmla="*/ 10 h 24"/>
                  <a:gd name="T2" fmla="*/ 0 w 31"/>
                  <a:gd name="T3" fmla="*/ 10 h 24"/>
                  <a:gd name="T4" fmla="*/ 24 w 31"/>
                  <a:gd name="T5" fmla="*/ 24 h 24"/>
                  <a:gd name="T6" fmla="*/ 31 w 31"/>
                  <a:gd name="T7" fmla="*/ 13 h 24"/>
                  <a:gd name="T8" fmla="*/ 7 w 31"/>
                  <a:gd name="T9" fmla="*/ 0 h 24"/>
                  <a:gd name="T10" fmla="*/ 6 w 31"/>
                  <a:gd name="T11" fmla="*/ 0 h 24"/>
                  <a:gd name="T12" fmla="*/ 0 w 31"/>
                  <a:gd name="T13" fmla="*/ 1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4"/>
                  <a:gd name="T23" fmla="*/ 31 w 31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4">
                    <a:moveTo>
                      <a:pt x="0" y="10"/>
                    </a:moveTo>
                    <a:lnTo>
                      <a:pt x="0" y="10"/>
                    </a:lnTo>
                    <a:lnTo>
                      <a:pt x="24" y="24"/>
                    </a:lnTo>
                    <a:lnTo>
                      <a:pt x="31" y="13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2" name="Freeform 47"/>
              <p:cNvSpPr>
                <a:spLocks/>
              </p:cNvSpPr>
              <p:nvPr/>
            </p:nvSpPr>
            <p:spPr bwMode="auto">
              <a:xfrm>
                <a:off x="3101" y="1307"/>
                <a:ext cx="30" cy="24"/>
              </a:xfrm>
              <a:custGeom>
                <a:avLst/>
                <a:gdLst>
                  <a:gd name="T0" fmla="*/ 0 w 30"/>
                  <a:gd name="T1" fmla="*/ 11 h 24"/>
                  <a:gd name="T2" fmla="*/ 0 w 30"/>
                  <a:gd name="T3" fmla="*/ 10 h 24"/>
                  <a:gd name="T4" fmla="*/ 24 w 30"/>
                  <a:gd name="T5" fmla="*/ 24 h 24"/>
                  <a:gd name="T6" fmla="*/ 30 w 30"/>
                  <a:gd name="T7" fmla="*/ 14 h 24"/>
                  <a:gd name="T8" fmla="*/ 6 w 30"/>
                  <a:gd name="T9" fmla="*/ 1 h 24"/>
                  <a:gd name="T10" fmla="*/ 6 w 30"/>
                  <a:gd name="T11" fmla="*/ 0 h 24"/>
                  <a:gd name="T12" fmla="*/ 0 w 30"/>
                  <a:gd name="T13" fmla="*/ 11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4"/>
                  <a:gd name="T23" fmla="*/ 30 w 30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4">
                    <a:moveTo>
                      <a:pt x="0" y="11"/>
                    </a:moveTo>
                    <a:lnTo>
                      <a:pt x="0" y="10"/>
                    </a:lnTo>
                    <a:lnTo>
                      <a:pt x="24" y="24"/>
                    </a:lnTo>
                    <a:lnTo>
                      <a:pt x="30" y="14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3" name="Freeform 48"/>
              <p:cNvSpPr>
                <a:spLocks/>
              </p:cNvSpPr>
              <p:nvPr/>
            </p:nvSpPr>
            <p:spPr bwMode="auto">
              <a:xfrm>
                <a:off x="3076" y="1295"/>
                <a:ext cx="31" cy="23"/>
              </a:xfrm>
              <a:custGeom>
                <a:avLst/>
                <a:gdLst>
                  <a:gd name="T0" fmla="*/ 0 w 31"/>
                  <a:gd name="T1" fmla="*/ 12 h 23"/>
                  <a:gd name="T2" fmla="*/ 0 w 31"/>
                  <a:gd name="T3" fmla="*/ 12 h 23"/>
                  <a:gd name="T4" fmla="*/ 25 w 31"/>
                  <a:gd name="T5" fmla="*/ 23 h 23"/>
                  <a:gd name="T6" fmla="*/ 31 w 31"/>
                  <a:gd name="T7" fmla="*/ 12 h 23"/>
                  <a:gd name="T8" fmla="*/ 5 w 31"/>
                  <a:gd name="T9" fmla="*/ 0 h 23"/>
                  <a:gd name="T10" fmla="*/ 5 w 31"/>
                  <a:gd name="T11" fmla="*/ 0 h 23"/>
                  <a:gd name="T12" fmla="*/ 0 w 31"/>
                  <a:gd name="T13" fmla="*/ 12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3"/>
                  <a:gd name="T23" fmla="*/ 31 w 3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3">
                    <a:moveTo>
                      <a:pt x="0" y="12"/>
                    </a:moveTo>
                    <a:lnTo>
                      <a:pt x="0" y="12"/>
                    </a:lnTo>
                    <a:lnTo>
                      <a:pt x="25" y="23"/>
                    </a:lnTo>
                    <a:lnTo>
                      <a:pt x="31" y="12"/>
                    </a:lnTo>
                    <a:lnTo>
                      <a:pt x="5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4" name="Freeform 49"/>
              <p:cNvSpPr>
                <a:spLocks/>
              </p:cNvSpPr>
              <p:nvPr/>
            </p:nvSpPr>
            <p:spPr bwMode="auto">
              <a:xfrm>
                <a:off x="3052" y="1285"/>
                <a:ext cx="29" cy="22"/>
              </a:xfrm>
              <a:custGeom>
                <a:avLst/>
                <a:gdLst>
                  <a:gd name="T0" fmla="*/ 0 w 29"/>
                  <a:gd name="T1" fmla="*/ 12 h 22"/>
                  <a:gd name="T2" fmla="*/ 0 w 29"/>
                  <a:gd name="T3" fmla="*/ 10 h 22"/>
                  <a:gd name="T4" fmla="*/ 24 w 29"/>
                  <a:gd name="T5" fmla="*/ 22 h 22"/>
                  <a:gd name="T6" fmla="*/ 29 w 29"/>
                  <a:gd name="T7" fmla="*/ 10 h 22"/>
                  <a:gd name="T8" fmla="*/ 4 w 29"/>
                  <a:gd name="T9" fmla="*/ 0 h 22"/>
                  <a:gd name="T10" fmla="*/ 4 w 29"/>
                  <a:gd name="T11" fmla="*/ 0 h 22"/>
                  <a:gd name="T12" fmla="*/ 0 w 29"/>
                  <a:gd name="T13" fmla="*/ 12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2"/>
                  <a:gd name="T23" fmla="*/ 29 w 29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2">
                    <a:moveTo>
                      <a:pt x="0" y="12"/>
                    </a:moveTo>
                    <a:lnTo>
                      <a:pt x="0" y="10"/>
                    </a:lnTo>
                    <a:lnTo>
                      <a:pt x="24" y="22"/>
                    </a:lnTo>
                    <a:lnTo>
                      <a:pt x="29" y="10"/>
                    </a:lnTo>
                    <a:lnTo>
                      <a:pt x="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" name="Freeform 50"/>
              <p:cNvSpPr>
                <a:spLocks/>
              </p:cNvSpPr>
              <p:nvPr/>
            </p:nvSpPr>
            <p:spPr bwMode="auto">
              <a:xfrm>
                <a:off x="3026" y="1276"/>
                <a:ext cx="30" cy="21"/>
              </a:xfrm>
              <a:custGeom>
                <a:avLst/>
                <a:gdLst>
                  <a:gd name="T0" fmla="*/ 0 w 30"/>
                  <a:gd name="T1" fmla="*/ 10 h 21"/>
                  <a:gd name="T2" fmla="*/ 0 w 30"/>
                  <a:gd name="T3" fmla="*/ 10 h 21"/>
                  <a:gd name="T4" fmla="*/ 26 w 30"/>
                  <a:gd name="T5" fmla="*/ 21 h 21"/>
                  <a:gd name="T6" fmla="*/ 30 w 30"/>
                  <a:gd name="T7" fmla="*/ 9 h 21"/>
                  <a:gd name="T8" fmla="*/ 4 w 30"/>
                  <a:gd name="T9" fmla="*/ 0 h 21"/>
                  <a:gd name="T10" fmla="*/ 4 w 30"/>
                  <a:gd name="T11" fmla="*/ 0 h 21"/>
                  <a:gd name="T12" fmla="*/ 0 w 30"/>
                  <a:gd name="T13" fmla="*/ 1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1"/>
                  <a:gd name="T23" fmla="*/ 30 w 3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1">
                    <a:moveTo>
                      <a:pt x="0" y="10"/>
                    </a:moveTo>
                    <a:lnTo>
                      <a:pt x="0" y="10"/>
                    </a:lnTo>
                    <a:lnTo>
                      <a:pt x="26" y="21"/>
                    </a:lnTo>
                    <a:lnTo>
                      <a:pt x="30" y="9"/>
                    </a:lnTo>
                    <a:lnTo>
                      <a:pt x="4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" name="Freeform 51"/>
              <p:cNvSpPr>
                <a:spLocks/>
              </p:cNvSpPr>
              <p:nvPr/>
            </p:nvSpPr>
            <p:spPr bwMode="auto">
              <a:xfrm>
                <a:off x="3001" y="1268"/>
                <a:ext cx="29" cy="18"/>
              </a:xfrm>
              <a:custGeom>
                <a:avLst/>
                <a:gdLst>
                  <a:gd name="T0" fmla="*/ 0 w 29"/>
                  <a:gd name="T1" fmla="*/ 10 h 18"/>
                  <a:gd name="T2" fmla="*/ 0 w 29"/>
                  <a:gd name="T3" fmla="*/ 10 h 18"/>
                  <a:gd name="T4" fmla="*/ 25 w 29"/>
                  <a:gd name="T5" fmla="*/ 18 h 18"/>
                  <a:gd name="T6" fmla="*/ 29 w 29"/>
                  <a:gd name="T7" fmla="*/ 8 h 18"/>
                  <a:gd name="T8" fmla="*/ 3 w 29"/>
                  <a:gd name="T9" fmla="*/ 0 h 18"/>
                  <a:gd name="T10" fmla="*/ 3 w 29"/>
                  <a:gd name="T11" fmla="*/ 0 h 18"/>
                  <a:gd name="T12" fmla="*/ 0 w 29"/>
                  <a:gd name="T13" fmla="*/ 1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8"/>
                  <a:gd name="T23" fmla="*/ 29 w 29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8">
                    <a:moveTo>
                      <a:pt x="0" y="10"/>
                    </a:moveTo>
                    <a:lnTo>
                      <a:pt x="0" y="10"/>
                    </a:lnTo>
                    <a:lnTo>
                      <a:pt x="25" y="18"/>
                    </a:lnTo>
                    <a:lnTo>
                      <a:pt x="29" y="8"/>
                    </a:lnTo>
                    <a:lnTo>
                      <a:pt x="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7" name="Freeform 52"/>
              <p:cNvSpPr>
                <a:spLocks/>
              </p:cNvSpPr>
              <p:nvPr/>
            </p:nvSpPr>
            <p:spPr bwMode="auto">
              <a:xfrm>
                <a:off x="2974" y="1260"/>
                <a:ext cx="30" cy="18"/>
              </a:xfrm>
              <a:custGeom>
                <a:avLst/>
                <a:gdLst>
                  <a:gd name="T0" fmla="*/ 0 w 30"/>
                  <a:gd name="T1" fmla="*/ 11 h 18"/>
                  <a:gd name="T2" fmla="*/ 0 w 30"/>
                  <a:gd name="T3" fmla="*/ 11 h 18"/>
                  <a:gd name="T4" fmla="*/ 27 w 30"/>
                  <a:gd name="T5" fmla="*/ 18 h 18"/>
                  <a:gd name="T6" fmla="*/ 30 w 30"/>
                  <a:gd name="T7" fmla="*/ 8 h 18"/>
                  <a:gd name="T8" fmla="*/ 3 w 30"/>
                  <a:gd name="T9" fmla="*/ 0 h 18"/>
                  <a:gd name="T10" fmla="*/ 3 w 30"/>
                  <a:gd name="T11" fmla="*/ 0 h 18"/>
                  <a:gd name="T12" fmla="*/ 0 w 30"/>
                  <a:gd name="T13" fmla="*/ 11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18"/>
                  <a:gd name="T23" fmla="*/ 30 w 30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18">
                    <a:moveTo>
                      <a:pt x="0" y="11"/>
                    </a:moveTo>
                    <a:lnTo>
                      <a:pt x="0" y="11"/>
                    </a:lnTo>
                    <a:lnTo>
                      <a:pt x="27" y="18"/>
                    </a:lnTo>
                    <a:lnTo>
                      <a:pt x="30" y="8"/>
                    </a:lnTo>
                    <a:lnTo>
                      <a:pt x="3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8" name="Freeform 53"/>
              <p:cNvSpPr>
                <a:spLocks/>
              </p:cNvSpPr>
              <p:nvPr/>
            </p:nvSpPr>
            <p:spPr bwMode="auto">
              <a:xfrm>
                <a:off x="2948" y="1254"/>
                <a:ext cx="29" cy="17"/>
              </a:xfrm>
              <a:custGeom>
                <a:avLst/>
                <a:gdLst>
                  <a:gd name="T0" fmla="*/ 0 w 29"/>
                  <a:gd name="T1" fmla="*/ 11 h 17"/>
                  <a:gd name="T2" fmla="*/ 0 w 29"/>
                  <a:gd name="T3" fmla="*/ 11 h 17"/>
                  <a:gd name="T4" fmla="*/ 26 w 29"/>
                  <a:gd name="T5" fmla="*/ 17 h 17"/>
                  <a:gd name="T6" fmla="*/ 29 w 29"/>
                  <a:gd name="T7" fmla="*/ 6 h 17"/>
                  <a:gd name="T8" fmla="*/ 2 w 29"/>
                  <a:gd name="T9" fmla="*/ 0 h 17"/>
                  <a:gd name="T10" fmla="*/ 2 w 29"/>
                  <a:gd name="T11" fmla="*/ 0 h 17"/>
                  <a:gd name="T12" fmla="*/ 0 w 29"/>
                  <a:gd name="T13" fmla="*/ 11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7"/>
                  <a:gd name="T23" fmla="*/ 29 w 29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7">
                    <a:moveTo>
                      <a:pt x="0" y="11"/>
                    </a:moveTo>
                    <a:lnTo>
                      <a:pt x="0" y="11"/>
                    </a:lnTo>
                    <a:lnTo>
                      <a:pt x="26" y="17"/>
                    </a:lnTo>
                    <a:lnTo>
                      <a:pt x="29" y="6"/>
                    </a:lnTo>
                    <a:lnTo>
                      <a:pt x="2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9" name="Freeform 54"/>
              <p:cNvSpPr>
                <a:spLocks/>
              </p:cNvSpPr>
              <p:nvPr/>
            </p:nvSpPr>
            <p:spPr bwMode="auto">
              <a:xfrm>
                <a:off x="2921" y="1249"/>
                <a:ext cx="29" cy="16"/>
              </a:xfrm>
              <a:custGeom>
                <a:avLst/>
                <a:gdLst>
                  <a:gd name="T0" fmla="*/ 0 w 29"/>
                  <a:gd name="T1" fmla="*/ 11 h 16"/>
                  <a:gd name="T2" fmla="*/ 0 w 29"/>
                  <a:gd name="T3" fmla="*/ 11 h 16"/>
                  <a:gd name="T4" fmla="*/ 27 w 29"/>
                  <a:gd name="T5" fmla="*/ 16 h 16"/>
                  <a:gd name="T6" fmla="*/ 29 w 29"/>
                  <a:gd name="T7" fmla="*/ 5 h 16"/>
                  <a:gd name="T8" fmla="*/ 1 w 29"/>
                  <a:gd name="T9" fmla="*/ 0 h 16"/>
                  <a:gd name="T10" fmla="*/ 1 w 29"/>
                  <a:gd name="T11" fmla="*/ 0 h 16"/>
                  <a:gd name="T12" fmla="*/ 0 w 29"/>
                  <a:gd name="T13" fmla="*/ 11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6"/>
                  <a:gd name="T23" fmla="*/ 29 w 29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6">
                    <a:moveTo>
                      <a:pt x="0" y="11"/>
                    </a:moveTo>
                    <a:lnTo>
                      <a:pt x="0" y="11"/>
                    </a:lnTo>
                    <a:lnTo>
                      <a:pt x="27" y="16"/>
                    </a:lnTo>
                    <a:lnTo>
                      <a:pt x="29" y="5"/>
                    </a:lnTo>
                    <a:lnTo>
                      <a:pt x="1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0" name="Freeform 55"/>
              <p:cNvSpPr>
                <a:spLocks/>
              </p:cNvSpPr>
              <p:nvPr/>
            </p:nvSpPr>
            <p:spPr bwMode="auto">
              <a:xfrm>
                <a:off x="2895" y="1245"/>
                <a:ext cx="27" cy="15"/>
              </a:xfrm>
              <a:custGeom>
                <a:avLst/>
                <a:gdLst>
                  <a:gd name="T0" fmla="*/ 0 w 27"/>
                  <a:gd name="T1" fmla="*/ 11 h 15"/>
                  <a:gd name="T2" fmla="*/ 0 w 27"/>
                  <a:gd name="T3" fmla="*/ 11 h 15"/>
                  <a:gd name="T4" fmla="*/ 26 w 27"/>
                  <a:gd name="T5" fmla="*/ 15 h 15"/>
                  <a:gd name="T6" fmla="*/ 27 w 27"/>
                  <a:gd name="T7" fmla="*/ 4 h 15"/>
                  <a:gd name="T8" fmla="*/ 1 w 27"/>
                  <a:gd name="T9" fmla="*/ 0 h 15"/>
                  <a:gd name="T10" fmla="*/ 1 w 27"/>
                  <a:gd name="T11" fmla="*/ 0 h 15"/>
                  <a:gd name="T12" fmla="*/ 0 w 27"/>
                  <a:gd name="T13" fmla="*/ 11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15"/>
                  <a:gd name="T23" fmla="*/ 27 w 27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15">
                    <a:moveTo>
                      <a:pt x="0" y="11"/>
                    </a:moveTo>
                    <a:lnTo>
                      <a:pt x="0" y="11"/>
                    </a:lnTo>
                    <a:lnTo>
                      <a:pt x="26" y="15"/>
                    </a:lnTo>
                    <a:lnTo>
                      <a:pt x="27" y="4"/>
                    </a:lnTo>
                    <a:lnTo>
                      <a:pt x="1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1" name="Freeform 56"/>
              <p:cNvSpPr>
                <a:spLocks/>
              </p:cNvSpPr>
              <p:nvPr/>
            </p:nvSpPr>
            <p:spPr bwMode="auto">
              <a:xfrm>
                <a:off x="2867" y="1242"/>
                <a:ext cx="29" cy="14"/>
              </a:xfrm>
              <a:custGeom>
                <a:avLst/>
                <a:gdLst>
                  <a:gd name="T0" fmla="*/ 0 w 29"/>
                  <a:gd name="T1" fmla="*/ 12 h 14"/>
                  <a:gd name="T2" fmla="*/ 0 w 29"/>
                  <a:gd name="T3" fmla="*/ 12 h 14"/>
                  <a:gd name="T4" fmla="*/ 28 w 29"/>
                  <a:gd name="T5" fmla="*/ 14 h 14"/>
                  <a:gd name="T6" fmla="*/ 29 w 29"/>
                  <a:gd name="T7" fmla="*/ 3 h 14"/>
                  <a:gd name="T8" fmla="*/ 1 w 29"/>
                  <a:gd name="T9" fmla="*/ 0 h 14"/>
                  <a:gd name="T10" fmla="*/ 0 w 29"/>
                  <a:gd name="T11" fmla="*/ 0 h 14"/>
                  <a:gd name="T12" fmla="*/ 0 w 29"/>
                  <a:gd name="T13" fmla="*/ 12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4"/>
                  <a:gd name="T23" fmla="*/ 29 w 29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4">
                    <a:moveTo>
                      <a:pt x="0" y="12"/>
                    </a:moveTo>
                    <a:lnTo>
                      <a:pt x="0" y="12"/>
                    </a:lnTo>
                    <a:lnTo>
                      <a:pt x="28" y="14"/>
                    </a:lnTo>
                    <a:lnTo>
                      <a:pt x="29" y="3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2" name="Freeform 57"/>
              <p:cNvSpPr>
                <a:spLocks/>
              </p:cNvSpPr>
              <p:nvPr/>
            </p:nvSpPr>
            <p:spPr bwMode="auto">
              <a:xfrm>
                <a:off x="2839" y="1241"/>
                <a:ext cx="28" cy="13"/>
              </a:xfrm>
              <a:custGeom>
                <a:avLst/>
                <a:gdLst>
                  <a:gd name="T0" fmla="*/ 1 w 28"/>
                  <a:gd name="T1" fmla="*/ 11 h 13"/>
                  <a:gd name="T2" fmla="*/ 0 w 28"/>
                  <a:gd name="T3" fmla="*/ 11 h 13"/>
                  <a:gd name="T4" fmla="*/ 28 w 28"/>
                  <a:gd name="T5" fmla="*/ 13 h 13"/>
                  <a:gd name="T6" fmla="*/ 28 w 28"/>
                  <a:gd name="T7" fmla="*/ 1 h 13"/>
                  <a:gd name="T8" fmla="*/ 1 w 28"/>
                  <a:gd name="T9" fmla="*/ 0 h 13"/>
                  <a:gd name="T10" fmla="*/ 1 w 28"/>
                  <a:gd name="T11" fmla="*/ 0 h 13"/>
                  <a:gd name="T12" fmla="*/ 1 w 28"/>
                  <a:gd name="T13" fmla="*/ 11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13"/>
                  <a:gd name="T23" fmla="*/ 28 w 28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13">
                    <a:moveTo>
                      <a:pt x="1" y="11"/>
                    </a:moveTo>
                    <a:lnTo>
                      <a:pt x="0" y="11"/>
                    </a:lnTo>
                    <a:lnTo>
                      <a:pt x="28" y="13"/>
                    </a:lnTo>
                    <a:lnTo>
                      <a:pt x="28" y="1"/>
                    </a:lnTo>
                    <a:lnTo>
                      <a:pt x="1" y="0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3" name="Freeform 58"/>
              <p:cNvSpPr>
                <a:spLocks/>
              </p:cNvSpPr>
              <p:nvPr/>
            </p:nvSpPr>
            <p:spPr bwMode="auto">
              <a:xfrm>
                <a:off x="2813" y="1241"/>
                <a:ext cx="27" cy="11"/>
              </a:xfrm>
              <a:custGeom>
                <a:avLst/>
                <a:gdLst>
                  <a:gd name="T0" fmla="*/ 0 w 27"/>
                  <a:gd name="T1" fmla="*/ 11 h 11"/>
                  <a:gd name="T2" fmla="*/ 0 w 27"/>
                  <a:gd name="T3" fmla="*/ 11 h 11"/>
                  <a:gd name="T4" fmla="*/ 27 w 27"/>
                  <a:gd name="T5" fmla="*/ 11 h 11"/>
                  <a:gd name="T6" fmla="*/ 27 w 27"/>
                  <a:gd name="T7" fmla="*/ 0 h 11"/>
                  <a:gd name="T8" fmla="*/ 0 w 27"/>
                  <a:gd name="T9" fmla="*/ 0 h 11"/>
                  <a:gd name="T10" fmla="*/ 0 w 27"/>
                  <a:gd name="T11" fmla="*/ 0 h 11"/>
                  <a:gd name="T12" fmla="*/ 0 w 27"/>
                  <a:gd name="T13" fmla="*/ 11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11"/>
                  <a:gd name="T23" fmla="*/ 27 w 27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11">
                    <a:moveTo>
                      <a:pt x="0" y="11"/>
                    </a:moveTo>
                    <a:lnTo>
                      <a:pt x="0" y="11"/>
                    </a:lnTo>
                    <a:lnTo>
                      <a:pt x="27" y="11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4" name="Freeform 59"/>
              <p:cNvSpPr>
                <a:spLocks/>
              </p:cNvSpPr>
              <p:nvPr/>
            </p:nvSpPr>
            <p:spPr bwMode="auto">
              <a:xfrm>
                <a:off x="2785" y="1241"/>
                <a:ext cx="28" cy="13"/>
              </a:xfrm>
              <a:custGeom>
                <a:avLst/>
                <a:gdLst>
                  <a:gd name="T0" fmla="*/ 1 w 28"/>
                  <a:gd name="T1" fmla="*/ 13 h 13"/>
                  <a:gd name="T2" fmla="*/ 0 w 28"/>
                  <a:gd name="T3" fmla="*/ 13 h 13"/>
                  <a:gd name="T4" fmla="*/ 28 w 28"/>
                  <a:gd name="T5" fmla="*/ 11 h 13"/>
                  <a:gd name="T6" fmla="*/ 28 w 28"/>
                  <a:gd name="T7" fmla="*/ 0 h 13"/>
                  <a:gd name="T8" fmla="*/ 0 w 28"/>
                  <a:gd name="T9" fmla="*/ 1 h 13"/>
                  <a:gd name="T10" fmla="*/ 0 w 28"/>
                  <a:gd name="T11" fmla="*/ 1 h 13"/>
                  <a:gd name="T12" fmla="*/ 1 w 28"/>
                  <a:gd name="T13" fmla="*/ 13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13"/>
                  <a:gd name="T23" fmla="*/ 28 w 28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13">
                    <a:moveTo>
                      <a:pt x="1" y="13"/>
                    </a:moveTo>
                    <a:lnTo>
                      <a:pt x="0" y="13"/>
                    </a:lnTo>
                    <a:lnTo>
                      <a:pt x="28" y="11"/>
                    </a:lnTo>
                    <a:lnTo>
                      <a:pt x="28" y="0"/>
                    </a:lnTo>
                    <a:lnTo>
                      <a:pt x="0" y="1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" name="Freeform 60"/>
              <p:cNvSpPr>
                <a:spLocks/>
              </p:cNvSpPr>
              <p:nvPr/>
            </p:nvSpPr>
            <p:spPr bwMode="auto">
              <a:xfrm>
                <a:off x="2757" y="1242"/>
                <a:ext cx="29" cy="14"/>
              </a:xfrm>
              <a:custGeom>
                <a:avLst/>
                <a:gdLst>
                  <a:gd name="T0" fmla="*/ 1 w 29"/>
                  <a:gd name="T1" fmla="*/ 13 h 14"/>
                  <a:gd name="T2" fmla="*/ 1 w 29"/>
                  <a:gd name="T3" fmla="*/ 14 h 14"/>
                  <a:gd name="T4" fmla="*/ 29 w 29"/>
                  <a:gd name="T5" fmla="*/ 12 h 14"/>
                  <a:gd name="T6" fmla="*/ 28 w 29"/>
                  <a:gd name="T7" fmla="*/ 0 h 14"/>
                  <a:gd name="T8" fmla="*/ 1 w 29"/>
                  <a:gd name="T9" fmla="*/ 3 h 14"/>
                  <a:gd name="T10" fmla="*/ 0 w 29"/>
                  <a:gd name="T11" fmla="*/ 3 h 14"/>
                  <a:gd name="T12" fmla="*/ 1 w 29"/>
                  <a:gd name="T13" fmla="*/ 13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4"/>
                  <a:gd name="T23" fmla="*/ 29 w 29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4">
                    <a:moveTo>
                      <a:pt x="1" y="13"/>
                    </a:moveTo>
                    <a:lnTo>
                      <a:pt x="1" y="14"/>
                    </a:lnTo>
                    <a:lnTo>
                      <a:pt x="29" y="12"/>
                    </a:lnTo>
                    <a:lnTo>
                      <a:pt x="28" y="0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" name="Freeform 61"/>
              <p:cNvSpPr>
                <a:spLocks/>
              </p:cNvSpPr>
              <p:nvPr/>
            </p:nvSpPr>
            <p:spPr bwMode="auto">
              <a:xfrm>
                <a:off x="2729" y="1245"/>
                <a:ext cx="29" cy="15"/>
              </a:xfrm>
              <a:custGeom>
                <a:avLst/>
                <a:gdLst>
                  <a:gd name="T0" fmla="*/ 3 w 29"/>
                  <a:gd name="T1" fmla="*/ 15 h 15"/>
                  <a:gd name="T2" fmla="*/ 2 w 29"/>
                  <a:gd name="T3" fmla="*/ 15 h 15"/>
                  <a:gd name="T4" fmla="*/ 29 w 29"/>
                  <a:gd name="T5" fmla="*/ 10 h 15"/>
                  <a:gd name="T6" fmla="*/ 28 w 29"/>
                  <a:gd name="T7" fmla="*/ 0 h 15"/>
                  <a:gd name="T8" fmla="*/ 0 w 29"/>
                  <a:gd name="T9" fmla="*/ 4 h 15"/>
                  <a:gd name="T10" fmla="*/ 0 w 29"/>
                  <a:gd name="T11" fmla="*/ 4 h 15"/>
                  <a:gd name="T12" fmla="*/ 3 w 29"/>
                  <a:gd name="T13" fmla="*/ 1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5"/>
                  <a:gd name="T23" fmla="*/ 29 w 29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5">
                    <a:moveTo>
                      <a:pt x="3" y="15"/>
                    </a:moveTo>
                    <a:lnTo>
                      <a:pt x="2" y="15"/>
                    </a:lnTo>
                    <a:lnTo>
                      <a:pt x="29" y="10"/>
                    </a:lnTo>
                    <a:lnTo>
                      <a:pt x="28" y="0"/>
                    </a:lnTo>
                    <a:lnTo>
                      <a:pt x="0" y="4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7" name="Freeform 62"/>
              <p:cNvSpPr>
                <a:spLocks/>
              </p:cNvSpPr>
              <p:nvPr/>
            </p:nvSpPr>
            <p:spPr bwMode="auto">
              <a:xfrm>
                <a:off x="2703" y="1249"/>
                <a:ext cx="29" cy="15"/>
              </a:xfrm>
              <a:custGeom>
                <a:avLst/>
                <a:gdLst>
                  <a:gd name="T0" fmla="*/ 1 w 29"/>
                  <a:gd name="T1" fmla="*/ 15 h 15"/>
                  <a:gd name="T2" fmla="*/ 1 w 29"/>
                  <a:gd name="T3" fmla="*/ 15 h 15"/>
                  <a:gd name="T4" fmla="*/ 29 w 29"/>
                  <a:gd name="T5" fmla="*/ 11 h 15"/>
                  <a:gd name="T6" fmla="*/ 26 w 29"/>
                  <a:gd name="T7" fmla="*/ 0 h 15"/>
                  <a:gd name="T8" fmla="*/ 0 w 29"/>
                  <a:gd name="T9" fmla="*/ 3 h 15"/>
                  <a:gd name="T10" fmla="*/ 0 w 29"/>
                  <a:gd name="T11" fmla="*/ 3 h 15"/>
                  <a:gd name="T12" fmla="*/ 1 w 29"/>
                  <a:gd name="T13" fmla="*/ 1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5"/>
                  <a:gd name="T23" fmla="*/ 29 w 29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5">
                    <a:moveTo>
                      <a:pt x="1" y="15"/>
                    </a:moveTo>
                    <a:lnTo>
                      <a:pt x="1" y="15"/>
                    </a:lnTo>
                    <a:lnTo>
                      <a:pt x="29" y="11"/>
                    </a:lnTo>
                    <a:lnTo>
                      <a:pt x="26" y="0"/>
                    </a:lnTo>
                    <a:lnTo>
                      <a:pt x="0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Freeform 63"/>
              <p:cNvSpPr>
                <a:spLocks/>
              </p:cNvSpPr>
              <p:nvPr/>
            </p:nvSpPr>
            <p:spPr bwMode="auto">
              <a:xfrm>
                <a:off x="2675" y="1252"/>
                <a:ext cx="29" cy="17"/>
              </a:xfrm>
              <a:custGeom>
                <a:avLst/>
                <a:gdLst>
                  <a:gd name="T0" fmla="*/ 3 w 29"/>
                  <a:gd name="T1" fmla="*/ 17 h 17"/>
                  <a:gd name="T2" fmla="*/ 3 w 29"/>
                  <a:gd name="T3" fmla="*/ 17 h 17"/>
                  <a:gd name="T4" fmla="*/ 29 w 29"/>
                  <a:gd name="T5" fmla="*/ 12 h 17"/>
                  <a:gd name="T6" fmla="*/ 28 w 29"/>
                  <a:gd name="T7" fmla="*/ 0 h 17"/>
                  <a:gd name="T8" fmla="*/ 0 w 29"/>
                  <a:gd name="T9" fmla="*/ 7 h 17"/>
                  <a:gd name="T10" fmla="*/ 0 w 29"/>
                  <a:gd name="T11" fmla="*/ 7 h 17"/>
                  <a:gd name="T12" fmla="*/ 3 w 29"/>
                  <a:gd name="T13" fmla="*/ 1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7"/>
                  <a:gd name="T23" fmla="*/ 29 w 29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7">
                    <a:moveTo>
                      <a:pt x="3" y="17"/>
                    </a:moveTo>
                    <a:lnTo>
                      <a:pt x="3" y="17"/>
                    </a:lnTo>
                    <a:lnTo>
                      <a:pt x="29" y="12"/>
                    </a:lnTo>
                    <a:lnTo>
                      <a:pt x="28" y="0"/>
                    </a:lnTo>
                    <a:lnTo>
                      <a:pt x="0" y="7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9" name="Freeform 64"/>
              <p:cNvSpPr>
                <a:spLocks/>
              </p:cNvSpPr>
              <p:nvPr/>
            </p:nvSpPr>
            <p:spPr bwMode="auto">
              <a:xfrm>
                <a:off x="2649" y="1259"/>
                <a:ext cx="29" cy="17"/>
              </a:xfrm>
              <a:custGeom>
                <a:avLst/>
                <a:gdLst>
                  <a:gd name="T0" fmla="*/ 3 w 29"/>
                  <a:gd name="T1" fmla="*/ 17 h 17"/>
                  <a:gd name="T2" fmla="*/ 2 w 29"/>
                  <a:gd name="T3" fmla="*/ 17 h 17"/>
                  <a:gd name="T4" fmla="*/ 29 w 29"/>
                  <a:gd name="T5" fmla="*/ 10 h 17"/>
                  <a:gd name="T6" fmla="*/ 26 w 29"/>
                  <a:gd name="T7" fmla="*/ 0 h 17"/>
                  <a:gd name="T8" fmla="*/ 0 w 29"/>
                  <a:gd name="T9" fmla="*/ 6 h 17"/>
                  <a:gd name="T10" fmla="*/ 0 w 29"/>
                  <a:gd name="T11" fmla="*/ 6 h 17"/>
                  <a:gd name="T12" fmla="*/ 3 w 29"/>
                  <a:gd name="T13" fmla="*/ 1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7"/>
                  <a:gd name="T23" fmla="*/ 29 w 29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7">
                    <a:moveTo>
                      <a:pt x="3" y="17"/>
                    </a:moveTo>
                    <a:lnTo>
                      <a:pt x="2" y="17"/>
                    </a:lnTo>
                    <a:lnTo>
                      <a:pt x="29" y="10"/>
                    </a:lnTo>
                    <a:lnTo>
                      <a:pt x="26" y="0"/>
                    </a:lnTo>
                    <a:lnTo>
                      <a:pt x="0" y="6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0" name="Freeform 65"/>
              <p:cNvSpPr>
                <a:spLocks/>
              </p:cNvSpPr>
              <p:nvPr/>
            </p:nvSpPr>
            <p:spPr bwMode="auto">
              <a:xfrm>
                <a:off x="2622" y="1265"/>
                <a:ext cx="30" cy="19"/>
              </a:xfrm>
              <a:custGeom>
                <a:avLst/>
                <a:gdLst>
                  <a:gd name="T0" fmla="*/ 4 w 30"/>
                  <a:gd name="T1" fmla="*/ 19 h 19"/>
                  <a:gd name="T2" fmla="*/ 4 w 30"/>
                  <a:gd name="T3" fmla="*/ 19 h 19"/>
                  <a:gd name="T4" fmla="*/ 30 w 30"/>
                  <a:gd name="T5" fmla="*/ 11 h 19"/>
                  <a:gd name="T6" fmla="*/ 27 w 30"/>
                  <a:gd name="T7" fmla="*/ 0 h 19"/>
                  <a:gd name="T8" fmla="*/ 0 w 30"/>
                  <a:gd name="T9" fmla="*/ 9 h 19"/>
                  <a:gd name="T10" fmla="*/ 0 w 30"/>
                  <a:gd name="T11" fmla="*/ 9 h 19"/>
                  <a:gd name="T12" fmla="*/ 4 w 30"/>
                  <a:gd name="T13" fmla="*/ 19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19"/>
                  <a:gd name="T23" fmla="*/ 30 w 3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19">
                    <a:moveTo>
                      <a:pt x="4" y="19"/>
                    </a:moveTo>
                    <a:lnTo>
                      <a:pt x="4" y="19"/>
                    </a:lnTo>
                    <a:lnTo>
                      <a:pt x="30" y="11"/>
                    </a:lnTo>
                    <a:lnTo>
                      <a:pt x="27" y="0"/>
                    </a:lnTo>
                    <a:lnTo>
                      <a:pt x="0" y="9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1" name="Freeform 66"/>
              <p:cNvSpPr>
                <a:spLocks/>
              </p:cNvSpPr>
              <p:nvPr/>
            </p:nvSpPr>
            <p:spPr bwMode="auto">
              <a:xfrm>
                <a:off x="2596" y="1274"/>
                <a:ext cx="30" cy="19"/>
              </a:xfrm>
              <a:custGeom>
                <a:avLst/>
                <a:gdLst>
                  <a:gd name="T0" fmla="*/ 5 w 30"/>
                  <a:gd name="T1" fmla="*/ 19 h 19"/>
                  <a:gd name="T2" fmla="*/ 4 w 30"/>
                  <a:gd name="T3" fmla="*/ 19 h 19"/>
                  <a:gd name="T4" fmla="*/ 30 w 30"/>
                  <a:gd name="T5" fmla="*/ 10 h 19"/>
                  <a:gd name="T6" fmla="*/ 26 w 30"/>
                  <a:gd name="T7" fmla="*/ 0 h 19"/>
                  <a:gd name="T8" fmla="*/ 0 w 30"/>
                  <a:gd name="T9" fmla="*/ 9 h 19"/>
                  <a:gd name="T10" fmla="*/ 0 w 30"/>
                  <a:gd name="T11" fmla="*/ 9 h 19"/>
                  <a:gd name="T12" fmla="*/ 5 w 30"/>
                  <a:gd name="T13" fmla="*/ 19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19"/>
                  <a:gd name="T23" fmla="*/ 30 w 3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19">
                    <a:moveTo>
                      <a:pt x="5" y="19"/>
                    </a:moveTo>
                    <a:lnTo>
                      <a:pt x="4" y="19"/>
                    </a:lnTo>
                    <a:lnTo>
                      <a:pt x="30" y="10"/>
                    </a:lnTo>
                    <a:lnTo>
                      <a:pt x="26" y="0"/>
                    </a:lnTo>
                    <a:lnTo>
                      <a:pt x="0" y="9"/>
                    </a:lnTo>
                    <a:lnTo>
                      <a:pt x="5" y="1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2" name="Freeform 67"/>
              <p:cNvSpPr>
                <a:spLocks/>
              </p:cNvSpPr>
              <p:nvPr/>
            </p:nvSpPr>
            <p:spPr bwMode="auto">
              <a:xfrm>
                <a:off x="2571" y="1283"/>
                <a:ext cx="30" cy="20"/>
              </a:xfrm>
              <a:custGeom>
                <a:avLst/>
                <a:gdLst>
                  <a:gd name="T0" fmla="*/ 5 w 30"/>
                  <a:gd name="T1" fmla="*/ 20 h 20"/>
                  <a:gd name="T2" fmla="*/ 5 w 30"/>
                  <a:gd name="T3" fmla="*/ 20 h 20"/>
                  <a:gd name="T4" fmla="*/ 30 w 30"/>
                  <a:gd name="T5" fmla="*/ 10 h 20"/>
                  <a:gd name="T6" fmla="*/ 25 w 30"/>
                  <a:gd name="T7" fmla="*/ 0 h 20"/>
                  <a:gd name="T8" fmla="*/ 0 w 30"/>
                  <a:gd name="T9" fmla="*/ 10 h 20"/>
                  <a:gd name="T10" fmla="*/ 0 w 30"/>
                  <a:gd name="T11" fmla="*/ 10 h 20"/>
                  <a:gd name="T12" fmla="*/ 5 w 30"/>
                  <a:gd name="T13" fmla="*/ 2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0"/>
                  <a:gd name="T23" fmla="*/ 30 w 30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0">
                    <a:moveTo>
                      <a:pt x="5" y="20"/>
                    </a:moveTo>
                    <a:lnTo>
                      <a:pt x="5" y="20"/>
                    </a:lnTo>
                    <a:lnTo>
                      <a:pt x="30" y="10"/>
                    </a:lnTo>
                    <a:lnTo>
                      <a:pt x="25" y="0"/>
                    </a:lnTo>
                    <a:lnTo>
                      <a:pt x="0" y="10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3" name="Freeform 68"/>
              <p:cNvSpPr>
                <a:spLocks/>
              </p:cNvSpPr>
              <p:nvPr/>
            </p:nvSpPr>
            <p:spPr bwMode="auto">
              <a:xfrm>
                <a:off x="2545" y="1293"/>
                <a:ext cx="31" cy="21"/>
              </a:xfrm>
              <a:custGeom>
                <a:avLst/>
                <a:gdLst>
                  <a:gd name="T0" fmla="*/ 5 w 31"/>
                  <a:gd name="T1" fmla="*/ 21 h 21"/>
                  <a:gd name="T2" fmla="*/ 5 w 31"/>
                  <a:gd name="T3" fmla="*/ 21 h 21"/>
                  <a:gd name="T4" fmla="*/ 31 w 31"/>
                  <a:gd name="T5" fmla="*/ 10 h 21"/>
                  <a:gd name="T6" fmla="*/ 26 w 31"/>
                  <a:gd name="T7" fmla="*/ 0 h 21"/>
                  <a:gd name="T8" fmla="*/ 0 w 31"/>
                  <a:gd name="T9" fmla="*/ 11 h 21"/>
                  <a:gd name="T10" fmla="*/ 0 w 31"/>
                  <a:gd name="T11" fmla="*/ 11 h 21"/>
                  <a:gd name="T12" fmla="*/ 5 w 31"/>
                  <a:gd name="T13" fmla="*/ 21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1"/>
                  <a:gd name="T23" fmla="*/ 31 w 31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1">
                    <a:moveTo>
                      <a:pt x="5" y="21"/>
                    </a:moveTo>
                    <a:lnTo>
                      <a:pt x="5" y="21"/>
                    </a:lnTo>
                    <a:lnTo>
                      <a:pt x="31" y="10"/>
                    </a:lnTo>
                    <a:lnTo>
                      <a:pt x="26" y="0"/>
                    </a:lnTo>
                    <a:lnTo>
                      <a:pt x="0" y="11"/>
                    </a:lnTo>
                    <a:lnTo>
                      <a:pt x="5" y="2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4" name="Freeform 69"/>
              <p:cNvSpPr>
                <a:spLocks/>
              </p:cNvSpPr>
              <p:nvPr/>
            </p:nvSpPr>
            <p:spPr bwMode="auto">
              <a:xfrm>
                <a:off x="2520" y="1304"/>
                <a:ext cx="30" cy="23"/>
              </a:xfrm>
              <a:custGeom>
                <a:avLst/>
                <a:gdLst>
                  <a:gd name="T0" fmla="*/ 6 w 30"/>
                  <a:gd name="T1" fmla="*/ 23 h 23"/>
                  <a:gd name="T2" fmla="*/ 5 w 30"/>
                  <a:gd name="T3" fmla="*/ 23 h 23"/>
                  <a:gd name="T4" fmla="*/ 30 w 30"/>
                  <a:gd name="T5" fmla="*/ 10 h 23"/>
                  <a:gd name="T6" fmla="*/ 25 w 30"/>
                  <a:gd name="T7" fmla="*/ 0 h 23"/>
                  <a:gd name="T8" fmla="*/ 0 w 30"/>
                  <a:gd name="T9" fmla="*/ 13 h 23"/>
                  <a:gd name="T10" fmla="*/ 0 w 30"/>
                  <a:gd name="T11" fmla="*/ 13 h 23"/>
                  <a:gd name="T12" fmla="*/ 6 w 30"/>
                  <a:gd name="T13" fmla="*/ 23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3"/>
                  <a:gd name="T23" fmla="*/ 30 w 30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3">
                    <a:moveTo>
                      <a:pt x="6" y="23"/>
                    </a:moveTo>
                    <a:lnTo>
                      <a:pt x="5" y="23"/>
                    </a:lnTo>
                    <a:lnTo>
                      <a:pt x="30" y="10"/>
                    </a:lnTo>
                    <a:lnTo>
                      <a:pt x="25" y="0"/>
                    </a:lnTo>
                    <a:lnTo>
                      <a:pt x="0" y="13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5" name="Freeform 70"/>
              <p:cNvSpPr>
                <a:spLocks/>
              </p:cNvSpPr>
              <p:nvPr/>
            </p:nvSpPr>
            <p:spPr bwMode="auto">
              <a:xfrm>
                <a:off x="2496" y="1317"/>
                <a:ext cx="30" cy="24"/>
              </a:xfrm>
              <a:custGeom>
                <a:avLst/>
                <a:gdLst>
                  <a:gd name="T0" fmla="*/ 6 w 30"/>
                  <a:gd name="T1" fmla="*/ 24 h 24"/>
                  <a:gd name="T2" fmla="*/ 6 w 30"/>
                  <a:gd name="T3" fmla="*/ 24 h 24"/>
                  <a:gd name="T4" fmla="*/ 30 w 30"/>
                  <a:gd name="T5" fmla="*/ 10 h 24"/>
                  <a:gd name="T6" fmla="*/ 24 w 30"/>
                  <a:gd name="T7" fmla="*/ 0 h 24"/>
                  <a:gd name="T8" fmla="*/ 0 w 30"/>
                  <a:gd name="T9" fmla="*/ 14 h 24"/>
                  <a:gd name="T10" fmla="*/ 0 w 30"/>
                  <a:gd name="T11" fmla="*/ 14 h 24"/>
                  <a:gd name="T12" fmla="*/ 6 w 30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4"/>
                  <a:gd name="T23" fmla="*/ 30 w 30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4">
                    <a:moveTo>
                      <a:pt x="6" y="24"/>
                    </a:moveTo>
                    <a:lnTo>
                      <a:pt x="6" y="24"/>
                    </a:lnTo>
                    <a:lnTo>
                      <a:pt x="30" y="10"/>
                    </a:lnTo>
                    <a:lnTo>
                      <a:pt x="24" y="0"/>
                    </a:lnTo>
                    <a:lnTo>
                      <a:pt x="0" y="14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" name="Freeform 71"/>
              <p:cNvSpPr>
                <a:spLocks/>
              </p:cNvSpPr>
              <p:nvPr/>
            </p:nvSpPr>
            <p:spPr bwMode="auto">
              <a:xfrm>
                <a:off x="2472" y="1331"/>
                <a:ext cx="30" cy="24"/>
              </a:xfrm>
              <a:custGeom>
                <a:avLst/>
                <a:gdLst>
                  <a:gd name="T0" fmla="*/ 8 w 30"/>
                  <a:gd name="T1" fmla="*/ 24 h 24"/>
                  <a:gd name="T2" fmla="*/ 6 w 30"/>
                  <a:gd name="T3" fmla="*/ 24 h 24"/>
                  <a:gd name="T4" fmla="*/ 30 w 30"/>
                  <a:gd name="T5" fmla="*/ 10 h 24"/>
                  <a:gd name="T6" fmla="*/ 24 w 30"/>
                  <a:gd name="T7" fmla="*/ 0 h 24"/>
                  <a:gd name="T8" fmla="*/ 1 w 30"/>
                  <a:gd name="T9" fmla="*/ 14 h 24"/>
                  <a:gd name="T10" fmla="*/ 0 w 30"/>
                  <a:gd name="T11" fmla="*/ 14 h 24"/>
                  <a:gd name="T12" fmla="*/ 8 w 30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4"/>
                  <a:gd name="T23" fmla="*/ 30 w 30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4">
                    <a:moveTo>
                      <a:pt x="8" y="24"/>
                    </a:moveTo>
                    <a:lnTo>
                      <a:pt x="6" y="24"/>
                    </a:lnTo>
                    <a:lnTo>
                      <a:pt x="30" y="10"/>
                    </a:lnTo>
                    <a:lnTo>
                      <a:pt x="24" y="0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" name="Freeform 72"/>
              <p:cNvSpPr>
                <a:spLocks/>
              </p:cNvSpPr>
              <p:nvPr/>
            </p:nvSpPr>
            <p:spPr bwMode="auto">
              <a:xfrm>
                <a:off x="2451" y="1345"/>
                <a:ext cx="29" cy="25"/>
              </a:xfrm>
              <a:custGeom>
                <a:avLst/>
                <a:gdLst>
                  <a:gd name="T0" fmla="*/ 6 w 29"/>
                  <a:gd name="T1" fmla="*/ 25 h 25"/>
                  <a:gd name="T2" fmla="*/ 6 w 29"/>
                  <a:gd name="T3" fmla="*/ 25 h 25"/>
                  <a:gd name="T4" fmla="*/ 29 w 29"/>
                  <a:gd name="T5" fmla="*/ 10 h 25"/>
                  <a:gd name="T6" fmla="*/ 21 w 29"/>
                  <a:gd name="T7" fmla="*/ 0 h 25"/>
                  <a:gd name="T8" fmla="*/ 0 w 29"/>
                  <a:gd name="T9" fmla="*/ 16 h 25"/>
                  <a:gd name="T10" fmla="*/ 0 w 29"/>
                  <a:gd name="T11" fmla="*/ 16 h 25"/>
                  <a:gd name="T12" fmla="*/ 6 w 29"/>
                  <a:gd name="T13" fmla="*/ 25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5"/>
                  <a:gd name="T23" fmla="*/ 29 w 29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5">
                    <a:moveTo>
                      <a:pt x="6" y="25"/>
                    </a:moveTo>
                    <a:lnTo>
                      <a:pt x="6" y="25"/>
                    </a:lnTo>
                    <a:lnTo>
                      <a:pt x="29" y="10"/>
                    </a:lnTo>
                    <a:lnTo>
                      <a:pt x="21" y="0"/>
                    </a:lnTo>
                    <a:lnTo>
                      <a:pt x="0" y="16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8" name="Freeform 73"/>
              <p:cNvSpPr>
                <a:spLocks/>
              </p:cNvSpPr>
              <p:nvPr/>
            </p:nvSpPr>
            <p:spPr bwMode="auto">
              <a:xfrm>
                <a:off x="2428" y="1361"/>
                <a:ext cx="29" cy="25"/>
              </a:xfrm>
              <a:custGeom>
                <a:avLst/>
                <a:gdLst>
                  <a:gd name="T0" fmla="*/ 8 w 29"/>
                  <a:gd name="T1" fmla="*/ 25 h 25"/>
                  <a:gd name="T2" fmla="*/ 8 w 29"/>
                  <a:gd name="T3" fmla="*/ 25 h 25"/>
                  <a:gd name="T4" fmla="*/ 29 w 29"/>
                  <a:gd name="T5" fmla="*/ 9 h 25"/>
                  <a:gd name="T6" fmla="*/ 23 w 29"/>
                  <a:gd name="T7" fmla="*/ 0 h 25"/>
                  <a:gd name="T8" fmla="*/ 0 w 29"/>
                  <a:gd name="T9" fmla="*/ 16 h 25"/>
                  <a:gd name="T10" fmla="*/ 0 w 29"/>
                  <a:gd name="T11" fmla="*/ 16 h 25"/>
                  <a:gd name="T12" fmla="*/ 8 w 29"/>
                  <a:gd name="T13" fmla="*/ 25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5"/>
                  <a:gd name="T23" fmla="*/ 29 w 29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5">
                    <a:moveTo>
                      <a:pt x="8" y="25"/>
                    </a:moveTo>
                    <a:lnTo>
                      <a:pt x="8" y="25"/>
                    </a:lnTo>
                    <a:lnTo>
                      <a:pt x="29" y="9"/>
                    </a:lnTo>
                    <a:lnTo>
                      <a:pt x="23" y="0"/>
                    </a:lnTo>
                    <a:lnTo>
                      <a:pt x="0" y="16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9" name="Freeform 74"/>
              <p:cNvSpPr>
                <a:spLocks/>
              </p:cNvSpPr>
              <p:nvPr/>
            </p:nvSpPr>
            <p:spPr bwMode="auto">
              <a:xfrm>
                <a:off x="2407" y="1377"/>
                <a:ext cx="29" cy="27"/>
              </a:xfrm>
              <a:custGeom>
                <a:avLst/>
                <a:gdLst>
                  <a:gd name="T0" fmla="*/ 7 w 29"/>
                  <a:gd name="T1" fmla="*/ 27 h 27"/>
                  <a:gd name="T2" fmla="*/ 6 w 29"/>
                  <a:gd name="T3" fmla="*/ 27 h 27"/>
                  <a:gd name="T4" fmla="*/ 29 w 29"/>
                  <a:gd name="T5" fmla="*/ 9 h 27"/>
                  <a:gd name="T6" fmla="*/ 21 w 29"/>
                  <a:gd name="T7" fmla="*/ 0 h 27"/>
                  <a:gd name="T8" fmla="*/ 0 w 29"/>
                  <a:gd name="T9" fmla="*/ 18 h 27"/>
                  <a:gd name="T10" fmla="*/ 0 w 29"/>
                  <a:gd name="T11" fmla="*/ 18 h 27"/>
                  <a:gd name="T12" fmla="*/ 7 w 29"/>
                  <a:gd name="T13" fmla="*/ 27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7"/>
                  <a:gd name="T23" fmla="*/ 29 w 29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7">
                    <a:moveTo>
                      <a:pt x="7" y="27"/>
                    </a:moveTo>
                    <a:lnTo>
                      <a:pt x="6" y="27"/>
                    </a:lnTo>
                    <a:lnTo>
                      <a:pt x="29" y="9"/>
                    </a:lnTo>
                    <a:lnTo>
                      <a:pt x="21" y="0"/>
                    </a:lnTo>
                    <a:lnTo>
                      <a:pt x="0" y="18"/>
                    </a:lnTo>
                    <a:lnTo>
                      <a:pt x="7" y="2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0" name="Freeform 75"/>
              <p:cNvSpPr>
                <a:spLocks/>
              </p:cNvSpPr>
              <p:nvPr/>
            </p:nvSpPr>
            <p:spPr bwMode="auto">
              <a:xfrm>
                <a:off x="2385" y="1395"/>
                <a:ext cx="29" cy="26"/>
              </a:xfrm>
              <a:custGeom>
                <a:avLst/>
                <a:gdLst>
                  <a:gd name="T0" fmla="*/ 9 w 29"/>
                  <a:gd name="T1" fmla="*/ 26 h 26"/>
                  <a:gd name="T2" fmla="*/ 8 w 29"/>
                  <a:gd name="T3" fmla="*/ 26 h 26"/>
                  <a:gd name="T4" fmla="*/ 29 w 29"/>
                  <a:gd name="T5" fmla="*/ 9 h 26"/>
                  <a:gd name="T6" fmla="*/ 22 w 29"/>
                  <a:gd name="T7" fmla="*/ 0 h 26"/>
                  <a:gd name="T8" fmla="*/ 0 w 29"/>
                  <a:gd name="T9" fmla="*/ 19 h 26"/>
                  <a:gd name="T10" fmla="*/ 0 w 29"/>
                  <a:gd name="T11" fmla="*/ 19 h 26"/>
                  <a:gd name="T12" fmla="*/ 9 w 29"/>
                  <a:gd name="T13" fmla="*/ 2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6"/>
                  <a:gd name="T23" fmla="*/ 29 w 2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6">
                    <a:moveTo>
                      <a:pt x="9" y="26"/>
                    </a:moveTo>
                    <a:lnTo>
                      <a:pt x="8" y="26"/>
                    </a:lnTo>
                    <a:lnTo>
                      <a:pt x="29" y="9"/>
                    </a:lnTo>
                    <a:lnTo>
                      <a:pt x="22" y="0"/>
                    </a:lnTo>
                    <a:lnTo>
                      <a:pt x="0" y="19"/>
                    </a:ln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1" name="Freeform 76"/>
              <p:cNvSpPr>
                <a:spLocks/>
              </p:cNvSpPr>
              <p:nvPr/>
            </p:nvSpPr>
            <p:spPr bwMode="auto">
              <a:xfrm>
                <a:off x="2365" y="1414"/>
                <a:ext cx="29" cy="26"/>
              </a:xfrm>
              <a:custGeom>
                <a:avLst/>
                <a:gdLst>
                  <a:gd name="T0" fmla="*/ 9 w 29"/>
                  <a:gd name="T1" fmla="*/ 26 h 26"/>
                  <a:gd name="T2" fmla="*/ 9 w 29"/>
                  <a:gd name="T3" fmla="*/ 26 h 26"/>
                  <a:gd name="T4" fmla="*/ 29 w 29"/>
                  <a:gd name="T5" fmla="*/ 7 h 26"/>
                  <a:gd name="T6" fmla="*/ 20 w 29"/>
                  <a:gd name="T7" fmla="*/ 0 h 26"/>
                  <a:gd name="T8" fmla="*/ 1 w 29"/>
                  <a:gd name="T9" fmla="*/ 19 h 26"/>
                  <a:gd name="T10" fmla="*/ 0 w 29"/>
                  <a:gd name="T11" fmla="*/ 19 h 26"/>
                  <a:gd name="T12" fmla="*/ 9 w 29"/>
                  <a:gd name="T13" fmla="*/ 2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6"/>
                  <a:gd name="T23" fmla="*/ 29 w 2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6">
                    <a:moveTo>
                      <a:pt x="9" y="26"/>
                    </a:moveTo>
                    <a:lnTo>
                      <a:pt x="9" y="26"/>
                    </a:lnTo>
                    <a:lnTo>
                      <a:pt x="29" y="7"/>
                    </a:lnTo>
                    <a:lnTo>
                      <a:pt x="20" y="0"/>
                    </a:lnTo>
                    <a:lnTo>
                      <a:pt x="1" y="19"/>
                    </a:lnTo>
                    <a:lnTo>
                      <a:pt x="0" y="19"/>
                    </a:ln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2" name="Freeform 77"/>
              <p:cNvSpPr>
                <a:spLocks/>
              </p:cNvSpPr>
              <p:nvPr/>
            </p:nvSpPr>
            <p:spPr bwMode="auto">
              <a:xfrm>
                <a:off x="2347" y="1433"/>
                <a:ext cx="27" cy="28"/>
              </a:xfrm>
              <a:custGeom>
                <a:avLst/>
                <a:gdLst>
                  <a:gd name="T0" fmla="*/ 9 w 27"/>
                  <a:gd name="T1" fmla="*/ 28 h 28"/>
                  <a:gd name="T2" fmla="*/ 9 w 27"/>
                  <a:gd name="T3" fmla="*/ 28 h 28"/>
                  <a:gd name="T4" fmla="*/ 27 w 27"/>
                  <a:gd name="T5" fmla="*/ 7 h 28"/>
                  <a:gd name="T6" fmla="*/ 18 w 27"/>
                  <a:gd name="T7" fmla="*/ 0 h 28"/>
                  <a:gd name="T8" fmla="*/ 0 w 27"/>
                  <a:gd name="T9" fmla="*/ 20 h 28"/>
                  <a:gd name="T10" fmla="*/ 0 w 27"/>
                  <a:gd name="T11" fmla="*/ 20 h 28"/>
                  <a:gd name="T12" fmla="*/ 9 w 27"/>
                  <a:gd name="T13" fmla="*/ 28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28"/>
                  <a:gd name="T23" fmla="*/ 27 w 27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28">
                    <a:moveTo>
                      <a:pt x="9" y="28"/>
                    </a:moveTo>
                    <a:lnTo>
                      <a:pt x="9" y="28"/>
                    </a:lnTo>
                    <a:lnTo>
                      <a:pt x="27" y="7"/>
                    </a:lnTo>
                    <a:lnTo>
                      <a:pt x="18" y="0"/>
                    </a:lnTo>
                    <a:lnTo>
                      <a:pt x="0" y="20"/>
                    </a:lnTo>
                    <a:lnTo>
                      <a:pt x="9" y="2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3" name="Freeform 78"/>
              <p:cNvSpPr>
                <a:spLocks/>
              </p:cNvSpPr>
              <p:nvPr/>
            </p:nvSpPr>
            <p:spPr bwMode="auto">
              <a:xfrm>
                <a:off x="2328" y="1453"/>
                <a:ext cx="28" cy="28"/>
              </a:xfrm>
              <a:custGeom>
                <a:avLst/>
                <a:gdLst>
                  <a:gd name="T0" fmla="*/ 9 w 28"/>
                  <a:gd name="T1" fmla="*/ 28 h 28"/>
                  <a:gd name="T2" fmla="*/ 9 w 28"/>
                  <a:gd name="T3" fmla="*/ 28 h 28"/>
                  <a:gd name="T4" fmla="*/ 28 w 28"/>
                  <a:gd name="T5" fmla="*/ 8 h 28"/>
                  <a:gd name="T6" fmla="*/ 19 w 28"/>
                  <a:gd name="T7" fmla="*/ 0 h 28"/>
                  <a:gd name="T8" fmla="*/ 0 w 28"/>
                  <a:gd name="T9" fmla="*/ 20 h 28"/>
                  <a:gd name="T10" fmla="*/ 0 w 28"/>
                  <a:gd name="T11" fmla="*/ 20 h 28"/>
                  <a:gd name="T12" fmla="*/ 9 w 28"/>
                  <a:gd name="T13" fmla="*/ 28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8"/>
                  <a:gd name="T23" fmla="*/ 28 w 28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8">
                    <a:moveTo>
                      <a:pt x="9" y="28"/>
                    </a:moveTo>
                    <a:lnTo>
                      <a:pt x="9" y="28"/>
                    </a:lnTo>
                    <a:lnTo>
                      <a:pt x="28" y="8"/>
                    </a:lnTo>
                    <a:lnTo>
                      <a:pt x="19" y="0"/>
                    </a:lnTo>
                    <a:lnTo>
                      <a:pt x="0" y="20"/>
                    </a:lnTo>
                    <a:lnTo>
                      <a:pt x="9" y="2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4" name="Freeform 79"/>
              <p:cNvSpPr>
                <a:spLocks/>
              </p:cNvSpPr>
              <p:nvPr/>
            </p:nvSpPr>
            <p:spPr bwMode="auto">
              <a:xfrm>
                <a:off x="2312" y="1473"/>
                <a:ext cx="25" cy="29"/>
              </a:xfrm>
              <a:custGeom>
                <a:avLst/>
                <a:gdLst>
                  <a:gd name="T0" fmla="*/ 9 w 25"/>
                  <a:gd name="T1" fmla="*/ 29 h 29"/>
                  <a:gd name="T2" fmla="*/ 9 w 25"/>
                  <a:gd name="T3" fmla="*/ 29 h 29"/>
                  <a:gd name="T4" fmla="*/ 25 w 25"/>
                  <a:gd name="T5" fmla="*/ 8 h 29"/>
                  <a:gd name="T6" fmla="*/ 16 w 25"/>
                  <a:gd name="T7" fmla="*/ 0 h 29"/>
                  <a:gd name="T8" fmla="*/ 0 w 25"/>
                  <a:gd name="T9" fmla="*/ 22 h 29"/>
                  <a:gd name="T10" fmla="*/ 0 w 25"/>
                  <a:gd name="T11" fmla="*/ 23 h 29"/>
                  <a:gd name="T12" fmla="*/ 9 w 25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9" y="29"/>
                    </a:moveTo>
                    <a:lnTo>
                      <a:pt x="9" y="29"/>
                    </a:lnTo>
                    <a:lnTo>
                      <a:pt x="25" y="8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9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5" name="Freeform 80"/>
              <p:cNvSpPr>
                <a:spLocks/>
              </p:cNvSpPr>
              <p:nvPr/>
            </p:nvSpPr>
            <p:spPr bwMode="auto">
              <a:xfrm>
                <a:off x="2296" y="1496"/>
                <a:ext cx="25" cy="29"/>
              </a:xfrm>
              <a:custGeom>
                <a:avLst/>
                <a:gdLst>
                  <a:gd name="T0" fmla="*/ 8 w 25"/>
                  <a:gd name="T1" fmla="*/ 29 h 29"/>
                  <a:gd name="T2" fmla="*/ 8 w 25"/>
                  <a:gd name="T3" fmla="*/ 29 h 29"/>
                  <a:gd name="T4" fmla="*/ 25 w 25"/>
                  <a:gd name="T5" fmla="*/ 6 h 29"/>
                  <a:gd name="T6" fmla="*/ 16 w 25"/>
                  <a:gd name="T7" fmla="*/ 0 h 29"/>
                  <a:gd name="T8" fmla="*/ 0 w 25"/>
                  <a:gd name="T9" fmla="*/ 21 h 29"/>
                  <a:gd name="T10" fmla="*/ 0 w 25"/>
                  <a:gd name="T11" fmla="*/ 21 h 29"/>
                  <a:gd name="T12" fmla="*/ 8 w 25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8" y="29"/>
                    </a:moveTo>
                    <a:lnTo>
                      <a:pt x="8" y="29"/>
                    </a:lnTo>
                    <a:lnTo>
                      <a:pt x="25" y="6"/>
                    </a:lnTo>
                    <a:lnTo>
                      <a:pt x="16" y="0"/>
                    </a:lnTo>
                    <a:lnTo>
                      <a:pt x="0" y="21"/>
                    </a:lnTo>
                    <a:lnTo>
                      <a:pt x="8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" name="Freeform 81"/>
              <p:cNvSpPr>
                <a:spLocks/>
              </p:cNvSpPr>
              <p:nvPr/>
            </p:nvSpPr>
            <p:spPr bwMode="auto">
              <a:xfrm>
                <a:off x="2279" y="1517"/>
                <a:ext cx="25" cy="31"/>
              </a:xfrm>
              <a:custGeom>
                <a:avLst/>
                <a:gdLst>
                  <a:gd name="T0" fmla="*/ 10 w 25"/>
                  <a:gd name="T1" fmla="*/ 31 h 31"/>
                  <a:gd name="T2" fmla="*/ 10 w 25"/>
                  <a:gd name="T3" fmla="*/ 31 h 31"/>
                  <a:gd name="T4" fmla="*/ 25 w 25"/>
                  <a:gd name="T5" fmla="*/ 8 h 31"/>
                  <a:gd name="T6" fmla="*/ 17 w 25"/>
                  <a:gd name="T7" fmla="*/ 0 h 31"/>
                  <a:gd name="T8" fmla="*/ 1 w 25"/>
                  <a:gd name="T9" fmla="*/ 24 h 31"/>
                  <a:gd name="T10" fmla="*/ 0 w 25"/>
                  <a:gd name="T11" fmla="*/ 24 h 31"/>
                  <a:gd name="T12" fmla="*/ 10 w 25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31"/>
                  <a:gd name="T23" fmla="*/ 25 w 25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31">
                    <a:moveTo>
                      <a:pt x="10" y="31"/>
                    </a:moveTo>
                    <a:lnTo>
                      <a:pt x="10" y="31"/>
                    </a:lnTo>
                    <a:lnTo>
                      <a:pt x="25" y="8"/>
                    </a:lnTo>
                    <a:lnTo>
                      <a:pt x="17" y="0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10" y="3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7" name="Freeform 82"/>
              <p:cNvSpPr>
                <a:spLocks/>
              </p:cNvSpPr>
              <p:nvPr/>
            </p:nvSpPr>
            <p:spPr bwMode="auto">
              <a:xfrm>
                <a:off x="2265" y="1541"/>
                <a:ext cx="24" cy="29"/>
              </a:xfrm>
              <a:custGeom>
                <a:avLst/>
                <a:gdLst>
                  <a:gd name="T0" fmla="*/ 10 w 24"/>
                  <a:gd name="T1" fmla="*/ 29 h 29"/>
                  <a:gd name="T2" fmla="*/ 10 w 24"/>
                  <a:gd name="T3" fmla="*/ 29 h 29"/>
                  <a:gd name="T4" fmla="*/ 24 w 24"/>
                  <a:gd name="T5" fmla="*/ 7 h 29"/>
                  <a:gd name="T6" fmla="*/ 14 w 24"/>
                  <a:gd name="T7" fmla="*/ 0 h 29"/>
                  <a:gd name="T8" fmla="*/ 0 w 24"/>
                  <a:gd name="T9" fmla="*/ 24 h 29"/>
                  <a:gd name="T10" fmla="*/ 0 w 24"/>
                  <a:gd name="T11" fmla="*/ 24 h 29"/>
                  <a:gd name="T12" fmla="*/ 10 w 24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29"/>
                  <a:gd name="T23" fmla="*/ 24 w 24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29">
                    <a:moveTo>
                      <a:pt x="10" y="29"/>
                    </a:moveTo>
                    <a:lnTo>
                      <a:pt x="10" y="29"/>
                    </a:lnTo>
                    <a:lnTo>
                      <a:pt x="24" y="7"/>
                    </a:lnTo>
                    <a:lnTo>
                      <a:pt x="14" y="0"/>
                    </a:lnTo>
                    <a:lnTo>
                      <a:pt x="0" y="24"/>
                    </a:ln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8" name="Freeform 83"/>
              <p:cNvSpPr>
                <a:spLocks/>
              </p:cNvSpPr>
              <p:nvPr/>
            </p:nvSpPr>
            <p:spPr bwMode="auto">
              <a:xfrm>
                <a:off x="2253" y="1565"/>
                <a:ext cx="22" cy="29"/>
              </a:xfrm>
              <a:custGeom>
                <a:avLst/>
                <a:gdLst>
                  <a:gd name="T0" fmla="*/ 10 w 22"/>
                  <a:gd name="T1" fmla="*/ 29 h 29"/>
                  <a:gd name="T2" fmla="*/ 10 w 22"/>
                  <a:gd name="T3" fmla="*/ 29 h 29"/>
                  <a:gd name="T4" fmla="*/ 22 w 22"/>
                  <a:gd name="T5" fmla="*/ 5 h 29"/>
                  <a:gd name="T6" fmla="*/ 12 w 22"/>
                  <a:gd name="T7" fmla="*/ 0 h 29"/>
                  <a:gd name="T8" fmla="*/ 0 w 22"/>
                  <a:gd name="T9" fmla="*/ 24 h 29"/>
                  <a:gd name="T10" fmla="*/ 0 w 22"/>
                  <a:gd name="T11" fmla="*/ 24 h 29"/>
                  <a:gd name="T12" fmla="*/ 10 w 22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29"/>
                  <a:gd name="T23" fmla="*/ 22 w 22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29">
                    <a:moveTo>
                      <a:pt x="10" y="29"/>
                    </a:moveTo>
                    <a:lnTo>
                      <a:pt x="10" y="29"/>
                    </a:lnTo>
                    <a:lnTo>
                      <a:pt x="22" y="5"/>
                    </a:lnTo>
                    <a:lnTo>
                      <a:pt x="12" y="0"/>
                    </a:lnTo>
                    <a:lnTo>
                      <a:pt x="0" y="24"/>
                    </a:ln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9" name="Freeform 84"/>
              <p:cNvSpPr>
                <a:spLocks/>
              </p:cNvSpPr>
              <p:nvPr/>
            </p:nvSpPr>
            <p:spPr bwMode="auto">
              <a:xfrm>
                <a:off x="2240" y="1589"/>
                <a:ext cx="23" cy="30"/>
              </a:xfrm>
              <a:custGeom>
                <a:avLst/>
                <a:gdLst>
                  <a:gd name="T0" fmla="*/ 10 w 23"/>
                  <a:gd name="T1" fmla="*/ 29 h 30"/>
                  <a:gd name="T2" fmla="*/ 10 w 23"/>
                  <a:gd name="T3" fmla="*/ 30 h 30"/>
                  <a:gd name="T4" fmla="*/ 23 w 23"/>
                  <a:gd name="T5" fmla="*/ 5 h 30"/>
                  <a:gd name="T6" fmla="*/ 13 w 23"/>
                  <a:gd name="T7" fmla="*/ 0 h 30"/>
                  <a:gd name="T8" fmla="*/ 0 w 23"/>
                  <a:gd name="T9" fmla="*/ 25 h 30"/>
                  <a:gd name="T10" fmla="*/ 0 w 23"/>
                  <a:gd name="T11" fmla="*/ 25 h 30"/>
                  <a:gd name="T12" fmla="*/ 10 w 23"/>
                  <a:gd name="T13" fmla="*/ 29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30"/>
                  <a:gd name="T23" fmla="*/ 23 w 2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30">
                    <a:moveTo>
                      <a:pt x="10" y="29"/>
                    </a:moveTo>
                    <a:lnTo>
                      <a:pt x="10" y="30"/>
                    </a:lnTo>
                    <a:lnTo>
                      <a:pt x="23" y="5"/>
                    </a:lnTo>
                    <a:lnTo>
                      <a:pt x="13" y="0"/>
                    </a:lnTo>
                    <a:lnTo>
                      <a:pt x="0" y="25"/>
                    </a:ln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0" name="Freeform 85"/>
              <p:cNvSpPr>
                <a:spLocks/>
              </p:cNvSpPr>
              <p:nvPr/>
            </p:nvSpPr>
            <p:spPr bwMode="auto">
              <a:xfrm>
                <a:off x="2230" y="1614"/>
                <a:ext cx="20" cy="29"/>
              </a:xfrm>
              <a:custGeom>
                <a:avLst/>
                <a:gdLst>
                  <a:gd name="T0" fmla="*/ 10 w 20"/>
                  <a:gd name="T1" fmla="*/ 29 h 29"/>
                  <a:gd name="T2" fmla="*/ 10 w 20"/>
                  <a:gd name="T3" fmla="*/ 29 h 29"/>
                  <a:gd name="T4" fmla="*/ 20 w 20"/>
                  <a:gd name="T5" fmla="*/ 4 h 29"/>
                  <a:gd name="T6" fmla="*/ 10 w 20"/>
                  <a:gd name="T7" fmla="*/ 0 h 29"/>
                  <a:gd name="T8" fmla="*/ 0 w 20"/>
                  <a:gd name="T9" fmla="*/ 26 h 29"/>
                  <a:gd name="T10" fmla="*/ 0 w 20"/>
                  <a:gd name="T11" fmla="*/ 26 h 29"/>
                  <a:gd name="T12" fmla="*/ 10 w 20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29"/>
                  <a:gd name="T23" fmla="*/ 20 w 20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29">
                    <a:moveTo>
                      <a:pt x="10" y="29"/>
                    </a:moveTo>
                    <a:lnTo>
                      <a:pt x="10" y="29"/>
                    </a:lnTo>
                    <a:lnTo>
                      <a:pt x="20" y="4"/>
                    </a:lnTo>
                    <a:lnTo>
                      <a:pt x="10" y="0"/>
                    </a:lnTo>
                    <a:lnTo>
                      <a:pt x="0" y="26"/>
                    </a:ln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1" name="Freeform 86"/>
              <p:cNvSpPr>
                <a:spLocks/>
              </p:cNvSpPr>
              <p:nvPr/>
            </p:nvSpPr>
            <p:spPr bwMode="auto">
              <a:xfrm>
                <a:off x="2219" y="1640"/>
                <a:ext cx="21" cy="30"/>
              </a:xfrm>
              <a:custGeom>
                <a:avLst/>
                <a:gdLst>
                  <a:gd name="T0" fmla="*/ 11 w 21"/>
                  <a:gd name="T1" fmla="*/ 30 h 30"/>
                  <a:gd name="T2" fmla="*/ 11 w 21"/>
                  <a:gd name="T3" fmla="*/ 30 h 30"/>
                  <a:gd name="T4" fmla="*/ 21 w 21"/>
                  <a:gd name="T5" fmla="*/ 3 h 30"/>
                  <a:gd name="T6" fmla="*/ 11 w 21"/>
                  <a:gd name="T7" fmla="*/ 0 h 30"/>
                  <a:gd name="T8" fmla="*/ 0 w 21"/>
                  <a:gd name="T9" fmla="*/ 25 h 30"/>
                  <a:gd name="T10" fmla="*/ 0 w 21"/>
                  <a:gd name="T11" fmla="*/ 26 h 30"/>
                  <a:gd name="T12" fmla="*/ 11 w 21"/>
                  <a:gd name="T13" fmla="*/ 3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30"/>
                  <a:gd name="T23" fmla="*/ 21 w 21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30">
                    <a:moveTo>
                      <a:pt x="11" y="30"/>
                    </a:moveTo>
                    <a:lnTo>
                      <a:pt x="11" y="30"/>
                    </a:lnTo>
                    <a:lnTo>
                      <a:pt x="21" y="3"/>
                    </a:lnTo>
                    <a:lnTo>
                      <a:pt x="11" y="0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1" y="3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2" name="Freeform 87"/>
              <p:cNvSpPr>
                <a:spLocks/>
              </p:cNvSpPr>
              <p:nvPr/>
            </p:nvSpPr>
            <p:spPr bwMode="auto">
              <a:xfrm>
                <a:off x="2210" y="1666"/>
                <a:ext cx="20" cy="29"/>
              </a:xfrm>
              <a:custGeom>
                <a:avLst/>
                <a:gdLst>
                  <a:gd name="T0" fmla="*/ 11 w 20"/>
                  <a:gd name="T1" fmla="*/ 29 h 29"/>
                  <a:gd name="T2" fmla="*/ 11 w 20"/>
                  <a:gd name="T3" fmla="*/ 29 h 29"/>
                  <a:gd name="T4" fmla="*/ 20 w 20"/>
                  <a:gd name="T5" fmla="*/ 4 h 29"/>
                  <a:gd name="T6" fmla="*/ 9 w 20"/>
                  <a:gd name="T7" fmla="*/ 0 h 29"/>
                  <a:gd name="T8" fmla="*/ 1 w 20"/>
                  <a:gd name="T9" fmla="*/ 25 h 29"/>
                  <a:gd name="T10" fmla="*/ 0 w 20"/>
                  <a:gd name="T11" fmla="*/ 25 h 29"/>
                  <a:gd name="T12" fmla="*/ 11 w 20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29"/>
                  <a:gd name="T23" fmla="*/ 20 w 20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29">
                    <a:moveTo>
                      <a:pt x="11" y="29"/>
                    </a:moveTo>
                    <a:lnTo>
                      <a:pt x="11" y="29"/>
                    </a:lnTo>
                    <a:lnTo>
                      <a:pt x="20" y="4"/>
                    </a:lnTo>
                    <a:lnTo>
                      <a:pt x="9" y="0"/>
                    </a:lnTo>
                    <a:lnTo>
                      <a:pt x="1" y="25"/>
                    </a:lnTo>
                    <a:lnTo>
                      <a:pt x="0" y="25"/>
                    </a:ln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3" name="Freeform 88"/>
              <p:cNvSpPr>
                <a:spLocks/>
              </p:cNvSpPr>
              <p:nvPr/>
            </p:nvSpPr>
            <p:spPr bwMode="auto">
              <a:xfrm>
                <a:off x="2202" y="1691"/>
                <a:ext cx="19" cy="31"/>
              </a:xfrm>
              <a:custGeom>
                <a:avLst/>
                <a:gdLst>
                  <a:gd name="T0" fmla="*/ 12 w 19"/>
                  <a:gd name="T1" fmla="*/ 29 h 31"/>
                  <a:gd name="T2" fmla="*/ 12 w 19"/>
                  <a:gd name="T3" fmla="*/ 31 h 31"/>
                  <a:gd name="T4" fmla="*/ 19 w 19"/>
                  <a:gd name="T5" fmla="*/ 4 h 31"/>
                  <a:gd name="T6" fmla="*/ 8 w 19"/>
                  <a:gd name="T7" fmla="*/ 0 h 31"/>
                  <a:gd name="T8" fmla="*/ 0 w 19"/>
                  <a:gd name="T9" fmla="*/ 27 h 31"/>
                  <a:gd name="T10" fmla="*/ 0 w 19"/>
                  <a:gd name="T11" fmla="*/ 27 h 31"/>
                  <a:gd name="T12" fmla="*/ 12 w 19"/>
                  <a:gd name="T13" fmla="*/ 29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2" y="29"/>
                    </a:moveTo>
                    <a:lnTo>
                      <a:pt x="12" y="31"/>
                    </a:lnTo>
                    <a:lnTo>
                      <a:pt x="19" y="4"/>
                    </a:lnTo>
                    <a:lnTo>
                      <a:pt x="8" y="0"/>
                    </a:lnTo>
                    <a:lnTo>
                      <a:pt x="0" y="27"/>
                    </a:lnTo>
                    <a:lnTo>
                      <a:pt x="12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4" name="Freeform 89"/>
              <p:cNvSpPr>
                <a:spLocks/>
              </p:cNvSpPr>
              <p:nvPr/>
            </p:nvSpPr>
            <p:spPr bwMode="auto">
              <a:xfrm>
                <a:off x="2196" y="1718"/>
                <a:ext cx="18" cy="30"/>
              </a:xfrm>
              <a:custGeom>
                <a:avLst/>
                <a:gdLst>
                  <a:gd name="T0" fmla="*/ 11 w 18"/>
                  <a:gd name="T1" fmla="*/ 29 h 30"/>
                  <a:gd name="T2" fmla="*/ 11 w 18"/>
                  <a:gd name="T3" fmla="*/ 30 h 30"/>
                  <a:gd name="T4" fmla="*/ 18 w 18"/>
                  <a:gd name="T5" fmla="*/ 2 h 30"/>
                  <a:gd name="T6" fmla="*/ 6 w 18"/>
                  <a:gd name="T7" fmla="*/ 0 h 30"/>
                  <a:gd name="T8" fmla="*/ 0 w 18"/>
                  <a:gd name="T9" fmla="*/ 26 h 30"/>
                  <a:gd name="T10" fmla="*/ 0 w 18"/>
                  <a:gd name="T11" fmla="*/ 28 h 30"/>
                  <a:gd name="T12" fmla="*/ 11 w 18"/>
                  <a:gd name="T13" fmla="*/ 29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0"/>
                  <a:gd name="T23" fmla="*/ 18 w 18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0">
                    <a:moveTo>
                      <a:pt x="11" y="29"/>
                    </a:moveTo>
                    <a:lnTo>
                      <a:pt x="11" y="30"/>
                    </a:lnTo>
                    <a:lnTo>
                      <a:pt x="18" y="2"/>
                    </a:lnTo>
                    <a:lnTo>
                      <a:pt x="6" y="0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5" name="Freeform 90"/>
              <p:cNvSpPr>
                <a:spLocks/>
              </p:cNvSpPr>
              <p:nvPr/>
            </p:nvSpPr>
            <p:spPr bwMode="auto">
              <a:xfrm>
                <a:off x="2191" y="1746"/>
                <a:ext cx="16" cy="29"/>
              </a:xfrm>
              <a:custGeom>
                <a:avLst/>
                <a:gdLst>
                  <a:gd name="T0" fmla="*/ 11 w 16"/>
                  <a:gd name="T1" fmla="*/ 27 h 29"/>
                  <a:gd name="T2" fmla="*/ 11 w 16"/>
                  <a:gd name="T3" fmla="*/ 29 h 29"/>
                  <a:gd name="T4" fmla="*/ 16 w 16"/>
                  <a:gd name="T5" fmla="*/ 1 h 29"/>
                  <a:gd name="T6" fmla="*/ 5 w 16"/>
                  <a:gd name="T7" fmla="*/ 0 h 29"/>
                  <a:gd name="T8" fmla="*/ 0 w 16"/>
                  <a:gd name="T9" fmla="*/ 26 h 29"/>
                  <a:gd name="T10" fmla="*/ 0 w 16"/>
                  <a:gd name="T11" fmla="*/ 26 h 29"/>
                  <a:gd name="T12" fmla="*/ 11 w 16"/>
                  <a:gd name="T13" fmla="*/ 27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29"/>
                  <a:gd name="T23" fmla="*/ 16 w 1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29">
                    <a:moveTo>
                      <a:pt x="11" y="27"/>
                    </a:moveTo>
                    <a:lnTo>
                      <a:pt x="11" y="29"/>
                    </a:lnTo>
                    <a:lnTo>
                      <a:pt x="16" y="1"/>
                    </a:lnTo>
                    <a:lnTo>
                      <a:pt x="5" y="0"/>
                    </a:lnTo>
                    <a:lnTo>
                      <a:pt x="0" y="26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" name="Freeform 91"/>
              <p:cNvSpPr>
                <a:spLocks/>
              </p:cNvSpPr>
              <p:nvPr/>
            </p:nvSpPr>
            <p:spPr bwMode="auto">
              <a:xfrm>
                <a:off x="2187" y="1772"/>
                <a:ext cx="15" cy="29"/>
              </a:xfrm>
              <a:custGeom>
                <a:avLst/>
                <a:gdLst>
                  <a:gd name="T0" fmla="*/ 11 w 15"/>
                  <a:gd name="T1" fmla="*/ 29 h 29"/>
                  <a:gd name="T2" fmla="*/ 11 w 15"/>
                  <a:gd name="T3" fmla="*/ 29 h 29"/>
                  <a:gd name="T4" fmla="*/ 15 w 15"/>
                  <a:gd name="T5" fmla="*/ 1 h 29"/>
                  <a:gd name="T6" fmla="*/ 4 w 15"/>
                  <a:gd name="T7" fmla="*/ 0 h 29"/>
                  <a:gd name="T8" fmla="*/ 0 w 15"/>
                  <a:gd name="T9" fmla="*/ 28 h 29"/>
                  <a:gd name="T10" fmla="*/ 0 w 15"/>
                  <a:gd name="T11" fmla="*/ 28 h 29"/>
                  <a:gd name="T12" fmla="*/ 11 w 15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9"/>
                  <a:gd name="T23" fmla="*/ 15 w 1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9">
                    <a:moveTo>
                      <a:pt x="11" y="29"/>
                    </a:moveTo>
                    <a:lnTo>
                      <a:pt x="11" y="29"/>
                    </a:lnTo>
                    <a:lnTo>
                      <a:pt x="15" y="1"/>
                    </a:lnTo>
                    <a:lnTo>
                      <a:pt x="4" y="0"/>
                    </a:lnTo>
                    <a:lnTo>
                      <a:pt x="0" y="28"/>
                    </a:ln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" name="Freeform 92"/>
              <p:cNvSpPr>
                <a:spLocks/>
              </p:cNvSpPr>
              <p:nvPr/>
            </p:nvSpPr>
            <p:spPr bwMode="auto">
              <a:xfrm>
                <a:off x="2183" y="1800"/>
                <a:ext cx="15" cy="28"/>
              </a:xfrm>
              <a:custGeom>
                <a:avLst/>
                <a:gdLst>
                  <a:gd name="T0" fmla="*/ 12 w 15"/>
                  <a:gd name="T1" fmla="*/ 28 h 28"/>
                  <a:gd name="T2" fmla="*/ 12 w 15"/>
                  <a:gd name="T3" fmla="*/ 28 h 28"/>
                  <a:gd name="T4" fmla="*/ 15 w 15"/>
                  <a:gd name="T5" fmla="*/ 1 h 28"/>
                  <a:gd name="T6" fmla="*/ 4 w 15"/>
                  <a:gd name="T7" fmla="*/ 0 h 28"/>
                  <a:gd name="T8" fmla="*/ 0 w 15"/>
                  <a:gd name="T9" fmla="*/ 26 h 28"/>
                  <a:gd name="T10" fmla="*/ 0 w 15"/>
                  <a:gd name="T11" fmla="*/ 26 h 28"/>
                  <a:gd name="T12" fmla="*/ 12 w 15"/>
                  <a:gd name="T13" fmla="*/ 28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2" y="28"/>
                    </a:moveTo>
                    <a:lnTo>
                      <a:pt x="12" y="28"/>
                    </a:lnTo>
                    <a:lnTo>
                      <a:pt x="15" y="1"/>
                    </a:lnTo>
                    <a:lnTo>
                      <a:pt x="4" y="0"/>
                    </a:lnTo>
                    <a:lnTo>
                      <a:pt x="0" y="26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" name="Freeform 93"/>
              <p:cNvSpPr>
                <a:spLocks/>
              </p:cNvSpPr>
              <p:nvPr/>
            </p:nvSpPr>
            <p:spPr bwMode="auto">
              <a:xfrm>
                <a:off x="2182" y="1826"/>
                <a:ext cx="13" cy="29"/>
              </a:xfrm>
              <a:custGeom>
                <a:avLst/>
                <a:gdLst>
                  <a:gd name="T0" fmla="*/ 11 w 13"/>
                  <a:gd name="T1" fmla="*/ 29 h 29"/>
                  <a:gd name="T2" fmla="*/ 11 w 13"/>
                  <a:gd name="T3" fmla="*/ 29 h 29"/>
                  <a:gd name="T4" fmla="*/ 13 w 13"/>
                  <a:gd name="T5" fmla="*/ 2 h 29"/>
                  <a:gd name="T6" fmla="*/ 1 w 13"/>
                  <a:gd name="T7" fmla="*/ 0 h 29"/>
                  <a:gd name="T8" fmla="*/ 0 w 13"/>
                  <a:gd name="T9" fmla="*/ 28 h 29"/>
                  <a:gd name="T10" fmla="*/ 0 w 13"/>
                  <a:gd name="T11" fmla="*/ 28 h 29"/>
                  <a:gd name="T12" fmla="*/ 11 w 13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9"/>
                  <a:gd name="T23" fmla="*/ 13 w 13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9">
                    <a:moveTo>
                      <a:pt x="11" y="29"/>
                    </a:moveTo>
                    <a:lnTo>
                      <a:pt x="11" y="29"/>
                    </a:lnTo>
                    <a:lnTo>
                      <a:pt x="13" y="2"/>
                    </a:lnTo>
                    <a:lnTo>
                      <a:pt x="1" y="0"/>
                    </a:lnTo>
                    <a:lnTo>
                      <a:pt x="0" y="28"/>
                    </a:ln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" name="Freeform 94"/>
              <p:cNvSpPr>
                <a:spLocks/>
              </p:cNvSpPr>
              <p:nvPr/>
            </p:nvSpPr>
            <p:spPr bwMode="auto">
              <a:xfrm>
                <a:off x="2181" y="1854"/>
                <a:ext cx="12" cy="28"/>
              </a:xfrm>
              <a:custGeom>
                <a:avLst/>
                <a:gdLst>
                  <a:gd name="T0" fmla="*/ 11 w 12"/>
                  <a:gd name="T1" fmla="*/ 28 h 28"/>
                  <a:gd name="T2" fmla="*/ 11 w 12"/>
                  <a:gd name="T3" fmla="*/ 28 h 28"/>
                  <a:gd name="T4" fmla="*/ 12 w 12"/>
                  <a:gd name="T5" fmla="*/ 1 h 28"/>
                  <a:gd name="T6" fmla="*/ 1 w 12"/>
                  <a:gd name="T7" fmla="*/ 0 h 28"/>
                  <a:gd name="T8" fmla="*/ 0 w 12"/>
                  <a:gd name="T9" fmla="*/ 28 h 28"/>
                  <a:gd name="T10" fmla="*/ 0 w 12"/>
                  <a:gd name="T11" fmla="*/ 28 h 28"/>
                  <a:gd name="T12" fmla="*/ 11 w 12"/>
                  <a:gd name="T13" fmla="*/ 28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28"/>
                  <a:gd name="T23" fmla="*/ 12 w 12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28">
                    <a:moveTo>
                      <a:pt x="11" y="28"/>
                    </a:moveTo>
                    <a:lnTo>
                      <a:pt x="11" y="28"/>
                    </a:lnTo>
                    <a:lnTo>
                      <a:pt x="12" y="1"/>
                    </a:lnTo>
                    <a:lnTo>
                      <a:pt x="1" y="0"/>
                    </a:lnTo>
                    <a:lnTo>
                      <a:pt x="0" y="28"/>
                    </a:lnTo>
                    <a:lnTo>
                      <a:pt x="11" y="2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" name="Freeform 95"/>
              <p:cNvSpPr>
                <a:spLocks/>
              </p:cNvSpPr>
              <p:nvPr/>
            </p:nvSpPr>
            <p:spPr bwMode="auto">
              <a:xfrm>
                <a:off x="2181" y="1882"/>
                <a:ext cx="12" cy="28"/>
              </a:xfrm>
              <a:custGeom>
                <a:avLst/>
                <a:gdLst>
                  <a:gd name="T0" fmla="*/ 12 w 12"/>
                  <a:gd name="T1" fmla="*/ 28 h 28"/>
                  <a:gd name="T2" fmla="*/ 12 w 12"/>
                  <a:gd name="T3" fmla="*/ 28 h 28"/>
                  <a:gd name="T4" fmla="*/ 11 w 12"/>
                  <a:gd name="T5" fmla="*/ 0 h 28"/>
                  <a:gd name="T6" fmla="*/ 0 w 12"/>
                  <a:gd name="T7" fmla="*/ 0 h 28"/>
                  <a:gd name="T8" fmla="*/ 1 w 12"/>
                  <a:gd name="T9" fmla="*/ 28 h 28"/>
                  <a:gd name="T10" fmla="*/ 1 w 12"/>
                  <a:gd name="T11" fmla="*/ 28 h 28"/>
                  <a:gd name="T12" fmla="*/ 12 w 12"/>
                  <a:gd name="T13" fmla="*/ 28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28"/>
                  <a:gd name="T23" fmla="*/ 12 w 12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28">
                    <a:moveTo>
                      <a:pt x="12" y="28"/>
                    </a:moveTo>
                    <a:lnTo>
                      <a:pt x="12" y="28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1" y="28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" name="Freeform 96"/>
              <p:cNvSpPr>
                <a:spLocks/>
              </p:cNvSpPr>
              <p:nvPr/>
            </p:nvSpPr>
            <p:spPr bwMode="auto">
              <a:xfrm>
                <a:off x="2182" y="1910"/>
                <a:ext cx="13" cy="27"/>
              </a:xfrm>
              <a:custGeom>
                <a:avLst/>
                <a:gdLst>
                  <a:gd name="T0" fmla="*/ 13 w 13"/>
                  <a:gd name="T1" fmla="*/ 26 h 27"/>
                  <a:gd name="T2" fmla="*/ 13 w 13"/>
                  <a:gd name="T3" fmla="*/ 26 h 27"/>
                  <a:gd name="T4" fmla="*/ 11 w 13"/>
                  <a:gd name="T5" fmla="*/ 0 h 27"/>
                  <a:gd name="T6" fmla="*/ 0 w 13"/>
                  <a:gd name="T7" fmla="*/ 0 h 27"/>
                  <a:gd name="T8" fmla="*/ 1 w 13"/>
                  <a:gd name="T9" fmla="*/ 27 h 27"/>
                  <a:gd name="T10" fmla="*/ 1 w 13"/>
                  <a:gd name="T11" fmla="*/ 27 h 27"/>
                  <a:gd name="T12" fmla="*/ 13 w 13"/>
                  <a:gd name="T13" fmla="*/ 26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7"/>
                  <a:gd name="T23" fmla="*/ 13 w 13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7">
                    <a:moveTo>
                      <a:pt x="13" y="26"/>
                    </a:moveTo>
                    <a:lnTo>
                      <a:pt x="13" y="2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1" y="27"/>
                    </a:lnTo>
                    <a:lnTo>
                      <a:pt x="13" y="2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" name="Freeform 97"/>
              <p:cNvSpPr>
                <a:spLocks/>
              </p:cNvSpPr>
              <p:nvPr/>
            </p:nvSpPr>
            <p:spPr bwMode="auto">
              <a:xfrm>
                <a:off x="2183" y="1936"/>
                <a:ext cx="14" cy="29"/>
              </a:xfrm>
              <a:custGeom>
                <a:avLst/>
                <a:gdLst>
                  <a:gd name="T0" fmla="*/ 14 w 14"/>
                  <a:gd name="T1" fmla="*/ 28 h 29"/>
                  <a:gd name="T2" fmla="*/ 14 w 14"/>
                  <a:gd name="T3" fmla="*/ 28 h 29"/>
                  <a:gd name="T4" fmla="*/ 12 w 14"/>
                  <a:gd name="T5" fmla="*/ 0 h 29"/>
                  <a:gd name="T6" fmla="*/ 0 w 14"/>
                  <a:gd name="T7" fmla="*/ 1 h 29"/>
                  <a:gd name="T8" fmla="*/ 3 w 14"/>
                  <a:gd name="T9" fmla="*/ 29 h 29"/>
                  <a:gd name="T10" fmla="*/ 3 w 14"/>
                  <a:gd name="T11" fmla="*/ 29 h 29"/>
                  <a:gd name="T12" fmla="*/ 14 w 14"/>
                  <a:gd name="T13" fmla="*/ 28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29"/>
                  <a:gd name="T23" fmla="*/ 14 w 14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29">
                    <a:moveTo>
                      <a:pt x="14" y="28"/>
                    </a:moveTo>
                    <a:lnTo>
                      <a:pt x="14" y="28"/>
                    </a:lnTo>
                    <a:lnTo>
                      <a:pt x="12" y="0"/>
                    </a:lnTo>
                    <a:lnTo>
                      <a:pt x="0" y="1"/>
                    </a:lnTo>
                    <a:lnTo>
                      <a:pt x="3" y="29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" name="Freeform 98"/>
              <p:cNvSpPr>
                <a:spLocks/>
              </p:cNvSpPr>
              <p:nvPr/>
            </p:nvSpPr>
            <p:spPr bwMode="auto">
              <a:xfrm>
                <a:off x="2186" y="1964"/>
                <a:ext cx="16" cy="29"/>
              </a:xfrm>
              <a:custGeom>
                <a:avLst/>
                <a:gdLst>
                  <a:gd name="T0" fmla="*/ 15 w 16"/>
                  <a:gd name="T1" fmla="*/ 26 h 29"/>
                  <a:gd name="T2" fmla="*/ 16 w 16"/>
                  <a:gd name="T3" fmla="*/ 26 h 29"/>
                  <a:gd name="T4" fmla="*/ 11 w 16"/>
                  <a:gd name="T5" fmla="*/ 0 h 29"/>
                  <a:gd name="T6" fmla="*/ 0 w 16"/>
                  <a:gd name="T7" fmla="*/ 1 h 29"/>
                  <a:gd name="T8" fmla="*/ 5 w 16"/>
                  <a:gd name="T9" fmla="*/ 27 h 29"/>
                  <a:gd name="T10" fmla="*/ 5 w 16"/>
                  <a:gd name="T11" fmla="*/ 29 h 29"/>
                  <a:gd name="T12" fmla="*/ 15 w 16"/>
                  <a:gd name="T13" fmla="*/ 26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29"/>
                  <a:gd name="T23" fmla="*/ 16 w 1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29">
                    <a:moveTo>
                      <a:pt x="15" y="26"/>
                    </a:moveTo>
                    <a:lnTo>
                      <a:pt x="16" y="26"/>
                    </a:lnTo>
                    <a:lnTo>
                      <a:pt x="11" y="0"/>
                    </a:lnTo>
                    <a:lnTo>
                      <a:pt x="0" y="1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" name="Freeform 99"/>
              <p:cNvSpPr>
                <a:spLocks/>
              </p:cNvSpPr>
              <p:nvPr/>
            </p:nvSpPr>
            <p:spPr bwMode="auto">
              <a:xfrm>
                <a:off x="2191" y="1990"/>
                <a:ext cx="16" cy="29"/>
              </a:xfrm>
              <a:custGeom>
                <a:avLst/>
                <a:gdLst>
                  <a:gd name="T0" fmla="*/ 16 w 16"/>
                  <a:gd name="T1" fmla="*/ 27 h 29"/>
                  <a:gd name="T2" fmla="*/ 16 w 16"/>
                  <a:gd name="T3" fmla="*/ 27 h 29"/>
                  <a:gd name="T4" fmla="*/ 10 w 16"/>
                  <a:gd name="T5" fmla="*/ 0 h 29"/>
                  <a:gd name="T6" fmla="*/ 0 w 16"/>
                  <a:gd name="T7" fmla="*/ 3 h 29"/>
                  <a:gd name="T8" fmla="*/ 5 w 16"/>
                  <a:gd name="T9" fmla="*/ 29 h 29"/>
                  <a:gd name="T10" fmla="*/ 5 w 16"/>
                  <a:gd name="T11" fmla="*/ 29 h 29"/>
                  <a:gd name="T12" fmla="*/ 16 w 16"/>
                  <a:gd name="T13" fmla="*/ 27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29"/>
                  <a:gd name="T23" fmla="*/ 16 w 1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29">
                    <a:moveTo>
                      <a:pt x="16" y="27"/>
                    </a:moveTo>
                    <a:lnTo>
                      <a:pt x="16" y="27"/>
                    </a:lnTo>
                    <a:lnTo>
                      <a:pt x="10" y="0"/>
                    </a:lnTo>
                    <a:lnTo>
                      <a:pt x="0" y="3"/>
                    </a:lnTo>
                    <a:lnTo>
                      <a:pt x="5" y="29"/>
                    </a:lnTo>
                    <a:lnTo>
                      <a:pt x="16" y="2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" name="Freeform 100"/>
              <p:cNvSpPr>
                <a:spLocks/>
              </p:cNvSpPr>
              <p:nvPr/>
            </p:nvSpPr>
            <p:spPr bwMode="auto">
              <a:xfrm>
                <a:off x="2196" y="2017"/>
                <a:ext cx="18" cy="29"/>
              </a:xfrm>
              <a:custGeom>
                <a:avLst/>
                <a:gdLst>
                  <a:gd name="T0" fmla="*/ 18 w 18"/>
                  <a:gd name="T1" fmla="*/ 26 h 29"/>
                  <a:gd name="T2" fmla="*/ 18 w 18"/>
                  <a:gd name="T3" fmla="*/ 26 h 29"/>
                  <a:gd name="T4" fmla="*/ 11 w 18"/>
                  <a:gd name="T5" fmla="*/ 0 h 29"/>
                  <a:gd name="T6" fmla="*/ 0 w 18"/>
                  <a:gd name="T7" fmla="*/ 2 h 29"/>
                  <a:gd name="T8" fmla="*/ 6 w 18"/>
                  <a:gd name="T9" fmla="*/ 29 h 29"/>
                  <a:gd name="T10" fmla="*/ 6 w 18"/>
                  <a:gd name="T11" fmla="*/ 29 h 29"/>
                  <a:gd name="T12" fmla="*/ 18 w 18"/>
                  <a:gd name="T13" fmla="*/ 26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29"/>
                  <a:gd name="T23" fmla="*/ 18 w 18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29">
                    <a:moveTo>
                      <a:pt x="18" y="26"/>
                    </a:moveTo>
                    <a:lnTo>
                      <a:pt x="18" y="26"/>
                    </a:lnTo>
                    <a:lnTo>
                      <a:pt x="11" y="0"/>
                    </a:lnTo>
                    <a:lnTo>
                      <a:pt x="0" y="2"/>
                    </a:lnTo>
                    <a:lnTo>
                      <a:pt x="6" y="29"/>
                    </a:lnTo>
                    <a:lnTo>
                      <a:pt x="18" y="2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" name="Freeform 101"/>
              <p:cNvSpPr>
                <a:spLocks/>
              </p:cNvSpPr>
              <p:nvPr/>
            </p:nvSpPr>
            <p:spPr bwMode="auto">
              <a:xfrm>
                <a:off x="2202" y="2043"/>
                <a:ext cx="19" cy="30"/>
              </a:xfrm>
              <a:custGeom>
                <a:avLst/>
                <a:gdLst>
                  <a:gd name="T0" fmla="*/ 19 w 19"/>
                  <a:gd name="T1" fmla="*/ 27 h 30"/>
                  <a:gd name="T2" fmla="*/ 19 w 19"/>
                  <a:gd name="T3" fmla="*/ 27 h 30"/>
                  <a:gd name="T4" fmla="*/ 12 w 19"/>
                  <a:gd name="T5" fmla="*/ 0 h 30"/>
                  <a:gd name="T6" fmla="*/ 0 w 19"/>
                  <a:gd name="T7" fmla="*/ 3 h 30"/>
                  <a:gd name="T8" fmla="*/ 8 w 19"/>
                  <a:gd name="T9" fmla="*/ 29 h 30"/>
                  <a:gd name="T10" fmla="*/ 8 w 19"/>
                  <a:gd name="T11" fmla="*/ 30 h 30"/>
                  <a:gd name="T12" fmla="*/ 19 w 19"/>
                  <a:gd name="T13" fmla="*/ 27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0"/>
                  <a:gd name="T23" fmla="*/ 19 w 19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0">
                    <a:moveTo>
                      <a:pt x="19" y="27"/>
                    </a:moveTo>
                    <a:lnTo>
                      <a:pt x="19" y="27"/>
                    </a:lnTo>
                    <a:lnTo>
                      <a:pt x="12" y="0"/>
                    </a:lnTo>
                    <a:lnTo>
                      <a:pt x="0" y="3"/>
                    </a:lnTo>
                    <a:lnTo>
                      <a:pt x="8" y="29"/>
                    </a:lnTo>
                    <a:lnTo>
                      <a:pt x="8" y="30"/>
                    </a:ln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" name="Freeform 102"/>
              <p:cNvSpPr>
                <a:spLocks/>
              </p:cNvSpPr>
              <p:nvPr/>
            </p:nvSpPr>
            <p:spPr bwMode="auto">
              <a:xfrm>
                <a:off x="2210" y="2070"/>
                <a:ext cx="19" cy="29"/>
              </a:xfrm>
              <a:custGeom>
                <a:avLst/>
                <a:gdLst>
                  <a:gd name="T0" fmla="*/ 19 w 19"/>
                  <a:gd name="T1" fmla="*/ 25 h 29"/>
                  <a:gd name="T2" fmla="*/ 19 w 19"/>
                  <a:gd name="T3" fmla="*/ 25 h 29"/>
                  <a:gd name="T4" fmla="*/ 11 w 19"/>
                  <a:gd name="T5" fmla="*/ 0 h 29"/>
                  <a:gd name="T6" fmla="*/ 0 w 19"/>
                  <a:gd name="T7" fmla="*/ 3 h 29"/>
                  <a:gd name="T8" fmla="*/ 9 w 19"/>
                  <a:gd name="T9" fmla="*/ 29 h 29"/>
                  <a:gd name="T10" fmla="*/ 9 w 19"/>
                  <a:gd name="T11" fmla="*/ 29 h 29"/>
                  <a:gd name="T12" fmla="*/ 19 w 19"/>
                  <a:gd name="T13" fmla="*/ 25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29"/>
                  <a:gd name="T23" fmla="*/ 19 w 19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29">
                    <a:moveTo>
                      <a:pt x="19" y="25"/>
                    </a:moveTo>
                    <a:lnTo>
                      <a:pt x="19" y="25"/>
                    </a:lnTo>
                    <a:lnTo>
                      <a:pt x="11" y="0"/>
                    </a:lnTo>
                    <a:lnTo>
                      <a:pt x="0" y="3"/>
                    </a:lnTo>
                    <a:lnTo>
                      <a:pt x="9" y="29"/>
                    </a:lnTo>
                    <a:lnTo>
                      <a:pt x="19" y="2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" name="Freeform 103"/>
              <p:cNvSpPr>
                <a:spLocks/>
              </p:cNvSpPr>
              <p:nvPr/>
            </p:nvSpPr>
            <p:spPr bwMode="auto">
              <a:xfrm>
                <a:off x="2219" y="2095"/>
                <a:ext cx="21" cy="30"/>
              </a:xfrm>
              <a:custGeom>
                <a:avLst/>
                <a:gdLst>
                  <a:gd name="T0" fmla="*/ 21 w 21"/>
                  <a:gd name="T1" fmla="*/ 25 h 30"/>
                  <a:gd name="T2" fmla="*/ 21 w 21"/>
                  <a:gd name="T3" fmla="*/ 25 h 30"/>
                  <a:gd name="T4" fmla="*/ 10 w 21"/>
                  <a:gd name="T5" fmla="*/ 0 h 30"/>
                  <a:gd name="T6" fmla="*/ 0 w 21"/>
                  <a:gd name="T7" fmla="*/ 4 h 30"/>
                  <a:gd name="T8" fmla="*/ 10 w 21"/>
                  <a:gd name="T9" fmla="*/ 30 h 30"/>
                  <a:gd name="T10" fmla="*/ 10 w 21"/>
                  <a:gd name="T11" fmla="*/ 30 h 30"/>
                  <a:gd name="T12" fmla="*/ 21 w 21"/>
                  <a:gd name="T13" fmla="*/ 25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30"/>
                  <a:gd name="T23" fmla="*/ 21 w 21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30">
                    <a:moveTo>
                      <a:pt x="21" y="25"/>
                    </a:moveTo>
                    <a:lnTo>
                      <a:pt x="21" y="25"/>
                    </a:lnTo>
                    <a:lnTo>
                      <a:pt x="10" y="0"/>
                    </a:lnTo>
                    <a:lnTo>
                      <a:pt x="0" y="4"/>
                    </a:lnTo>
                    <a:lnTo>
                      <a:pt x="10" y="30"/>
                    </a:lnTo>
                    <a:lnTo>
                      <a:pt x="21" y="2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" name="Freeform 104"/>
              <p:cNvSpPr>
                <a:spLocks/>
              </p:cNvSpPr>
              <p:nvPr/>
            </p:nvSpPr>
            <p:spPr bwMode="auto">
              <a:xfrm>
                <a:off x="2229" y="2120"/>
                <a:ext cx="21" cy="30"/>
              </a:xfrm>
              <a:custGeom>
                <a:avLst/>
                <a:gdLst>
                  <a:gd name="T0" fmla="*/ 21 w 21"/>
                  <a:gd name="T1" fmla="*/ 25 h 30"/>
                  <a:gd name="T2" fmla="*/ 21 w 21"/>
                  <a:gd name="T3" fmla="*/ 25 h 30"/>
                  <a:gd name="T4" fmla="*/ 11 w 21"/>
                  <a:gd name="T5" fmla="*/ 0 h 30"/>
                  <a:gd name="T6" fmla="*/ 0 w 21"/>
                  <a:gd name="T7" fmla="*/ 5 h 30"/>
                  <a:gd name="T8" fmla="*/ 11 w 21"/>
                  <a:gd name="T9" fmla="*/ 30 h 30"/>
                  <a:gd name="T10" fmla="*/ 11 w 21"/>
                  <a:gd name="T11" fmla="*/ 30 h 30"/>
                  <a:gd name="T12" fmla="*/ 21 w 21"/>
                  <a:gd name="T13" fmla="*/ 25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30"/>
                  <a:gd name="T23" fmla="*/ 21 w 21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30">
                    <a:moveTo>
                      <a:pt x="21" y="25"/>
                    </a:moveTo>
                    <a:lnTo>
                      <a:pt x="21" y="25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11" y="30"/>
                    </a:lnTo>
                    <a:lnTo>
                      <a:pt x="21" y="2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" name="Freeform 105"/>
              <p:cNvSpPr>
                <a:spLocks/>
              </p:cNvSpPr>
              <p:nvPr/>
            </p:nvSpPr>
            <p:spPr bwMode="auto">
              <a:xfrm>
                <a:off x="2240" y="2145"/>
                <a:ext cx="22" cy="31"/>
              </a:xfrm>
              <a:custGeom>
                <a:avLst/>
                <a:gdLst>
                  <a:gd name="T0" fmla="*/ 22 w 22"/>
                  <a:gd name="T1" fmla="*/ 24 h 31"/>
                  <a:gd name="T2" fmla="*/ 22 w 22"/>
                  <a:gd name="T3" fmla="*/ 24 h 31"/>
                  <a:gd name="T4" fmla="*/ 10 w 22"/>
                  <a:gd name="T5" fmla="*/ 0 h 31"/>
                  <a:gd name="T6" fmla="*/ 0 w 22"/>
                  <a:gd name="T7" fmla="*/ 5 h 31"/>
                  <a:gd name="T8" fmla="*/ 11 w 22"/>
                  <a:gd name="T9" fmla="*/ 29 h 31"/>
                  <a:gd name="T10" fmla="*/ 11 w 22"/>
                  <a:gd name="T11" fmla="*/ 31 h 31"/>
                  <a:gd name="T12" fmla="*/ 22 w 22"/>
                  <a:gd name="T13" fmla="*/ 2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31"/>
                  <a:gd name="T23" fmla="*/ 22 w 22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31">
                    <a:moveTo>
                      <a:pt x="22" y="24"/>
                    </a:moveTo>
                    <a:lnTo>
                      <a:pt x="22" y="24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11" y="29"/>
                    </a:lnTo>
                    <a:lnTo>
                      <a:pt x="11" y="31"/>
                    </a:lnTo>
                    <a:lnTo>
                      <a:pt x="22" y="2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" name="Freeform 106"/>
              <p:cNvSpPr>
                <a:spLocks/>
              </p:cNvSpPr>
              <p:nvPr/>
            </p:nvSpPr>
            <p:spPr bwMode="auto">
              <a:xfrm>
                <a:off x="2251" y="2169"/>
                <a:ext cx="24" cy="31"/>
              </a:xfrm>
              <a:custGeom>
                <a:avLst/>
                <a:gdLst>
                  <a:gd name="T0" fmla="*/ 24 w 24"/>
                  <a:gd name="T1" fmla="*/ 24 h 31"/>
                  <a:gd name="T2" fmla="*/ 24 w 24"/>
                  <a:gd name="T3" fmla="*/ 24 h 31"/>
                  <a:gd name="T4" fmla="*/ 11 w 24"/>
                  <a:gd name="T5" fmla="*/ 0 h 31"/>
                  <a:gd name="T6" fmla="*/ 0 w 24"/>
                  <a:gd name="T7" fmla="*/ 7 h 31"/>
                  <a:gd name="T8" fmla="*/ 14 w 24"/>
                  <a:gd name="T9" fmla="*/ 31 h 31"/>
                  <a:gd name="T10" fmla="*/ 14 w 24"/>
                  <a:gd name="T11" fmla="*/ 31 h 31"/>
                  <a:gd name="T12" fmla="*/ 24 w 24"/>
                  <a:gd name="T13" fmla="*/ 2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31"/>
                  <a:gd name="T23" fmla="*/ 24 w 2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31">
                    <a:moveTo>
                      <a:pt x="24" y="24"/>
                    </a:moveTo>
                    <a:lnTo>
                      <a:pt x="24" y="24"/>
                    </a:lnTo>
                    <a:lnTo>
                      <a:pt x="11" y="0"/>
                    </a:lnTo>
                    <a:lnTo>
                      <a:pt x="0" y="7"/>
                    </a:lnTo>
                    <a:lnTo>
                      <a:pt x="14" y="31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" name="Freeform 107"/>
              <p:cNvSpPr>
                <a:spLocks/>
              </p:cNvSpPr>
              <p:nvPr/>
            </p:nvSpPr>
            <p:spPr bwMode="auto">
              <a:xfrm>
                <a:off x="2265" y="2193"/>
                <a:ext cx="24" cy="31"/>
              </a:xfrm>
              <a:custGeom>
                <a:avLst/>
                <a:gdLst>
                  <a:gd name="T0" fmla="*/ 23 w 24"/>
                  <a:gd name="T1" fmla="*/ 24 h 31"/>
                  <a:gd name="T2" fmla="*/ 24 w 24"/>
                  <a:gd name="T3" fmla="*/ 24 h 31"/>
                  <a:gd name="T4" fmla="*/ 10 w 24"/>
                  <a:gd name="T5" fmla="*/ 0 h 31"/>
                  <a:gd name="T6" fmla="*/ 0 w 24"/>
                  <a:gd name="T7" fmla="*/ 7 h 31"/>
                  <a:gd name="T8" fmla="*/ 14 w 24"/>
                  <a:gd name="T9" fmla="*/ 29 h 31"/>
                  <a:gd name="T10" fmla="*/ 14 w 24"/>
                  <a:gd name="T11" fmla="*/ 31 h 31"/>
                  <a:gd name="T12" fmla="*/ 23 w 24"/>
                  <a:gd name="T13" fmla="*/ 2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31"/>
                  <a:gd name="T23" fmla="*/ 24 w 2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31">
                    <a:moveTo>
                      <a:pt x="23" y="24"/>
                    </a:moveTo>
                    <a:lnTo>
                      <a:pt x="24" y="24"/>
                    </a:lnTo>
                    <a:lnTo>
                      <a:pt x="10" y="0"/>
                    </a:lnTo>
                    <a:lnTo>
                      <a:pt x="0" y="7"/>
                    </a:lnTo>
                    <a:lnTo>
                      <a:pt x="14" y="29"/>
                    </a:lnTo>
                    <a:lnTo>
                      <a:pt x="14" y="31"/>
                    </a:ln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" name="Freeform 108"/>
              <p:cNvSpPr>
                <a:spLocks/>
              </p:cNvSpPr>
              <p:nvPr/>
            </p:nvSpPr>
            <p:spPr bwMode="auto">
              <a:xfrm>
                <a:off x="2279" y="2217"/>
                <a:ext cx="25" cy="29"/>
              </a:xfrm>
              <a:custGeom>
                <a:avLst/>
                <a:gdLst>
                  <a:gd name="T0" fmla="*/ 24 w 25"/>
                  <a:gd name="T1" fmla="*/ 22 h 29"/>
                  <a:gd name="T2" fmla="*/ 25 w 25"/>
                  <a:gd name="T3" fmla="*/ 23 h 29"/>
                  <a:gd name="T4" fmla="*/ 9 w 25"/>
                  <a:gd name="T5" fmla="*/ 0 h 29"/>
                  <a:gd name="T6" fmla="*/ 0 w 25"/>
                  <a:gd name="T7" fmla="*/ 7 h 29"/>
                  <a:gd name="T8" fmla="*/ 15 w 25"/>
                  <a:gd name="T9" fmla="*/ 29 h 29"/>
                  <a:gd name="T10" fmla="*/ 15 w 25"/>
                  <a:gd name="T11" fmla="*/ 29 h 29"/>
                  <a:gd name="T12" fmla="*/ 24 w 25"/>
                  <a:gd name="T13" fmla="*/ 22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24" y="22"/>
                    </a:moveTo>
                    <a:lnTo>
                      <a:pt x="25" y="23"/>
                    </a:lnTo>
                    <a:lnTo>
                      <a:pt x="9" y="0"/>
                    </a:lnTo>
                    <a:lnTo>
                      <a:pt x="0" y="7"/>
                    </a:lnTo>
                    <a:lnTo>
                      <a:pt x="15" y="29"/>
                    </a:lnTo>
                    <a:lnTo>
                      <a:pt x="24" y="2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" name="Freeform 109"/>
              <p:cNvSpPr>
                <a:spLocks/>
              </p:cNvSpPr>
              <p:nvPr/>
            </p:nvSpPr>
            <p:spPr bwMode="auto">
              <a:xfrm>
                <a:off x="2294" y="2239"/>
                <a:ext cx="26" cy="30"/>
              </a:xfrm>
              <a:custGeom>
                <a:avLst/>
                <a:gdLst>
                  <a:gd name="T0" fmla="*/ 26 w 26"/>
                  <a:gd name="T1" fmla="*/ 22 h 30"/>
                  <a:gd name="T2" fmla="*/ 26 w 26"/>
                  <a:gd name="T3" fmla="*/ 22 h 30"/>
                  <a:gd name="T4" fmla="*/ 9 w 26"/>
                  <a:gd name="T5" fmla="*/ 0 h 30"/>
                  <a:gd name="T6" fmla="*/ 0 w 26"/>
                  <a:gd name="T7" fmla="*/ 7 h 30"/>
                  <a:gd name="T8" fmla="*/ 17 w 26"/>
                  <a:gd name="T9" fmla="*/ 29 h 30"/>
                  <a:gd name="T10" fmla="*/ 17 w 26"/>
                  <a:gd name="T11" fmla="*/ 30 h 30"/>
                  <a:gd name="T12" fmla="*/ 26 w 26"/>
                  <a:gd name="T13" fmla="*/ 22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30"/>
                  <a:gd name="T23" fmla="*/ 26 w 26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30">
                    <a:moveTo>
                      <a:pt x="26" y="22"/>
                    </a:moveTo>
                    <a:lnTo>
                      <a:pt x="26" y="22"/>
                    </a:lnTo>
                    <a:lnTo>
                      <a:pt x="9" y="0"/>
                    </a:lnTo>
                    <a:lnTo>
                      <a:pt x="0" y="7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26" y="2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" name="Freeform 110"/>
              <p:cNvSpPr>
                <a:spLocks/>
              </p:cNvSpPr>
              <p:nvPr/>
            </p:nvSpPr>
            <p:spPr bwMode="auto">
              <a:xfrm>
                <a:off x="2311" y="2261"/>
                <a:ext cx="25" cy="29"/>
              </a:xfrm>
              <a:custGeom>
                <a:avLst/>
                <a:gdLst>
                  <a:gd name="T0" fmla="*/ 25 w 25"/>
                  <a:gd name="T1" fmla="*/ 22 h 29"/>
                  <a:gd name="T2" fmla="*/ 25 w 25"/>
                  <a:gd name="T3" fmla="*/ 22 h 29"/>
                  <a:gd name="T4" fmla="*/ 9 w 25"/>
                  <a:gd name="T5" fmla="*/ 0 h 29"/>
                  <a:gd name="T6" fmla="*/ 0 w 25"/>
                  <a:gd name="T7" fmla="*/ 8 h 29"/>
                  <a:gd name="T8" fmla="*/ 16 w 25"/>
                  <a:gd name="T9" fmla="*/ 28 h 29"/>
                  <a:gd name="T10" fmla="*/ 16 w 25"/>
                  <a:gd name="T11" fmla="*/ 29 h 29"/>
                  <a:gd name="T12" fmla="*/ 25 w 25"/>
                  <a:gd name="T13" fmla="*/ 22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25" y="22"/>
                    </a:moveTo>
                    <a:lnTo>
                      <a:pt x="25" y="22"/>
                    </a:lnTo>
                    <a:lnTo>
                      <a:pt x="9" y="0"/>
                    </a:lnTo>
                    <a:lnTo>
                      <a:pt x="0" y="8"/>
                    </a:lnTo>
                    <a:lnTo>
                      <a:pt x="16" y="28"/>
                    </a:lnTo>
                    <a:lnTo>
                      <a:pt x="16" y="29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" name="Freeform 111"/>
              <p:cNvSpPr>
                <a:spLocks/>
              </p:cNvSpPr>
              <p:nvPr/>
            </p:nvSpPr>
            <p:spPr bwMode="auto">
              <a:xfrm>
                <a:off x="2327" y="2283"/>
                <a:ext cx="28" cy="28"/>
              </a:xfrm>
              <a:custGeom>
                <a:avLst/>
                <a:gdLst>
                  <a:gd name="T0" fmla="*/ 28 w 28"/>
                  <a:gd name="T1" fmla="*/ 20 h 28"/>
                  <a:gd name="T2" fmla="*/ 28 w 28"/>
                  <a:gd name="T3" fmla="*/ 20 h 28"/>
                  <a:gd name="T4" fmla="*/ 9 w 28"/>
                  <a:gd name="T5" fmla="*/ 0 h 28"/>
                  <a:gd name="T6" fmla="*/ 0 w 28"/>
                  <a:gd name="T7" fmla="*/ 7 h 28"/>
                  <a:gd name="T8" fmla="*/ 19 w 28"/>
                  <a:gd name="T9" fmla="*/ 28 h 28"/>
                  <a:gd name="T10" fmla="*/ 19 w 28"/>
                  <a:gd name="T11" fmla="*/ 28 h 28"/>
                  <a:gd name="T12" fmla="*/ 28 w 28"/>
                  <a:gd name="T13" fmla="*/ 2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8"/>
                  <a:gd name="T23" fmla="*/ 28 w 28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8">
                    <a:moveTo>
                      <a:pt x="28" y="20"/>
                    </a:moveTo>
                    <a:lnTo>
                      <a:pt x="28" y="20"/>
                    </a:lnTo>
                    <a:lnTo>
                      <a:pt x="9" y="0"/>
                    </a:lnTo>
                    <a:lnTo>
                      <a:pt x="0" y="7"/>
                    </a:lnTo>
                    <a:lnTo>
                      <a:pt x="19" y="28"/>
                    </a:lnTo>
                    <a:lnTo>
                      <a:pt x="28" y="2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" name="Freeform 112"/>
              <p:cNvSpPr>
                <a:spLocks/>
              </p:cNvSpPr>
              <p:nvPr/>
            </p:nvSpPr>
            <p:spPr bwMode="auto">
              <a:xfrm>
                <a:off x="2346" y="2303"/>
                <a:ext cx="26" cy="28"/>
              </a:xfrm>
              <a:custGeom>
                <a:avLst/>
                <a:gdLst>
                  <a:gd name="T0" fmla="*/ 26 w 26"/>
                  <a:gd name="T1" fmla="*/ 20 h 28"/>
                  <a:gd name="T2" fmla="*/ 26 w 26"/>
                  <a:gd name="T3" fmla="*/ 20 h 28"/>
                  <a:gd name="T4" fmla="*/ 9 w 26"/>
                  <a:gd name="T5" fmla="*/ 0 h 28"/>
                  <a:gd name="T6" fmla="*/ 0 w 26"/>
                  <a:gd name="T7" fmla="*/ 8 h 28"/>
                  <a:gd name="T8" fmla="*/ 19 w 26"/>
                  <a:gd name="T9" fmla="*/ 28 h 28"/>
                  <a:gd name="T10" fmla="*/ 19 w 26"/>
                  <a:gd name="T11" fmla="*/ 28 h 28"/>
                  <a:gd name="T12" fmla="*/ 26 w 26"/>
                  <a:gd name="T13" fmla="*/ 2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28"/>
                  <a:gd name="T23" fmla="*/ 26 w 26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28">
                    <a:moveTo>
                      <a:pt x="26" y="20"/>
                    </a:moveTo>
                    <a:lnTo>
                      <a:pt x="26" y="20"/>
                    </a:lnTo>
                    <a:lnTo>
                      <a:pt x="9" y="0"/>
                    </a:lnTo>
                    <a:lnTo>
                      <a:pt x="0" y="8"/>
                    </a:lnTo>
                    <a:lnTo>
                      <a:pt x="19" y="28"/>
                    </a:lnTo>
                    <a:lnTo>
                      <a:pt x="26" y="2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8" name="Freeform 113"/>
              <p:cNvSpPr>
                <a:spLocks/>
              </p:cNvSpPr>
              <p:nvPr/>
            </p:nvSpPr>
            <p:spPr bwMode="auto">
              <a:xfrm>
                <a:off x="2365" y="2323"/>
                <a:ext cx="28" cy="27"/>
              </a:xfrm>
              <a:custGeom>
                <a:avLst/>
                <a:gdLst>
                  <a:gd name="T0" fmla="*/ 26 w 28"/>
                  <a:gd name="T1" fmla="*/ 19 h 27"/>
                  <a:gd name="T2" fmla="*/ 28 w 28"/>
                  <a:gd name="T3" fmla="*/ 19 h 27"/>
                  <a:gd name="T4" fmla="*/ 7 w 28"/>
                  <a:gd name="T5" fmla="*/ 0 h 27"/>
                  <a:gd name="T6" fmla="*/ 0 w 28"/>
                  <a:gd name="T7" fmla="*/ 8 h 27"/>
                  <a:gd name="T8" fmla="*/ 19 w 28"/>
                  <a:gd name="T9" fmla="*/ 27 h 27"/>
                  <a:gd name="T10" fmla="*/ 19 w 28"/>
                  <a:gd name="T11" fmla="*/ 27 h 27"/>
                  <a:gd name="T12" fmla="*/ 26 w 28"/>
                  <a:gd name="T13" fmla="*/ 19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7"/>
                  <a:gd name="T23" fmla="*/ 28 w 28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7">
                    <a:moveTo>
                      <a:pt x="26" y="19"/>
                    </a:moveTo>
                    <a:lnTo>
                      <a:pt x="28" y="19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19" y="27"/>
                    </a:ln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9" name="Freeform 114"/>
              <p:cNvSpPr>
                <a:spLocks/>
              </p:cNvSpPr>
              <p:nvPr/>
            </p:nvSpPr>
            <p:spPr bwMode="auto">
              <a:xfrm>
                <a:off x="2384" y="2342"/>
                <a:ext cx="29" cy="27"/>
              </a:xfrm>
              <a:custGeom>
                <a:avLst/>
                <a:gdLst>
                  <a:gd name="T0" fmla="*/ 29 w 29"/>
                  <a:gd name="T1" fmla="*/ 18 h 27"/>
                  <a:gd name="T2" fmla="*/ 29 w 29"/>
                  <a:gd name="T3" fmla="*/ 18 h 27"/>
                  <a:gd name="T4" fmla="*/ 7 w 29"/>
                  <a:gd name="T5" fmla="*/ 0 h 27"/>
                  <a:gd name="T6" fmla="*/ 0 w 29"/>
                  <a:gd name="T7" fmla="*/ 8 h 27"/>
                  <a:gd name="T8" fmla="*/ 21 w 29"/>
                  <a:gd name="T9" fmla="*/ 27 h 27"/>
                  <a:gd name="T10" fmla="*/ 21 w 29"/>
                  <a:gd name="T11" fmla="*/ 27 h 27"/>
                  <a:gd name="T12" fmla="*/ 29 w 29"/>
                  <a:gd name="T13" fmla="*/ 18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7"/>
                  <a:gd name="T23" fmla="*/ 29 w 29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7">
                    <a:moveTo>
                      <a:pt x="29" y="18"/>
                    </a:moveTo>
                    <a:lnTo>
                      <a:pt x="29" y="18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21" y="27"/>
                    </a:lnTo>
                    <a:lnTo>
                      <a:pt x="29" y="1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0" name="Freeform 115"/>
              <p:cNvSpPr>
                <a:spLocks/>
              </p:cNvSpPr>
              <p:nvPr/>
            </p:nvSpPr>
            <p:spPr bwMode="auto">
              <a:xfrm>
                <a:off x="2405" y="2360"/>
                <a:ext cx="29" cy="25"/>
              </a:xfrm>
              <a:custGeom>
                <a:avLst/>
                <a:gdLst>
                  <a:gd name="T0" fmla="*/ 29 w 29"/>
                  <a:gd name="T1" fmla="*/ 16 h 25"/>
                  <a:gd name="T2" fmla="*/ 29 w 29"/>
                  <a:gd name="T3" fmla="*/ 16 h 25"/>
                  <a:gd name="T4" fmla="*/ 8 w 29"/>
                  <a:gd name="T5" fmla="*/ 0 h 25"/>
                  <a:gd name="T6" fmla="*/ 0 w 29"/>
                  <a:gd name="T7" fmla="*/ 9 h 25"/>
                  <a:gd name="T8" fmla="*/ 22 w 29"/>
                  <a:gd name="T9" fmla="*/ 25 h 25"/>
                  <a:gd name="T10" fmla="*/ 22 w 29"/>
                  <a:gd name="T11" fmla="*/ 25 h 25"/>
                  <a:gd name="T12" fmla="*/ 29 w 29"/>
                  <a:gd name="T13" fmla="*/ 16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5"/>
                  <a:gd name="T23" fmla="*/ 29 w 29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5">
                    <a:moveTo>
                      <a:pt x="29" y="16"/>
                    </a:moveTo>
                    <a:lnTo>
                      <a:pt x="29" y="16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22" y="25"/>
                    </a:lnTo>
                    <a:lnTo>
                      <a:pt x="29" y="1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1" name="Freeform 116"/>
              <p:cNvSpPr>
                <a:spLocks/>
              </p:cNvSpPr>
              <p:nvPr/>
            </p:nvSpPr>
            <p:spPr bwMode="auto">
              <a:xfrm>
                <a:off x="2427" y="2376"/>
                <a:ext cx="29" cy="27"/>
              </a:xfrm>
              <a:custGeom>
                <a:avLst/>
                <a:gdLst>
                  <a:gd name="T0" fmla="*/ 29 w 29"/>
                  <a:gd name="T1" fmla="*/ 17 h 27"/>
                  <a:gd name="T2" fmla="*/ 29 w 29"/>
                  <a:gd name="T3" fmla="*/ 18 h 27"/>
                  <a:gd name="T4" fmla="*/ 7 w 29"/>
                  <a:gd name="T5" fmla="*/ 0 h 27"/>
                  <a:gd name="T6" fmla="*/ 0 w 29"/>
                  <a:gd name="T7" fmla="*/ 9 h 27"/>
                  <a:gd name="T8" fmla="*/ 21 w 29"/>
                  <a:gd name="T9" fmla="*/ 27 h 27"/>
                  <a:gd name="T10" fmla="*/ 22 w 29"/>
                  <a:gd name="T11" fmla="*/ 27 h 27"/>
                  <a:gd name="T12" fmla="*/ 29 w 29"/>
                  <a:gd name="T13" fmla="*/ 17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7"/>
                  <a:gd name="T23" fmla="*/ 29 w 29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7">
                    <a:moveTo>
                      <a:pt x="29" y="17"/>
                    </a:moveTo>
                    <a:lnTo>
                      <a:pt x="29" y="18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21" y="27"/>
                    </a:lnTo>
                    <a:lnTo>
                      <a:pt x="22" y="27"/>
                    </a:lnTo>
                    <a:lnTo>
                      <a:pt x="29" y="1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2" name="Freeform 117"/>
              <p:cNvSpPr>
                <a:spLocks/>
              </p:cNvSpPr>
              <p:nvPr/>
            </p:nvSpPr>
            <p:spPr bwMode="auto">
              <a:xfrm>
                <a:off x="2449" y="2393"/>
                <a:ext cx="29" cy="25"/>
              </a:xfrm>
              <a:custGeom>
                <a:avLst/>
                <a:gdLst>
                  <a:gd name="T0" fmla="*/ 28 w 29"/>
                  <a:gd name="T1" fmla="*/ 15 h 25"/>
                  <a:gd name="T2" fmla="*/ 29 w 29"/>
                  <a:gd name="T3" fmla="*/ 16 h 25"/>
                  <a:gd name="T4" fmla="*/ 7 w 29"/>
                  <a:gd name="T5" fmla="*/ 0 h 25"/>
                  <a:gd name="T6" fmla="*/ 0 w 29"/>
                  <a:gd name="T7" fmla="*/ 10 h 25"/>
                  <a:gd name="T8" fmla="*/ 23 w 29"/>
                  <a:gd name="T9" fmla="*/ 25 h 25"/>
                  <a:gd name="T10" fmla="*/ 23 w 29"/>
                  <a:gd name="T11" fmla="*/ 25 h 25"/>
                  <a:gd name="T12" fmla="*/ 28 w 29"/>
                  <a:gd name="T13" fmla="*/ 15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5"/>
                  <a:gd name="T23" fmla="*/ 29 w 29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5">
                    <a:moveTo>
                      <a:pt x="28" y="15"/>
                    </a:moveTo>
                    <a:lnTo>
                      <a:pt x="29" y="16"/>
                    </a:lnTo>
                    <a:lnTo>
                      <a:pt x="7" y="0"/>
                    </a:lnTo>
                    <a:lnTo>
                      <a:pt x="0" y="10"/>
                    </a:lnTo>
                    <a:lnTo>
                      <a:pt x="23" y="25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3" name="Freeform 118"/>
              <p:cNvSpPr>
                <a:spLocks/>
              </p:cNvSpPr>
              <p:nvPr/>
            </p:nvSpPr>
            <p:spPr bwMode="auto">
              <a:xfrm>
                <a:off x="2472" y="2408"/>
                <a:ext cx="29" cy="24"/>
              </a:xfrm>
              <a:custGeom>
                <a:avLst/>
                <a:gdLst>
                  <a:gd name="T0" fmla="*/ 29 w 29"/>
                  <a:gd name="T1" fmla="*/ 14 h 24"/>
                  <a:gd name="T2" fmla="*/ 29 w 29"/>
                  <a:gd name="T3" fmla="*/ 14 h 24"/>
                  <a:gd name="T4" fmla="*/ 5 w 29"/>
                  <a:gd name="T5" fmla="*/ 0 h 24"/>
                  <a:gd name="T6" fmla="*/ 0 w 29"/>
                  <a:gd name="T7" fmla="*/ 10 h 24"/>
                  <a:gd name="T8" fmla="*/ 23 w 29"/>
                  <a:gd name="T9" fmla="*/ 24 h 24"/>
                  <a:gd name="T10" fmla="*/ 23 w 29"/>
                  <a:gd name="T11" fmla="*/ 24 h 24"/>
                  <a:gd name="T12" fmla="*/ 29 w 29"/>
                  <a:gd name="T13" fmla="*/ 1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4"/>
                  <a:gd name="T23" fmla="*/ 29 w 29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4">
                    <a:moveTo>
                      <a:pt x="29" y="14"/>
                    </a:moveTo>
                    <a:lnTo>
                      <a:pt x="29" y="14"/>
                    </a:lnTo>
                    <a:lnTo>
                      <a:pt x="5" y="0"/>
                    </a:lnTo>
                    <a:lnTo>
                      <a:pt x="0" y="10"/>
                    </a:lnTo>
                    <a:lnTo>
                      <a:pt x="23" y="24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4" name="Freeform 119"/>
              <p:cNvSpPr>
                <a:spLocks/>
              </p:cNvSpPr>
              <p:nvPr/>
            </p:nvSpPr>
            <p:spPr bwMode="auto">
              <a:xfrm>
                <a:off x="2495" y="2422"/>
                <a:ext cx="30" cy="24"/>
              </a:xfrm>
              <a:custGeom>
                <a:avLst/>
                <a:gdLst>
                  <a:gd name="T0" fmla="*/ 29 w 30"/>
                  <a:gd name="T1" fmla="*/ 13 h 24"/>
                  <a:gd name="T2" fmla="*/ 30 w 30"/>
                  <a:gd name="T3" fmla="*/ 13 h 24"/>
                  <a:gd name="T4" fmla="*/ 6 w 30"/>
                  <a:gd name="T5" fmla="*/ 0 h 24"/>
                  <a:gd name="T6" fmla="*/ 0 w 30"/>
                  <a:gd name="T7" fmla="*/ 10 h 24"/>
                  <a:gd name="T8" fmla="*/ 24 w 30"/>
                  <a:gd name="T9" fmla="*/ 24 h 24"/>
                  <a:gd name="T10" fmla="*/ 24 w 30"/>
                  <a:gd name="T11" fmla="*/ 24 h 24"/>
                  <a:gd name="T12" fmla="*/ 29 w 30"/>
                  <a:gd name="T13" fmla="*/ 13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4"/>
                  <a:gd name="T23" fmla="*/ 30 w 30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4">
                    <a:moveTo>
                      <a:pt x="29" y="13"/>
                    </a:moveTo>
                    <a:lnTo>
                      <a:pt x="30" y="13"/>
                    </a:lnTo>
                    <a:lnTo>
                      <a:pt x="6" y="0"/>
                    </a:lnTo>
                    <a:lnTo>
                      <a:pt x="0" y="10"/>
                    </a:lnTo>
                    <a:lnTo>
                      <a:pt x="24" y="24"/>
                    </a:lnTo>
                    <a:lnTo>
                      <a:pt x="29" y="1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20"/>
              <p:cNvSpPr>
                <a:spLocks/>
              </p:cNvSpPr>
              <p:nvPr/>
            </p:nvSpPr>
            <p:spPr bwMode="auto">
              <a:xfrm>
                <a:off x="2519" y="2435"/>
                <a:ext cx="30" cy="23"/>
              </a:xfrm>
              <a:custGeom>
                <a:avLst/>
                <a:gdLst>
                  <a:gd name="T0" fmla="*/ 30 w 30"/>
                  <a:gd name="T1" fmla="*/ 13 h 23"/>
                  <a:gd name="T2" fmla="*/ 30 w 30"/>
                  <a:gd name="T3" fmla="*/ 13 h 23"/>
                  <a:gd name="T4" fmla="*/ 5 w 30"/>
                  <a:gd name="T5" fmla="*/ 0 h 23"/>
                  <a:gd name="T6" fmla="*/ 0 w 30"/>
                  <a:gd name="T7" fmla="*/ 11 h 23"/>
                  <a:gd name="T8" fmla="*/ 25 w 30"/>
                  <a:gd name="T9" fmla="*/ 23 h 23"/>
                  <a:gd name="T10" fmla="*/ 25 w 30"/>
                  <a:gd name="T11" fmla="*/ 23 h 23"/>
                  <a:gd name="T12" fmla="*/ 30 w 30"/>
                  <a:gd name="T13" fmla="*/ 13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3"/>
                  <a:gd name="T23" fmla="*/ 30 w 30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3">
                    <a:moveTo>
                      <a:pt x="30" y="13"/>
                    </a:moveTo>
                    <a:lnTo>
                      <a:pt x="30" y="13"/>
                    </a:lnTo>
                    <a:lnTo>
                      <a:pt x="5" y="0"/>
                    </a:lnTo>
                    <a:lnTo>
                      <a:pt x="0" y="11"/>
                    </a:lnTo>
                    <a:lnTo>
                      <a:pt x="25" y="23"/>
                    </a:lnTo>
                    <a:lnTo>
                      <a:pt x="30" y="1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21"/>
              <p:cNvSpPr>
                <a:spLocks/>
              </p:cNvSpPr>
              <p:nvPr/>
            </p:nvSpPr>
            <p:spPr bwMode="auto">
              <a:xfrm>
                <a:off x="2544" y="2448"/>
                <a:ext cx="29" cy="21"/>
              </a:xfrm>
              <a:custGeom>
                <a:avLst/>
                <a:gdLst>
                  <a:gd name="T0" fmla="*/ 29 w 29"/>
                  <a:gd name="T1" fmla="*/ 10 h 21"/>
                  <a:gd name="T2" fmla="*/ 29 w 29"/>
                  <a:gd name="T3" fmla="*/ 10 h 21"/>
                  <a:gd name="T4" fmla="*/ 5 w 29"/>
                  <a:gd name="T5" fmla="*/ 0 h 21"/>
                  <a:gd name="T6" fmla="*/ 0 w 29"/>
                  <a:gd name="T7" fmla="*/ 10 h 21"/>
                  <a:gd name="T8" fmla="*/ 25 w 29"/>
                  <a:gd name="T9" fmla="*/ 21 h 21"/>
                  <a:gd name="T10" fmla="*/ 25 w 29"/>
                  <a:gd name="T11" fmla="*/ 21 h 21"/>
                  <a:gd name="T12" fmla="*/ 29 w 29"/>
                  <a:gd name="T13" fmla="*/ 1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1"/>
                  <a:gd name="T23" fmla="*/ 29 w 29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1">
                    <a:moveTo>
                      <a:pt x="29" y="10"/>
                    </a:moveTo>
                    <a:lnTo>
                      <a:pt x="29" y="10"/>
                    </a:lnTo>
                    <a:lnTo>
                      <a:pt x="5" y="0"/>
                    </a:lnTo>
                    <a:lnTo>
                      <a:pt x="0" y="10"/>
                    </a:lnTo>
                    <a:lnTo>
                      <a:pt x="25" y="21"/>
                    </a:lnTo>
                    <a:lnTo>
                      <a:pt x="29" y="1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22"/>
              <p:cNvSpPr>
                <a:spLocks/>
              </p:cNvSpPr>
              <p:nvPr/>
            </p:nvSpPr>
            <p:spPr bwMode="auto">
              <a:xfrm>
                <a:off x="2569" y="2458"/>
                <a:ext cx="31" cy="22"/>
              </a:xfrm>
              <a:custGeom>
                <a:avLst/>
                <a:gdLst>
                  <a:gd name="T0" fmla="*/ 31 w 31"/>
                  <a:gd name="T1" fmla="*/ 10 h 22"/>
                  <a:gd name="T2" fmla="*/ 31 w 31"/>
                  <a:gd name="T3" fmla="*/ 11 h 22"/>
                  <a:gd name="T4" fmla="*/ 4 w 31"/>
                  <a:gd name="T5" fmla="*/ 0 h 22"/>
                  <a:gd name="T6" fmla="*/ 0 w 31"/>
                  <a:gd name="T7" fmla="*/ 11 h 22"/>
                  <a:gd name="T8" fmla="*/ 25 w 31"/>
                  <a:gd name="T9" fmla="*/ 22 h 22"/>
                  <a:gd name="T10" fmla="*/ 27 w 31"/>
                  <a:gd name="T11" fmla="*/ 22 h 22"/>
                  <a:gd name="T12" fmla="*/ 31 w 31"/>
                  <a:gd name="T13" fmla="*/ 1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2"/>
                  <a:gd name="T23" fmla="*/ 31 w 3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2">
                    <a:moveTo>
                      <a:pt x="31" y="10"/>
                    </a:moveTo>
                    <a:lnTo>
                      <a:pt x="31" y="11"/>
                    </a:lnTo>
                    <a:lnTo>
                      <a:pt x="4" y="0"/>
                    </a:lnTo>
                    <a:lnTo>
                      <a:pt x="0" y="11"/>
                    </a:lnTo>
                    <a:lnTo>
                      <a:pt x="25" y="22"/>
                    </a:lnTo>
                    <a:lnTo>
                      <a:pt x="27" y="22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23"/>
              <p:cNvSpPr>
                <a:spLocks/>
              </p:cNvSpPr>
              <p:nvPr/>
            </p:nvSpPr>
            <p:spPr bwMode="auto">
              <a:xfrm>
                <a:off x="2596" y="2468"/>
                <a:ext cx="29" cy="20"/>
              </a:xfrm>
              <a:custGeom>
                <a:avLst/>
                <a:gdLst>
                  <a:gd name="T0" fmla="*/ 27 w 29"/>
                  <a:gd name="T1" fmla="*/ 10 h 20"/>
                  <a:gd name="T2" fmla="*/ 29 w 29"/>
                  <a:gd name="T3" fmla="*/ 10 h 20"/>
                  <a:gd name="T4" fmla="*/ 4 w 29"/>
                  <a:gd name="T5" fmla="*/ 0 h 20"/>
                  <a:gd name="T6" fmla="*/ 0 w 29"/>
                  <a:gd name="T7" fmla="*/ 12 h 20"/>
                  <a:gd name="T8" fmla="*/ 25 w 29"/>
                  <a:gd name="T9" fmla="*/ 20 h 20"/>
                  <a:gd name="T10" fmla="*/ 25 w 29"/>
                  <a:gd name="T11" fmla="*/ 20 h 20"/>
                  <a:gd name="T12" fmla="*/ 27 w 29"/>
                  <a:gd name="T13" fmla="*/ 1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0"/>
                  <a:gd name="T23" fmla="*/ 29 w 29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0">
                    <a:moveTo>
                      <a:pt x="27" y="10"/>
                    </a:moveTo>
                    <a:lnTo>
                      <a:pt x="29" y="10"/>
                    </a:lnTo>
                    <a:lnTo>
                      <a:pt x="4" y="0"/>
                    </a:lnTo>
                    <a:lnTo>
                      <a:pt x="0" y="12"/>
                    </a:lnTo>
                    <a:lnTo>
                      <a:pt x="25" y="20"/>
                    </a:lnTo>
                    <a:lnTo>
                      <a:pt x="27" y="1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24"/>
              <p:cNvSpPr>
                <a:spLocks/>
              </p:cNvSpPr>
              <p:nvPr/>
            </p:nvSpPr>
            <p:spPr bwMode="auto">
              <a:xfrm>
                <a:off x="2621" y="2478"/>
                <a:ext cx="29" cy="18"/>
              </a:xfrm>
              <a:custGeom>
                <a:avLst/>
                <a:gdLst>
                  <a:gd name="T0" fmla="*/ 29 w 29"/>
                  <a:gd name="T1" fmla="*/ 8 h 18"/>
                  <a:gd name="T2" fmla="*/ 29 w 29"/>
                  <a:gd name="T3" fmla="*/ 8 h 18"/>
                  <a:gd name="T4" fmla="*/ 2 w 29"/>
                  <a:gd name="T5" fmla="*/ 0 h 18"/>
                  <a:gd name="T6" fmla="*/ 0 w 29"/>
                  <a:gd name="T7" fmla="*/ 10 h 18"/>
                  <a:gd name="T8" fmla="*/ 26 w 29"/>
                  <a:gd name="T9" fmla="*/ 18 h 18"/>
                  <a:gd name="T10" fmla="*/ 26 w 29"/>
                  <a:gd name="T11" fmla="*/ 18 h 18"/>
                  <a:gd name="T12" fmla="*/ 29 w 29"/>
                  <a:gd name="T13" fmla="*/ 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8"/>
                  <a:gd name="T23" fmla="*/ 29 w 29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8">
                    <a:moveTo>
                      <a:pt x="29" y="8"/>
                    </a:moveTo>
                    <a:lnTo>
                      <a:pt x="29" y="8"/>
                    </a:lnTo>
                    <a:lnTo>
                      <a:pt x="2" y="0"/>
                    </a:lnTo>
                    <a:lnTo>
                      <a:pt x="0" y="10"/>
                    </a:lnTo>
                    <a:lnTo>
                      <a:pt x="26" y="18"/>
                    </a:lnTo>
                    <a:lnTo>
                      <a:pt x="29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25"/>
              <p:cNvSpPr>
                <a:spLocks/>
              </p:cNvSpPr>
              <p:nvPr/>
            </p:nvSpPr>
            <p:spPr bwMode="auto">
              <a:xfrm>
                <a:off x="2647" y="2486"/>
                <a:ext cx="29" cy="18"/>
              </a:xfrm>
              <a:custGeom>
                <a:avLst/>
                <a:gdLst>
                  <a:gd name="T0" fmla="*/ 29 w 29"/>
                  <a:gd name="T1" fmla="*/ 6 h 18"/>
                  <a:gd name="T2" fmla="*/ 29 w 29"/>
                  <a:gd name="T3" fmla="*/ 6 h 18"/>
                  <a:gd name="T4" fmla="*/ 3 w 29"/>
                  <a:gd name="T5" fmla="*/ 0 h 18"/>
                  <a:gd name="T6" fmla="*/ 0 w 29"/>
                  <a:gd name="T7" fmla="*/ 10 h 18"/>
                  <a:gd name="T8" fmla="*/ 27 w 29"/>
                  <a:gd name="T9" fmla="*/ 18 h 18"/>
                  <a:gd name="T10" fmla="*/ 27 w 29"/>
                  <a:gd name="T11" fmla="*/ 18 h 18"/>
                  <a:gd name="T12" fmla="*/ 29 w 29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8"/>
                  <a:gd name="T23" fmla="*/ 29 w 29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8">
                    <a:moveTo>
                      <a:pt x="29" y="6"/>
                    </a:moveTo>
                    <a:lnTo>
                      <a:pt x="29" y="6"/>
                    </a:lnTo>
                    <a:lnTo>
                      <a:pt x="3" y="0"/>
                    </a:lnTo>
                    <a:lnTo>
                      <a:pt x="0" y="10"/>
                    </a:lnTo>
                    <a:lnTo>
                      <a:pt x="27" y="18"/>
                    </a:lnTo>
                    <a:lnTo>
                      <a:pt x="29" y="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26"/>
              <p:cNvSpPr>
                <a:spLocks/>
              </p:cNvSpPr>
              <p:nvPr/>
            </p:nvSpPr>
            <p:spPr bwMode="auto">
              <a:xfrm>
                <a:off x="2674" y="2492"/>
                <a:ext cx="29" cy="17"/>
              </a:xfrm>
              <a:custGeom>
                <a:avLst/>
                <a:gdLst>
                  <a:gd name="T0" fmla="*/ 29 w 29"/>
                  <a:gd name="T1" fmla="*/ 6 h 17"/>
                  <a:gd name="T2" fmla="*/ 29 w 29"/>
                  <a:gd name="T3" fmla="*/ 6 h 17"/>
                  <a:gd name="T4" fmla="*/ 2 w 29"/>
                  <a:gd name="T5" fmla="*/ 0 h 17"/>
                  <a:gd name="T6" fmla="*/ 0 w 29"/>
                  <a:gd name="T7" fmla="*/ 12 h 17"/>
                  <a:gd name="T8" fmla="*/ 26 w 29"/>
                  <a:gd name="T9" fmla="*/ 17 h 17"/>
                  <a:gd name="T10" fmla="*/ 28 w 29"/>
                  <a:gd name="T11" fmla="*/ 17 h 17"/>
                  <a:gd name="T12" fmla="*/ 29 w 29"/>
                  <a:gd name="T13" fmla="*/ 6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7"/>
                  <a:gd name="T23" fmla="*/ 29 w 29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7">
                    <a:moveTo>
                      <a:pt x="29" y="6"/>
                    </a:moveTo>
                    <a:lnTo>
                      <a:pt x="29" y="6"/>
                    </a:lnTo>
                    <a:lnTo>
                      <a:pt x="2" y="0"/>
                    </a:lnTo>
                    <a:lnTo>
                      <a:pt x="0" y="12"/>
                    </a:lnTo>
                    <a:lnTo>
                      <a:pt x="26" y="17"/>
                    </a:lnTo>
                    <a:lnTo>
                      <a:pt x="28" y="17"/>
                    </a:lnTo>
                    <a:lnTo>
                      <a:pt x="29" y="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27"/>
              <p:cNvSpPr>
                <a:spLocks/>
              </p:cNvSpPr>
              <p:nvPr/>
            </p:nvSpPr>
            <p:spPr bwMode="auto">
              <a:xfrm>
                <a:off x="2702" y="2498"/>
                <a:ext cx="27" cy="16"/>
              </a:xfrm>
              <a:custGeom>
                <a:avLst/>
                <a:gdLst>
                  <a:gd name="T0" fmla="*/ 27 w 27"/>
                  <a:gd name="T1" fmla="*/ 4 h 16"/>
                  <a:gd name="T2" fmla="*/ 27 w 27"/>
                  <a:gd name="T3" fmla="*/ 4 h 16"/>
                  <a:gd name="T4" fmla="*/ 1 w 27"/>
                  <a:gd name="T5" fmla="*/ 0 h 16"/>
                  <a:gd name="T6" fmla="*/ 0 w 27"/>
                  <a:gd name="T7" fmla="*/ 11 h 16"/>
                  <a:gd name="T8" fmla="*/ 26 w 27"/>
                  <a:gd name="T9" fmla="*/ 16 h 16"/>
                  <a:gd name="T10" fmla="*/ 26 w 27"/>
                  <a:gd name="T11" fmla="*/ 16 h 16"/>
                  <a:gd name="T12" fmla="*/ 27 w 27"/>
                  <a:gd name="T13" fmla="*/ 4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16"/>
                  <a:gd name="T23" fmla="*/ 27 w 2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16">
                    <a:moveTo>
                      <a:pt x="27" y="4"/>
                    </a:moveTo>
                    <a:lnTo>
                      <a:pt x="27" y="4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26" y="16"/>
                    </a:lnTo>
                    <a:lnTo>
                      <a:pt x="27" y="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Freeform 128"/>
              <p:cNvSpPr>
                <a:spLocks/>
              </p:cNvSpPr>
              <p:nvPr/>
            </p:nvSpPr>
            <p:spPr bwMode="auto">
              <a:xfrm>
                <a:off x="2728" y="2502"/>
                <a:ext cx="29" cy="14"/>
              </a:xfrm>
              <a:custGeom>
                <a:avLst/>
                <a:gdLst>
                  <a:gd name="T0" fmla="*/ 29 w 29"/>
                  <a:gd name="T1" fmla="*/ 3 h 14"/>
                  <a:gd name="T2" fmla="*/ 29 w 29"/>
                  <a:gd name="T3" fmla="*/ 3 h 14"/>
                  <a:gd name="T4" fmla="*/ 1 w 29"/>
                  <a:gd name="T5" fmla="*/ 0 h 14"/>
                  <a:gd name="T6" fmla="*/ 0 w 29"/>
                  <a:gd name="T7" fmla="*/ 12 h 14"/>
                  <a:gd name="T8" fmla="*/ 28 w 29"/>
                  <a:gd name="T9" fmla="*/ 14 h 14"/>
                  <a:gd name="T10" fmla="*/ 28 w 29"/>
                  <a:gd name="T11" fmla="*/ 14 h 14"/>
                  <a:gd name="T12" fmla="*/ 29 w 29"/>
                  <a:gd name="T13" fmla="*/ 3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4"/>
                  <a:gd name="T23" fmla="*/ 29 w 29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4">
                    <a:moveTo>
                      <a:pt x="29" y="3"/>
                    </a:moveTo>
                    <a:lnTo>
                      <a:pt x="29" y="3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28" y="14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4" name="Freeform 129"/>
              <p:cNvSpPr>
                <a:spLocks/>
              </p:cNvSpPr>
              <p:nvPr/>
            </p:nvSpPr>
            <p:spPr bwMode="auto">
              <a:xfrm>
                <a:off x="2756" y="2505"/>
                <a:ext cx="28" cy="14"/>
              </a:xfrm>
              <a:custGeom>
                <a:avLst/>
                <a:gdLst>
                  <a:gd name="T0" fmla="*/ 28 w 28"/>
                  <a:gd name="T1" fmla="*/ 2 h 14"/>
                  <a:gd name="T2" fmla="*/ 28 w 28"/>
                  <a:gd name="T3" fmla="*/ 2 h 14"/>
                  <a:gd name="T4" fmla="*/ 1 w 28"/>
                  <a:gd name="T5" fmla="*/ 0 h 14"/>
                  <a:gd name="T6" fmla="*/ 0 w 28"/>
                  <a:gd name="T7" fmla="*/ 11 h 14"/>
                  <a:gd name="T8" fmla="*/ 28 w 28"/>
                  <a:gd name="T9" fmla="*/ 14 h 14"/>
                  <a:gd name="T10" fmla="*/ 28 w 28"/>
                  <a:gd name="T11" fmla="*/ 14 h 14"/>
                  <a:gd name="T12" fmla="*/ 28 w 28"/>
                  <a:gd name="T13" fmla="*/ 2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14"/>
                  <a:gd name="T23" fmla="*/ 28 w 28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14">
                    <a:moveTo>
                      <a:pt x="28" y="2"/>
                    </a:moveTo>
                    <a:lnTo>
                      <a:pt x="28" y="2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28" y="14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5" name="Freeform 130"/>
              <p:cNvSpPr>
                <a:spLocks/>
              </p:cNvSpPr>
              <p:nvPr/>
            </p:nvSpPr>
            <p:spPr bwMode="auto">
              <a:xfrm>
                <a:off x="2784" y="2507"/>
                <a:ext cx="27" cy="13"/>
              </a:xfrm>
              <a:custGeom>
                <a:avLst/>
                <a:gdLst>
                  <a:gd name="T0" fmla="*/ 27 w 27"/>
                  <a:gd name="T1" fmla="*/ 2 h 13"/>
                  <a:gd name="T2" fmla="*/ 27 w 27"/>
                  <a:gd name="T3" fmla="*/ 2 h 13"/>
                  <a:gd name="T4" fmla="*/ 0 w 27"/>
                  <a:gd name="T5" fmla="*/ 0 h 13"/>
                  <a:gd name="T6" fmla="*/ 0 w 27"/>
                  <a:gd name="T7" fmla="*/ 12 h 13"/>
                  <a:gd name="T8" fmla="*/ 27 w 27"/>
                  <a:gd name="T9" fmla="*/ 13 h 13"/>
                  <a:gd name="T10" fmla="*/ 27 w 27"/>
                  <a:gd name="T11" fmla="*/ 13 h 13"/>
                  <a:gd name="T12" fmla="*/ 27 w 27"/>
                  <a:gd name="T13" fmla="*/ 2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13"/>
                  <a:gd name="T23" fmla="*/ 27 w 27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13">
                    <a:moveTo>
                      <a:pt x="27" y="2"/>
                    </a:moveTo>
                    <a:lnTo>
                      <a:pt x="27" y="2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7" y="13"/>
                    </a:lnTo>
                    <a:lnTo>
                      <a:pt x="27" y="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31"/>
              <p:cNvSpPr>
                <a:spLocks/>
              </p:cNvSpPr>
              <p:nvPr/>
            </p:nvSpPr>
            <p:spPr bwMode="auto">
              <a:xfrm>
                <a:off x="2811" y="2507"/>
                <a:ext cx="28" cy="13"/>
              </a:xfrm>
              <a:custGeom>
                <a:avLst/>
                <a:gdLst>
                  <a:gd name="T0" fmla="*/ 27 w 28"/>
                  <a:gd name="T1" fmla="*/ 0 h 13"/>
                  <a:gd name="T2" fmla="*/ 27 w 28"/>
                  <a:gd name="T3" fmla="*/ 0 h 13"/>
                  <a:gd name="T4" fmla="*/ 0 w 28"/>
                  <a:gd name="T5" fmla="*/ 2 h 13"/>
                  <a:gd name="T6" fmla="*/ 0 w 28"/>
                  <a:gd name="T7" fmla="*/ 13 h 13"/>
                  <a:gd name="T8" fmla="*/ 28 w 28"/>
                  <a:gd name="T9" fmla="*/ 12 h 13"/>
                  <a:gd name="T10" fmla="*/ 28 w 28"/>
                  <a:gd name="T11" fmla="*/ 12 h 13"/>
                  <a:gd name="T12" fmla="*/ 27 w 28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13"/>
                  <a:gd name="T23" fmla="*/ 28 w 28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13">
                    <a:moveTo>
                      <a:pt x="27" y="0"/>
                    </a:moveTo>
                    <a:lnTo>
                      <a:pt x="27" y="0"/>
                    </a:lnTo>
                    <a:lnTo>
                      <a:pt x="0" y="2"/>
                    </a:lnTo>
                    <a:lnTo>
                      <a:pt x="0" y="13"/>
                    </a:lnTo>
                    <a:lnTo>
                      <a:pt x="28" y="1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7" name="Freeform 132"/>
              <p:cNvSpPr>
                <a:spLocks/>
              </p:cNvSpPr>
              <p:nvPr/>
            </p:nvSpPr>
            <p:spPr bwMode="auto">
              <a:xfrm>
                <a:off x="2838" y="2506"/>
                <a:ext cx="29" cy="13"/>
              </a:xfrm>
              <a:custGeom>
                <a:avLst/>
                <a:gdLst>
                  <a:gd name="T0" fmla="*/ 28 w 29"/>
                  <a:gd name="T1" fmla="*/ 0 h 13"/>
                  <a:gd name="T2" fmla="*/ 28 w 29"/>
                  <a:gd name="T3" fmla="*/ 0 h 13"/>
                  <a:gd name="T4" fmla="*/ 0 w 29"/>
                  <a:gd name="T5" fmla="*/ 1 h 13"/>
                  <a:gd name="T6" fmla="*/ 1 w 29"/>
                  <a:gd name="T7" fmla="*/ 13 h 13"/>
                  <a:gd name="T8" fmla="*/ 28 w 29"/>
                  <a:gd name="T9" fmla="*/ 11 h 13"/>
                  <a:gd name="T10" fmla="*/ 29 w 29"/>
                  <a:gd name="T11" fmla="*/ 11 h 13"/>
                  <a:gd name="T12" fmla="*/ 28 w 29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3"/>
                  <a:gd name="T23" fmla="*/ 29 w 29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3">
                    <a:moveTo>
                      <a:pt x="28" y="0"/>
                    </a:moveTo>
                    <a:lnTo>
                      <a:pt x="28" y="0"/>
                    </a:lnTo>
                    <a:lnTo>
                      <a:pt x="0" y="1"/>
                    </a:lnTo>
                    <a:lnTo>
                      <a:pt x="1" y="13"/>
                    </a:lnTo>
                    <a:lnTo>
                      <a:pt x="28" y="11"/>
                    </a:lnTo>
                    <a:lnTo>
                      <a:pt x="29" y="1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" name="Freeform 133"/>
              <p:cNvSpPr>
                <a:spLocks/>
              </p:cNvSpPr>
              <p:nvPr/>
            </p:nvSpPr>
            <p:spPr bwMode="auto">
              <a:xfrm>
                <a:off x="2866" y="2505"/>
                <a:ext cx="29" cy="12"/>
              </a:xfrm>
              <a:custGeom>
                <a:avLst/>
                <a:gdLst>
                  <a:gd name="T0" fmla="*/ 26 w 29"/>
                  <a:gd name="T1" fmla="*/ 0 h 12"/>
                  <a:gd name="T2" fmla="*/ 27 w 29"/>
                  <a:gd name="T3" fmla="*/ 0 h 12"/>
                  <a:gd name="T4" fmla="*/ 0 w 29"/>
                  <a:gd name="T5" fmla="*/ 1 h 12"/>
                  <a:gd name="T6" fmla="*/ 1 w 29"/>
                  <a:gd name="T7" fmla="*/ 12 h 12"/>
                  <a:gd name="T8" fmla="*/ 27 w 29"/>
                  <a:gd name="T9" fmla="*/ 11 h 12"/>
                  <a:gd name="T10" fmla="*/ 29 w 29"/>
                  <a:gd name="T11" fmla="*/ 11 h 12"/>
                  <a:gd name="T12" fmla="*/ 26 w 29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2"/>
                  <a:gd name="T23" fmla="*/ 29 w 29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2">
                    <a:moveTo>
                      <a:pt x="26" y="0"/>
                    </a:moveTo>
                    <a:lnTo>
                      <a:pt x="27" y="0"/>
                    </a:lnTo>
                    <a:lnTo>
                      <a:pt x="0" y="1"/>
                    </a:lnTo>
                    <a:lnTo>
                      <a:pt x="1" y="12"/>
                    </a:lnTo>
                    <a:lnTo>
                      <a:pt x="27" y="11"/>
                    </a:lnTo>
                    <a:lnTo>
                      <a:pt x="29" y="1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9" name="Freeform 134"/>
              <p:cNvSpPr>
                <a:spLocks/>
              </p:cNvSpPr>
              <p:nvPr/>
            </p:nvSpPr>
            <p:spPr bwMode="auto">
              <a:xfrm>
                <a:off x="2892" y="2500"/>
                <a:ext cx="29" cy="16"/>
              </a:xfrm>
              <a:custGeom>
                <a:avLst/>
                <a:gdLst>
                  <a:gd name="T0" fmla="*/ 28 w 29"/>
                  <a:gd name="T1" fmla="*/ 0 h 16"/>
                  <a:gd name="T2" fmla="*/ 28 w 29"/>
                  <a:gd name="T3" fmla="*/ 0 h 16"/>
                  <a:gd name="T4" fmla="*/ 0 w 29"/>
                  <a:gd name="T5" fmla="*/ 5 h 16"/>
                  <a:gd name="T6" fmla="*/ 3 w 29"/>
                  <a:gd name="T7" fmla="*/ 16 h 16"/>
                  <a:gd name="T8" fmla="*/ 29 w 29"/>
                  <a:gd name="T9" fmla="*/ 11 h 16"/>
                  <a:gd name="T10" fmla="*/ 29 w 29"/>
                  <a:gd name="T11" fmla="*/ 11 h 16"/>
                  <a:gd name="T12" fmla="*/ 28 w 29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6"/>
                  <a:gd name="T23" fmla="*/ 29 w 29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6">
                    <a:moveTo>
                      <a:pt x="28" y="0"/>
                    </a:moveTo>
                    <a:lnTo>
                      <a:pt x="28" y="0"/>
                    </a:lnTo>
                    <a:lnTo>
                      <a:pt x="0" y="5"/>
                    </a:lnTo>
                    <a:lnTo>
                      <a:pt x="3" y="16"/>
                    </a:lnTo>
                    <a:lnTo>
                      <a:pt x="29" y="1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135"/>
              <p:cNvSpPr>
                <a:spLocks/>
              </p:cNvSpPr>
              <p:nvPr/>
            </p:nvSpPr>
            <p:spPr bwMode="auto">
              <a:xfrm>
                <a:off x="2920" y="2495"/>
                <a:ext cx="29" cy="16"/>
              </a:xfrm>
              <a:custGeom>
                <a:avLst/>
                <a:gdLst>
                  <a:gd name="T0" fmla="*/ 26 w 29"/>
                  <a:gd name="T1" fmla="*/ 0 h 16"/>
                  <a:gd name="T2" fmla="*/ 26 w 29"/>
                  <a:gd name="T3" fmla="*/ 0 h 16"/>
                  <a:gd name="T4" fmla="*/ 0 w 29"/>
                  <a:gd name="T5" fmla="*/ 5 h 16"/>
                  <a:gd name="T6" fmla="*/ 1 w 29"/>
                  <a:gd name="T7" fmla="*/ 16 h 16"/>
                  <a:gd name="T8" fmla="*/ 29 w 29"/>
                  <a:gd name="T9" fmla="*/ 11 h 16"/>
                  <a:gd name="T10" fmla="*/ 29 w 29"/>
                  <a:gd name="T11" fmla="*/ 11 h 16"/>
                  <a:gd name="T12" fmla="*/ 26 w 29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6"/>
                  <a:gd name="T23" fmla="*/ 29 w 29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6">
                    <a:moveTo>
                      <a:pt x="26" y="0"/>
                    </a:moveTo>
                    <a:lnTo>
                      <a:pt x="26" y="0"/>
                    </a:lnTo>
                    <a:lnTo>
                      <a:pt x="0" y="5"/>
                    </a:lnTo>
                    <a:lnTo>
                      <a:pt x="1" y="16"/>
                    </a:lnTo>
                    <a:lnTo>
                      <a:pt x="29" y="1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136"/>
              <p:cNvSpPr>
                <a:spLocks/>
              </p:cNvSpPr>
              <p:nvPr/>
            </p:nvSpPr>
            <p:spPr bwMode="auto">
              <a:xfrm>
                <a:off x="2946" y="2490"/>
                <a:ext cx="29" cy="16"/>
              </a:xfrm>
              <a:custGeom>
                <a:avLst/>
                <a:gdLst>
                  <a:gd name="T0" fmla="*/ 27 w 29"/>
                  <a:gd name="T1" fmla="*/ 0 h 16"/>
                  <a:gd name="T2" fmla="*/ 27 w 29"/>
                  <a:gd name="T3" fmla="*/ 0 h 16"/>
                  <a:gd name="T4" fmla="*/ 0 w 29"/>
                  <a:gd name="T5" fmla="*/ 5 h 16"/>
                  <a:gd name="T6" fmla="*/ 3 w 29"/>
                  <a:gd name="T7" fmla="*/ 16 h 16"/>
                  <a:gd name="T8" fmla="*/ 29 w 29"/>
                  <a:gd name="T9" fmla="*/ 11 h 16"/>
                  <a:gd name="T10" fmla="*/ 29 w 29"/>
                  <a:gd name="T11" fmla="*/ 10 h 16"/>
                  <a:gd name="T12" fmla="*/ 27 w 29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6"/>
                  <a:gd name="T23" fmla="*/ 29 w 29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6">
                    <a:moveTo>
                      <a:pt x="27" y="0"/>
                    </a:moveTo>
                    <a:lnTo>
                      <a:pt x="27" y="0"/>
                    </a:lnTo>
                    <a:lnTo>
                      <a:pt x="0" y="5"/>
                    </a:lnTo>
                    <a:lnTo>
                      <a:pt x="3" y="16"/>
                    </a:lnTo>
                    <a:lnTo>
                      <a:pt x="29" y="11"/>
                    </a:lnTo>
                    <a:lnTo>
                      <a:pt x="29" y="1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137"/>
              <p:cNvSpPr>
                <a:spLocks/>
              </p:cNvSpPr>
              <p:nvPr/>
            </p:nvSpPr>
            <p:spPr bwMode="auto">
              <a:xfrm>
                <a:off x="2973" y="2481"/>
                <a:ext cx="30" cy="19"/>
              </a:xfrm>
              <a:custGeom>
                <a:avLst/>
                <a:gdLst>
                  <a:gd name="T0" fmla="*/ 26 w 30"/>
                  <a:gd name="T1" fmla="*/ 0 h 19"/>
                  <a:gd name="T2" fmla="*/ 26 w 30"/>
                  <a:gd name="T3" fmla="*/ 0 h 19"/>
                  <a:gd name="T4" fmla="*/ 0 w 30"/>
                  <a:gd name="T5" fmla="*/ 9 h 19"/>
                  <a:gd name="T6" fmla="*/ 2 w 30"/>
                  <a:gd name="T7" fmla="*/ 19 h 19"/>
                  <a:gd name="T8" fmla="*/ 30 w 30"/>
                  <a:gd name="T9" fmla="*/ 11 h 19"/>
                  <a:gd name="T10" fmla="*/ 29 w 30"/>
                  <a:gd name="T11" fmla="*/ 11 h 19"/>
                  <a:gd name="T12" fmla="*/ 26 w 30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19"/>
                  <a:gd name="T23" fmla="*/ 30 w 3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19">
                    <a:moveTo>
                      <a:pt x="26" y="0"/>
                    </a:moveTo>
                    <a:lnTo>
                      <a:pt x="26" y="0"/>
                    </a:lnTo>
                    <a:lnTo>
                      <a:pt x="0" y="9"/>
                    </a:lnTo>
                    <a:lnTo>
                      <a:pt x="2" y="19"/>
                    </a:lnTo>
                    <a:lnTo>
                      <a:pt x="30" y="11"/>
                    </a:lnTo>
                    <a:lnTo>
                      <a:pt x="29" y="1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138"/>
              <p:cNvSpPr>
                <a:spLocks/>
              </p:cNvSpPr>
              <p:nvPr/>
            </p:nvSpPr>
            <p:spPr bwMode="auto">
              <a:xfrm>
                <a:off x="2999" y="2473"/>
                <a:ext cx="29" cy="19"/>
              </a:xfrm>
              <a:custGeom>
                <a:avLst/>
                <a:gdLst>
                  <a:gd name="T0" fmla="*/ 26 w 29"/>
                  <a:gd name="T1" fmla="*/ 0 h 19"/>
                  <a:gd name="T2" fmla="*/ 26 w 29"/>
                  <a:gd name="T3" fmla="*/ 0 h 19"/>
                  <a:gd name="T4" fmla="*/ 0 w 29"/>
                  <a:gd name="T5" fmla="*/ 8 h 19"/>
                  <a:gd name="T6" fmla="*/ 3 w 29"/>
                  <a:gd name="T7" fmla="*/ 19 h 19"/>
                  <a:gd name="T8" fmla="*/ 29 w 29"/>
                  <a:gd name="T9" fmla="*/ 12 h 19"/>
                  <a:gd name="T10" fmla="*/ 29 w 29"/>
                  <a:gd name="T11" fmla="*/ 12 h 19"/>
                  <a:gd name="T12" fmla="*/ 26 w 29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9"/>
                  <a:gd name="T23" fmla="*/ 29 w 29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9">
                    <a:moveTo>
                      <a:pt x="26" y="0"/>
                    </a:moveTo>
                    <a:lnTo>
                      <a:pt x="26" y="0"/>
                    </a:lnTo>
                    <a:lnTo>
                      <a:pt x="0" y="8"/>
                    </a:lnTo>
                    <a:lnTo>
                      <a:pt x="3" y="19"/>
                    </a:lnTo>
                    <a:lnTo>
                      <a:pt x="29" y="12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139"/>
              <p:cNvSpPr>
                <a:spLocks/>
              </p:cNvSpPr>
              <p:nvPr/>
            </p:nvSpPr>
            <p:spPr bwMode="auto">
              <a:xfrm>
                <a:off x="3025" y="2463"/>
                <a:ext cx="30" cy="22"/>
              </a:xfrm>
              <a:custGeom>
                <a:avLst/>
                <a:gdLst>
                  <a:gd name="T0" fmla="*/ 25 w 30"/>
                  <a:gd name="T1" fmla="*/ 0 h 22"/>
                  <a:gd name="T2" fmla="*/ 25 w 30"/>
                  <a:gd name="T3" fmla="*/ 0 h 22"/>
                  <a:gd name="T4" fmla="*/ 0 w 30"/>
                  <a:gd name="T5" fmla="*/ 10 h 22"/>
                  <a:gd name="T6" fmla="*/ 3 w 30"/>
                  <a:gd name="T7" fmla="*/ 22 h 22"/>
                  <a:gd name="T8" fmla="*/ 30 w 30"/>
                  <a:gd name="T9" fmla="*/ 12 h 22"/>
                  <a:gd name="T10" fmla="*/ 30 w 30"/>
                  <a:gd name="T11" fmla="*/ 12 h 22"/>
                  <a:gd name="T12" fmla="*/ 25 w 30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2"/>
                  <a:gd name="T23" fmla="*/ 30 w 30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2">
                    <a:moveTo>
                      <a:pt x="25" y="0"/>
                    </a:moveTo>
                    <a:lnTo>
                      <a:pt x="25" y="0"/>
                    </a:lnTo>
                    <a:lnTo>
                      <a:pt x="0" y="10"/>
                    </a:lnTo>
                    <a:lnTo>
                      <a:pt x="3" y="22"/>
                    </a:lnTo>
                    <a:lnTo>
                      <a:pt x="30" y="1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40"/>
              <p:cNvSpPr>
                <a:spLocks/>
              </p:cNvSpPr>
              <p:nvPr/>
            </p:nvSpPr>
            <p:spPr bwMode="auto">
              <a:xfrm>
                <a:off x="3050" y="2453"/>
                <a:ext cx="30" cy="22"/>
              </a:xfrm>
              <a:custGeom>
                <a:avLst/>
                <a:gdLst>
                  <a:gd name="T0" fmla="*/ 25 w 30"/>
                  <a:gd name="T1" fmla="*/ 0 h 22"/>
                  <a:gd name="T2" fmla="*/ 25 w 30"/>
                  <a:gd name="T3" fmla="*/ 0 h 22"/>
                  <a:gd name="T4" fmla="*/ 0 w 30"/>
                  <a:gd name="T5" fmla="*/ 10 h 22"/>
                  <a:gd name="T6" fmla="*/ 5 w 30"/>
                  <a:gd name="T7" fmla="*/ 22 h 22"/>
                  <a:gd name="T8" fmla="*/ 30 w 30"/>
                  <a:gd name="T9" fmla="*/ 10 h 22"/>
                  <a:gd name="T10" fmla="*/ 30 w 30"/>
                  <a:gd name="T11" fmla="*/ 10 h 22"/>
                  <a:gd name="T12" fmla="*/ 25 w 30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2"/>
                  <a:gd name="T23" fmla="*/ 30 w 30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2">
                    <a:moveTo>
                      <a:pt x="25" y="0"/>
                    </a:moveTo>
                    <a:lnTo>
                      <a:pt x="25" y="0"/>
                    </a:lnTo>
                    <a:lnTo>
                      <a:pt x="0" y="10"/>
                    </a:lnTo>
                    <a:lnTo>
                      <a:pt x="5" y="22"/>
                    </a:lnTo>
                    <a:lnTo>
                      <a:pt x="30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41"/>
              <p:cNvSpPr>
                <a:spLocks/>
              </p:cNvSpPr>
              <p:nvPr/>
            </p:nvSpPr>
            <p:spPr bwMode="auto">
              <a:xfrm>
                <a:off x="3075" y="2442"/>
                <a:ext cx="30" cy="21"/>
              </a:xfrm>
              <a:custGeom>
                <a:avLst/>
                <a:gdLst>
                  <a:gd name="T0" fmla="*/ 25 w 30"/>
                  <a:gd name="T1" fmla="*/ 0 h 21"/>
                  <a:gd name="T2" fmla="*/ 25 w 30"/>
                  <a:gd name="T3" fmla="*/ 0 h 21"/>
                  <a:gd name="T4" fmla="*/ 0 w 30"/>
                  <a:gd name="T5" fmla="*/ 11 h 21"/>
                  <a:gd name="T6" fmla="*/ 5 w 30"/>
                  <a:gd name="T7" fmla="*/ 21 h 21"/>
                  <a:gd name="T8" fmla="*/ 30 w 30"/>
                  <a:gd name="T9" fmla="*/ 10 h 21"/>
                  <a:gd name="T10" fmla="*/ 30 w 30"/>
                  <a:gd name="T11" fmla="*/ 10 h 21"/>
                  <a:gd name="T12" fmla="*/ 25 w 3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1"/>
                  <a:gd name="T23" fmla="*/ 30 w 3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1">
                    <a:moveTo>
                      <a:pt x="25" y="0"/>
                    </a:moveTo>
                    <a:lnTo>
                      <a:pt x="25" y="0"/>
                    </a:lnTo>
                    <a:lnTo>
                      <a:pt x="0" y="11"/>
                    </a:lnTo>
                    <a:lnTo>
                      <a:pt x="5" y="21"/>
                    </a:lnTo>
                    <a:lnTo>
                      <a:pt x="30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42"/>
              <p:cNvSpPr>
                <a:spLocks/>
              </p:cNvSpPr>
              <p:nvPr/>
            </p:nvSpPr>
            <p:spPr bwMode="auto">
              <a:xfrm>
                <a:off x="3100" y="2429"/>
                <a:ext cx="29" cy="23"/>
              </a:xfrm>
              <a:custGeom>
                <a:avLst/>
                <a:gdLst>
                  <a:gd name="T0" fmla="*/ 23 w 29"/>
                  <a:gd name="T1" fmla="*/ 0 h 23"/>
                  <a:gd name="T2" fmla="*/ 24 w 29"/>
                  <a:gd name="T3" fmla="*/ 0 h 23"/>
                  <a:gd name="T4" fmla="*/ 0 w 29"/>
                  <a:gd name="T5" fmla="*/ 13 h 23"/>
                  <a:gd name="T6" fmla="*/ 5 w 29"/>
                  <a:gd name="T7" fmla="*/ 23 h 23"/>
                  <a:gd name="T8" fmla="*/ 29 w 29"/>
                  <a:gd name="T9" fmla="*/ 10 h 23"/>
                  <a:gd name="T10" fmla="*/ 29 w 29"/>
                  <a:gd name="T11" fmla="*/ 10 h 23"/>
                  <a:gd name="T12" fmla="*/ 23 w 29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3"/>
                  <a:gd name="T23" fmla="*/ 29 w 29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3">
                    <a:moveTo>
                      <a:pt x="23" y="0"/>
                    </a:moveTo>
                    <a:lnTo>
                      <a:pt x="24" y="0"/>
                    </a:lnTo>
                    <a:lnTo>
                      <a:pt x="0" y="13"/>
                    </a:lnTo>
                    <a:lnTo>
                      <a:pt x="5" y="23"/>
                    </a:lnTo>
                    <a:lnTo>
                      <a:pt x="29" y="1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43"/>
              <p:cNvSpPr>
                <a:spLocks/>
              </p:cNvSpPr>
              <p:nvPr/>
            </p:nvSpPr>
            <p:spPr bwMode="auto">
              <a:xfrm>
                <a:off x="3123" y="2415"/>
                <a:ext cx="30" cy="24"/>
              </a:xfrm>
              <a:custGeom>
                <a:avLst/>
                <a:gdLst>
                  <a:gd name="T0" fmla="*/ 24 w 30"/>
                  <a:gd name="T1" fmla="*/ 0 h 24"/>
                  <a:gd name="T2" fmla="*/ 24 w 30"/>
                  <a:gd name="T3" fmla="*/ 0 h 24"/>
                  <a:gd name="T4" fmla="*/ 0 w 30"/>
                  <a:gd name="T5" fmla="*/ 14 h 24"/>
                  <a:gd name="T6" fmla="*/ 6 w 30"/>
                  <a:gd name="T7" fmla="*/ 24 h 24"/>
                  <a:gd name="T8" fmla="*/ 30 w 30"/>
                  <a:gd name="T9" fmla="*/ 10 h 24"/>
                  <a:gd name="T10" fmla="*/ 30 w 30"/>
                  <a:gd name="T11" fmla="*/ 10 h 24"/>
                  <a:gd name="T12" fmla="*/ 24 w 30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4"/>
                  <a:gd name="T23" fmla="*/ 30 w 30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4">
                    <a:moveTo>
                      <a:pt x="24" y="0"/>
                    </a:moveTo>
                    <a:lnTo>
                      <a:pt x="24" y="0"/>
                    </a:lnTo>
                    <a:lnTo>
                      <a:pt x="0" y="14"/>
                    </a:lnTo>
                    <a:lnTo>
                      <a:pt x="6" y="24"/>
                    </a:lnTo>
                    <a:lnTo>
                      <a:pt x="30" y="1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4"/>
              <p:cNvSpPr>
                <a:spLocks/>
              </p:cNvSpPr>
              <p:nvPr/>
            </p:nvSpPr>
            <p:spPr bwMode="auto">
              <a:xfrm>
                <a:off x="3147" y="2400"/>
                <a:ext cx="30" cy="25"/>
              </a:xfrm>
              <a:custGeom>
                <a:avLst/>
                <a:gdLst>
                  <a:gd name="T0" fmla="*/ 24 w 30"/>
                  <a:gd name="T1" fmla="*/ 1 h 25"/>
                  <a:gd name="T2" fmla="*/ 24 w 30"/>
                  <a:gd name="T3" fmla="*/ 0 h 25"/>
                  <a:gd name="T4" fmla="*/ 0 w 30"/>
                  <a:gd name="T5" fmla="*/ 15 h 25"/>
                  <a:gd name="T6" fmla="*/ 6 w 30"/>
                  <a:gd name="T7" fmla="*/ 25 h 25"/>
                  <a:gd name="T8" fmla="*/ 29 w 30"/>
                  <a:gd name="T9" fmla="*/ 10 h 25"/>
                  <a:gd name="T10" fmla="*/ 30 w 30"/>
                  <a:gd name="T11" fmla="*/ 10 h 25"/>
                  <a:gd name="T12" fmla="*/ 24 w 30"/>
                  <a:gd name="T13" fmla="*/ 1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25"/>
                  <a:gd name="T23" fmla="*/ 30 w 30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25">
                    <a:moveTo>
                      <a:pt x="24" y="1"/>
                    </a:moveTo>
                    <a:lnTo>
                      <a:pt x="24" y="0"/>
                    </a:lnTo>
                    <a:lnTo>
                      <a:pt x="0" y="15"/>
                    </a:lnTo>
                    <a:lnTo>
                      <a:pt x="6" y="25"/>
                    </a:lnTo>
                    <a:lnTo>
                      <a:pt x="29" y="10"/>
                    </a:lnTo>
                    <a:lnTo>
                      <a:pt x="30" y="10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45"/>
              <p:cNvSpPr>
                <a:spLocks/>
              </p:cNvSpPr>
              <p:nvPr/>
            </p:nvSpPr>
            <p:spPr bwMode="auto">
              <a:xfrm>
                <a:off x="3171" y="2385"/>
                <a:ext cx="29" cy="25"/>
              </a:xfrm>
              <a:custGeom>
                <a:avLst/>
                <a:gdLst>
                  <a:gd name="T0" fmla="*/ 21 w 29"/>
                  <a:gd name="T1" fmla="*/ 0 h 25"/>
                  <a:gd name="T2" fmla="*/ 21 w 29"/>
                  <a:gd name="T3" fmla="*/ 0 h 25"/>
                  <a:gd name="T4" fmla="*/ 0 w 29"/>
                  <a:gd name="T5" fmla="*/ 16 h 25"/>
                  <a:gd name="T6" fmla="*/ 6 w 29"/>
                  <a:gd name="T7" fmla="*/ 25 h 25"/>
                  <a:gd name="T8" fmla="*/ 28 w 29"/>
                  <a:gd name="T9" fmla="*/ 9 h 25"/>
                  <a:gd name="T10" fmla="*/ 29 w 29"/>
                  <a:gd name="T11" fmla="*/ 9 h 25"/>
                  <a:gd name="T12" fmla="*/ 21 w 29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5"/>
                  <a:gd name="T23" fmla="*/ 29 w 29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5">
                    <a:moveTo>
                      <a:pt x="21" y="0"/>
                    </a:moveTo>
                    <a:lnTo>
                      <a:pt x="21" y="0"/>
                    </a:lnTo>
                    <a:lnTo>
                      <a:pt x="0" y="16"/>
                    </a:lnTo>
                    <a:lnTo>
                      <a:pt x="6" y="25"/>
                    </a:lnTo>
                    <a:lnTo>
                      <a:pt x="28" y="9"/>
                    </a:lnTo>
                    <a:lnTo>
                      <a:pt x="29" y="9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46"/>
              <p:cNvSpPr>
                <a:spLocks/>
              </p:cNvSpPr>
              <p:nvPr/>
            </p:nvSpPr>
            <p:spPr bwMode="auto">
              <a:xfrm>
                <a:off x="3192" y="2369"/>
                <a:ext cx="29" cy="25"/>
              </a:xfrm>
              <a:custGeom>
                <a:avLst/>
                <a:gdLst>
                  <a:gd name="T0" fmla="*/ 22 w 29"/>
                  <a:gd name="T1" fmla="*/ 0 h 25"/>
                  <a:gd name="T2" fmla="*/ 22 w 29"/>
                  <a:gd name="T3" fmla="*/ 0 h 25"/>
                  <a:gd name="T4" fmla="*/ 0 w 29"/>
                  <a:gd name="T5" fmla="*/ 16 h 25"/>
                  <a:gd name="T6" fmla="*/ 8 w 29"/>
                  <a:gd name="T7" fmla="*/ 25 h 25"/>
                  <a:gd name="T8" fmla="*/ 29 w 29"/>
                  <a:gd name="T9" fmla="*/ 8 h 25"/>
                  <a:gd name="T10" fmla="*/ 29 w 29"/>
                  <a:gd name="T11" fmla="*/ 7 h 25"/>
                  <a:gd name="T12" fmla="*/ 22 w 29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5"/>
                  <a:gd name="T23" fmla="*/ 29 w 29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5">
                    <a:moveTo>
                      <a:pt x="22" y="0"/>
                    </a:moveTo>
                    <a:lnTo>
                      <a:pt x="22" y="0"/>
                    </a:lnTo>
                    <a:lnTo>
                      <a:pt x="0" y="16"/>
                    </a:lnTo>
                    <a:lnTo>
                      <a:pt x="8" y="25"/>
                    </a:lnTo>
                    <a:lnTo>
                      <a:pt x="29" y="8"/>
                    </a:lnTo>
                    <a:lnTo>
                      <a:pt x="29" y="7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2" name="Freeform 147"/>
              <p:cNvSpPr>
                <a:spLocks/>
              </p:cNvSpPr>
              <p:nvPr/>
            </p:nvSpPr>
            <p:spPr bwMode="auto">
              <a:xfrm>
                <a:off x="3214" y="2351"/>
                <a:ext cx="29" cy="25"/>
              </a:xfrm>
              <a:custGeom>
                <a:avLst/>
                <a:gdLst>
                  <a:gd name="T0" fmla="*/ 21 w 29"/>
                  <a:gd name="T1" fmla="*/ 0 h 25"/>
                  <a:gd name="T2" fmla="*/ 21 w 29"/>
                  <a:gd name="T3" fmla="*/ 0 h 25"/>
                  <a:gd name="T4" fmla="*/ 0 w 29"/>
                  <a:gd name="T5" fmla="*/ 18 h 25"/>
                  <a:gd name="T6" fmla="*/ 7 w 29"/>
                  <a:gd name="T7" fmla="*/ 25 h 25"/>
                  <a:gd name="T8" fmla="*/ 29 w 29"/>
                  <a:gd name="T9" fmla="*/ 7 h 25"/>
                  <a:gd name="T10" fmla="*/ 29 w 29"/>
                  <a:gd name="T11" fmla="*/ 7 h 25"/>
                  <a:gd name="T12" fmla="*/ 21 w 29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5"/>
                  <a:gd name="T23" fmla="*/ 29 w 29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5">
                    <a:moveTo>
                      <a:pt x="21" y="0"/>
                    </a:moveTo>
                    <a:lnTo>
                      <a:pt x="21" y="0"/>
                    </a:lnTo>
                    <a:lnTo>
                      <a:pt x="0" y="18"/>
                    </a:lnTo>
                    <a:lnTo>
                      <a:pt x="7" y="25"/>
                    </a:lnTo>
                    <a:lnTo>
                      <a:pt x="29" y="7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3" name="Freeform 148"/>
              <p:cNvSpPr>
                <a:spLocks/>
              </p:cNvSpPr>
              <p:nvPr/>
            </p:nvSpPr>
            <p:spPr bwMode="auto">
              <a:xfrm>
                <a:off x="3235" y="2332"/>
                <a:ext cx="28" cy="26"/>
              </a:xfrm>
              <a:custGeom>
                <a:avLst/>
                <a:gdLst>
                  <a:gd name="T0" fmla="*/ 19 w 28"/>
                  <a:gd name="T1" fmla="*/ 0 h 26"/>
                  <a:gd name="T2" fmla="*/ 20 w 28"/>
                  <a:gd name="T3" fmla="*/ 0 h 26"/>
                  <a:gd name="T4" fmla="*/ 0 w 28"/>
                  <a:gd name="T5" fmla="*/ 19 h 26"/>
                  <a:gd name="T6" fmla="*/ 8 w 28"/>
                  <a:gd name="T7" fmla="*/ 26 h 26"/>
                  <a:gd name="T8" fmla="*/ 28 w 28"/>
                  <a:gd name="T9" fmla="*/ 9 h 26"/>
                  <a:gd name="T10" fmla="*/ 28 w 28"/>
                  <a:gd name="T11" fmla="*/ 8 h 26"/>
                  <a:gd name="T12" fmla="*/ 19 w 28"/>
                  <a:gd name="T13" fmla="*/ 0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6"/>
                  <a:gd name="T23" fmla="*/ 28 w 28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6">
                    <a:moveTo>
                      <a:pt x="19" y="0"/>
                    </a:moveTo>
                    <a:lnTo>
                      <a:pt x="20" y="0"/>
                    </a:lnTo>
                    <a:lnTo>
                      <a:pt x="0" y="19"/>
                    </a:lnTo>
                    <a:lnTo>
                      <a:pt x="8" y="26"/>
                    </a:lnTo>
                    <a:lnTo>
                      <a:pt x="28" y="9"/>
                    </a:lnTo>
                    <a:lnTo>
                      <a:pt x="28" y="8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4" name="Freeform 149"/>
              <p:cNvSpPr>
                <a:spLocks/>
              </p:cNvSpPr>
              <p:nvPr/>
            </p:nvSpPr>
            <p:spPr bwMode="auto">
              <a:xfrm>
                <a:off x="3254" y="2313"/>
                <a:ext cx="29" cy="27"/>
              </a:xfrm>
              <a:custGeom>
                <a:avLst/>
                <a:gdLst>
                  <a:gd name="T0" fmla="*/ 20 w 29"/>
                  <a:gd name="T1" fmla="*/ 0 h 27"/>
                  <a:gd name="T2" fmla="*/ 20 w 29"/>
                  <a:gd name="T3" fmla="*/ 0 h 27"/>
                  <a:gd name="T4" fmla="*/ 0 w 29"/>
                  <a:gd name="T5" fmla="*/ 19 h 27"/>
                  <a:gd name="T6" fmla="*/ 9 w 29"/>
                  <a:gd name="T7" fmla="*/ 27 h 27"/>
                  <a:gd name="T8" fmla="*/ 28 w 29"/>
                  <a:gd name="T9" fmla="*/ 8 h 27"/>
                  <a:gd name="T10" fmla="*/ 29 w 29"/>
                  <a:gd name="T11" fmla="*/ 8 h 27"/>
                  <a:gd name="T12" fmla="*/ 20 w 29"/>
                  <a:gd name="T13" fmla="*/ 0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7"/>
                  <a:gd name="T23" fmla="*/ 29 w 29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7">
                    <a:moveTo>
                      <a:pt x="20" y="0"/>
                    </a:moveTo>
                    <a:lnTo>
                      <a:pt x="20" y="0"/>
                    </a:lnTo>
                    <a:lnTo>
                      <a:pt x="0" y="19"/>
                    </a:lnTo>
                    <a:lnTo>
                      <a:pt x="9" y="27"/>
                    </a:lnTo>
                    <a:lnTo>
                      <a:pt x="28" y="8"/>
                    </a:lnTo>
                    <a:lnTo>
                      <a:pt x="29" y="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5" name="Freeform 150"/>
              <p:cNvSpPr>
                <a:spLocks/>
              </p:cNvSpPr>
              <p:nvPr/>
            </p:nvSpPr>
            <p:spPr bwMode="auto">
              <a:xfrm>
                <a:off x="3274" y="2293"/>
                <a:ext cx="27" cy="28"/>
              </a:xfrm>
              <a:custGeom>
                <a:avLst/>
                <a:gdLst>
                  <a:gd name="T0" fmla="*/ 18 w 27"/>
                  <a:gd name="T1" fmla="*/ 0 h 28"/>
                  <a:gd name="T2" fmla="*/ 18 w 27"/>
                  <a:gd name="T3" fmla="*/ 0 h 28"/>
                  <a:gd name="T4" fmla="*/ 0 w 27"/>
                  <a:gd name="T5" fmla="*/ 20 h 28"/>
                  <a:gd name="T6" fmla="*/ 9 w 27"/>
                  <a:gd name="T7" fmla="*/ 28 h 28"/>
                  <a:gd name="T8" fmla="*/ 27 w 27"/>
                  <a:gd name="T9" fmla="*/ 7 h 28"/>
                  <a:gd name="T10" fmla="*/ 27 w 27"/>
                  <a:gd name="T11" fmla="*/ 7 h 28"/>
                  <a:gd name="T12" fmla="*/ 18 w 27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28"/>
                  <a:gd name="T23" fmla="*/ 27 w 27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28">
                    <a:moveTo>
                      <a:pt x="18" y="0"/>
                    </a:moveTo>
                    <a:lnTo>
                      <a:pt x="18" y="0"/>
                    </a:lnTo>
                    <a:lnTo>
                      <a:pt x="0" y="20"/>
                    </a:lnTo>
                    <a:lnTo>
                      <a:pt x="9" y="28"/>
                    </a:lnTo>
                    <a:lnTo>
                      <a:pt x="27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6" name="Freeform 151"/>
              <p:cNvSpPr>
                <a:spLocks/>
              </p:cNvSpPr>
              <p:nvPr/>
            </p:nvSpPr>
            <p:spPr bwMode="auto">
              <a:xfrm>
                <a:off x="3292" y="2271"/>
                <a:ext cx="26" cy="29"/>
              </a:xfrm>
              <a:custGeom>
                <a:avLst/>
                <a:gdLst>
                  <a:gd name="T0" fmla="*/ 18 w 26"/>
                  <a:gd name="T1" fmla="*/ 0 h 29"/>
                  <a:gd name="T2" fmla="*/ 18 w 26"/>
                  <a:gd name="T3" fmla="*/ 0 h 29"/>
                  <a:gd name="T4" fmla="*/ 0 w 26"/>
                  <a:gd name="T5" fmla="*/ 22 h 29"/>
                  <a:gd name="T6" fmla="*/ 9 w 26"/>
                  <a:gd name="T7" fmla="*/ 29 h 29"/>
                  <a:gd name="T8" fmla="*/ 26 w 26"/>
                  <a:gd name="T9" fmla="*/ 8 h 29"/>
                  <a:gd name="T10" fmla="*/ 26 w 26"/>
                  <a:gd name="T11" fmla="*/ 8 h 29"/>
                  <a:gd name="T12" fmla="*/ 18 w 26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29"/>
                  <a:gd name="T23" fmla="*/ 26 w 2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29">
                    <a:moveTo>
                      <a:pt x="18" y="0"/>
                    </a:moveTo>
                    <a:lnTo>
                      <a:pt x="18" y="0"/>
                    </a:lnTo>
                    <a:lnTo>
                      <a:pt x="0" y="22"/>
                    </a:lnTo>
                    <a:lnTo>
                      <a:pt x="9" y="29"/>
                    </a:lnTo>
                    <a:lnTo>
                      <a:pt x="26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" name="Freeform 152"/>
              <p:cNvSpPr>
                <a:spLocks/>
              </p:cNvSpPr>
              <p:nvPr/>
            </p:nvSpPr>
            <p:spPr bwMode="auto">
              <a:xfrm>
                <a:off x="3310" y="2250"/>
                <a:ext cx="26" cy="29"/>
              </a:xfrm>
              <a:custGeom>
                <a:avLst/>
                <a:gdLst>
                  <a:gd name="T0" fmla="*/ 16 w 26"/>
                  <a:gd name="T1" fmla="*/ 0 h 29"/>
                  <a:gd name="T2" fmla="*/ 16 w 26"/>
                  <a:gd name="T3" fmla="*/ 0 h 29"/>
                  <a:gd name="T4" fmla="*/ 0 w 26"/>
                  <a:gd name="T5" fmla="*/ 21 h 29"/>
                  <a:gd name="T6" fmla="*/ 8 w 26"/>
                  <a:gd name="T7" fmla="*/ 29 h 29"/>
                  <a:gd name="T8" fmla="*/ 25 w 26"/>
                  <a:gd name="T9" fmla="*/ 6 h 29"/>
                  <a:gd name="T10" fmla="*/ 26 w 26"/>
                  <a:gd name="T11" fmla="*/ 6 h 29"/>
                  <a:gd name="T12" fmla="*/ 16 w 26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29"/>
                  <a:gd name="T23" fmla="*/ 26 w 2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29">
                    <a:moveTo>
                      <a:pt x="16" y="0"/>
                    </a:moveTo>
                    <a:lnTo>
                      <a:pt x="16" y="0"/>
                    </a:lnTo>
                    <a:lnTo>
                      <a:pt x="0" y="21"/>
                    </a:lnTo>
                    <a:lnTo>
                      <a:pt x="8" y="29"/>
                    </a:lnTo>
                    <a:lnTo>
                      <a:pt x="25" y="6"/>
                    </a:lnTo>
                    <a:lnTo>
                      <a:pt x="26" y="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" name="Freeform 153"/>
              <p:cNvSpPr>
                <a:spLocks/>
              </p:cNvSpPr>
              <p:nvPr/>
            </p:nvSpPr>
            <p:spPr bwMode="auto">
              <a:xfrm>
                <a:off x="3326" y="2227"/>
                <a:ext cx="25" cy="29"/>
              </a:xfrm>
              <a:custGeom>
                <a:avLst/>
                <a:gdLst>
                  <a:gd name="T0" fmla="*/ 16 w 25"/>
                  <a:gd name="T1" fmla="*/ 0 h 29"/>
                  <a:gd name="T2" fmla="*/ 16 w 25"/>
                  <a:gd name="T3" fmla="*/ 0 h 29"/>
                  <a:gd name="T4" fmla="*/ 0 w 25"/>
                  <a:gd name="T5" fmla="*/ 23 h 29"/>
                  <a:gd name="T6" fmla="*/ 10 w 25"/>
                  <a:gd name="T7" fmla="*/ 29 h 29"/>
                  <a:gd name="T8" fmla="*/ 25 w 25"/>
                  <a:gd name="T9" fmla="*/ 7 h 29"/>
                  <a:gd name="T10" fmla="*/ 25 w 25"/>
                  <a:gd name="T11" fmla="*/ 7 h 29"/>
                  <a:gd name="T12" fmla="*/ 16 w 25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16" y="0"/>
                    </a:moveTo>
                    <a:lnTo>
                      <a:pt x="16" y="0"/>
                    </a:lnTo>
                    <a:lnTo>
                      <a:pt x="0" y="23"/>
                    </a:lnTo>
                    <a:lnTo>
                      <a:pt x="10" y="29"/>
                    </a:lnTo>
                    <a:lnTo>
                      <a:pt x="25" y="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9" name="Freeform 154"/>
              <p:cNvSpPr>
                <a:spLocks/>
              </p:cNvSpPr>
              <p:nvPr/>
            </p:nvSpPr>
            <p:spPr bwMode="auto">
              <a:xfrm>
                <a:off x="3342" y="2205"/>
                <a:ext cx="24" cy="29"/>
              </a:xfrm>
              <a:custGeom>
                <a:avLst/>
                <a:gdLst>
                  <a:gd name="T0" fmla="*/ 14 w 24"/>
                  <a:gd name="T1" fmla="*/ 0 h 29"/>
                  <a:gd name="T2" fmla="*/ 14 w 24"/>
                  <a:gd name="T3" fmla="*/ 0 h 29"/>
                  <a:gd name="T4" fmla="*/ 0 w 24"/>
                  <a:gd name="T5" fmla="*/ 22 h 29"/>
                  <a:gd name="T6" fmla="*/ 9 w 24"/>
                  <a:gd name="T7" fmla="*/ 29 h 29"/>
                  <a:gd name="T8" fmla="*/ 24 w 24"/>
                  <a:gd name="T9" fmla="*/ 6 h 29"/>
                  <a:gd name="T10" fmla="*/ 24 w 24"/>
                  <a:gd name="T11" fmla="*/ 6 h 29"/>
                  <a:gd name="T12" fmla="*/ 14 w 24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29"/>
                  <a:gd name="T23" fmla="*/ 24 w 24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29">
                    <a:moveTo>
                      <a:pt x="14" y="0"/>
                    </a:moveTo>
                    <a:lnTo>
                      <a:pt x="14" y="0"/>
                    </a:lnTo>
                    <a:lnTo>
                      <a:pt x="0" y="22"/>
                    </a:lnTo>
                    <a:lnTo>
                      <a:pt x="9" y="29"/>
                    </a:lnTo>
                    <a:lnTo>
                      <a:pt x="24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0" name="Freeform 155"/>
              <p:cNvSpPr>
                <a:spLocks/>
              </p:cNvSpPr>
              <p:nvPr/>
            </p:nvSpPr>
            <p:spPr bwMode="auto">
              <a:xfrm>
                <a:off x="3356" y="2182"/>
                <a:ext cx="24" cy="29"/>
              </a:xfrm>
              <a:custGeom>
                <a:avLst/>
                <a:gdLst>
                  <a:gd name="T0" fmla="*/ 14 w 24"/>
                  <a:gd name="T1" fmla="*/ 0 h 29"/>
                  <a:gd name="T2" fmla="*/ 14 w 24"/>
                  <a:gd name="T3" fmla="*/ 0 h 29"/>
                  <a:gd name="T4" fmla="*/ 0 w 24"/>
                  <a:gd name="T5" fmla="*/ 23 h 29"/>
                  <a:gd name="T6" fmla="*/ 10 w 24"/>
                  <a:gd name="T7" fmla="*/ 29 h 29"/>
                  <a:gd name="T8" fmla="*/ 24 w 24"/>
                  <a:gd name="T9" fmla="*/ 5 h 29"/>
                  <a:gd name="T10" fmla="*/ 24 w 24"/>
                  <a:gd name="T11" fmla="*/ 5 h 29"/>
                  <a:gd name="T12" fmla="*/ 14 w 24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29"/>
                  <a:gd name="T23" fmla="*/ 24 w 24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29">
                    <a:moveTo>
                      <a:pt x="14" y="0"/>
                    </a:moveTo>
                    <a:lnTo>
                      <a:pt x="14" y="0"/>
                    </a:lnTo>
                    <a:lnTo>
                      <a:pt x="0" y="23"/>
                    </a:lnTo>
                    <a:lnTo>
                      <a:pt x="10" y="29"/>
                    </a:lnTo>
                    <a:lnTo>
                      <a:pt x="24" y="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1" name="Freeform 156"/>
              <p:cNvSpPr>
                <a:spLocks/>
              </p:cNvSpPr>
              <p:nvPr/>
            </p:nvSpPr>
            <p:spPr bwMode="auto">
              <a:xfrm>
                <a:off x="3370" y="2157"/>
                <a:ext cx="23" cy="30"/>
              </a:xfrm>
              <a:custGeom>
                <a:avLst/>
                <a:gdLst>
                  <a:gd name="T0" fmla="*/ 13 w 23"/>
                  <a:gd name="T1" fmla="*/ 1 h 30"/>
                  <a:gd name="T2" fmla="*/ 13 w 23"/>
                  <a:gd name="T3" fmla="*/ 0 h 30"/>
                  <a:gd name="T4" fmla="*/ 0 w 23"/>
                  <a:gd name="T5" fmla="*/ 25 h 30"/>
                  <a:gd name="T6" fmla="*/ 10 w 23"/>
                  <a:gd name="T7" fmla="*/ 30 h 30"/>
                  <a:gd name="T8" fmla="*/ 23 w 23"/>
                  <a:gd name="T9" fmla="*/ 6 h 30"/>
                  <a:gd name="T10" fmla="*/ 23 w 23"/>
                  <a:gd name="T11" fmla="*/ 5 h 30"/>
                  <a:gd name="T12" fmla="*/ 13 w 23"/>
                  <a:gd name="T13" fmla="*/ 1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30"/>
                  <a:gd name="T23" fmla="*/ 23 w 2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30">
                    <a:moveTo>
                      <a:pt x="13" y="1"/>
                    </a:moveTo>
                    <a:lnTo>
                      <a:pt x="13" y="0"/>
                    </a:lnTo>
                    <a:lnTo>
                      <a:pt x="0" y="25"/>
                    </a:lnTo>
                    <a:lnTo>
                      <a:pt x="10" y="30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2" name="Freeform 157"/>
              <p:cNvSpPr>
                <a:spLocks/>
              </p:cNvSpPr>
              <p:nvPr/>
            </p:nvSpPr>
            <p:spPr bwMode="auto">
              <a:xfrm>
                <a:off x="3383" y="2133"/>
                <a:ext cx="22" cy="29"/>
              </a:xfrm>
              <a:custGeom>
                <a:avLst/>
                <a:gdLst>
                  <a:gd name="T0" fmla="*/ 11 w 22"/>
                  <a:gd name="T1" fmla="*/ 0 h 29"/>
                  <a:gd name="T2" fmla="*/ 11 w 22"/>
                  <a:gd name="T3" fmla="*/ 0 h 29"/>
                  <a:gd name="T4" fmla="*/ 0 w 22"/>
                  <a:gd name="T5" fmla="*/ 25 h 29"/>
                  <a:gd name="T6" fmla="*/ 10 w 22"/>
                  <a:gd name="T7" fmla="*/ 29 h 29"/>
                  <a:gd name="T8" fmla="*/ 22 w 22"/>
                  <a:gd name="T9" fmla="*/ 5 h 29"/>
                  <a:gd name="T10" fmla="*/ 22 w 22"/>
                  <a:gd name="T11" fmla="*/ 5 h 29"/>
                  <a:gd name="T12" fmla="*/ 11 w 22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29"/>
                  <a:gd name="T23" fmla="*/ 22 w 22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29">
                    <a:moveTo>
                      <a:pt x="11" y="0"/>
                    </a:moveTo>
                    <a:lnTo>
                      <a:pt x="11" y="0"/>
                    </a:lnTo>
                    <a:lnTo>
                      <a:pt x="0" y="25"/>
                    </a:lnTo>
                    <a:lnTo>
                      <a:pt x="10" y="29"/>
                    </a:lnTo>
                    <a:lnTo>
                      <a:pt x="22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3" name="Freeform 158"/>
              <p:cNvSpPr>
                <a:spLocks/>
              </p:cNvSpPr>
              <p:nvPr/>
            </p:nvSpPr>
            <p:spPr bwMode="auto">
              <a:xfrm>
                <a:off x="3394" y="2108"/>
                <a:ext cx="22" cy="30"/>
              </a:xfrm>
              <a:custGeom>
                <a:avLst/>
                <a:gdLst>
                  <a:gd name="T0" fmla="*/ 11 w 22"/>
                  <a:gd name="T1" fmla="*/ 0 h 30"/>
                  <a:gd name="T2" fmla="*/ 11 w 22"/>
                  <a:gd name="T3" fmla="*/ 0 h 30"/>
                  <a:gd name="T4" fmla="*/ 0 w 22"/>
                  <a:gd name="T5" fmla="*/ 25 h 30"/>
                  <a:gd name="T6" fmla="*/ 11 w 22"/>
                  <a:gd name="T7" fmla="*/ 30 h 30"/>
                  <a:gd name="T8" fmla="*/ 22 w 22"/>
                  <a:gd name="T9" fmla="*/ 3 h 30"/>
                  <a:gd name="T10" fmla="*/ 22 w 22"/>
                  <a:gd name="T11" fmla="*/ 3 h 30"/>
                  <a:gd name="T12" fmla="*/ 11 w 22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30"/>
                  <a:gd name="T23" fmla="*/ 22 w 22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30">
                    <a:moveTo>
                      <a:pt x="11" y="0"/>
                    </a:moveTo>
                    <a:lnTo>
                      <a:pt x="11" y="0"/>
                    </a:lnTo>
                    <a:lnTo>
                      <a:pt x="0" y="25"/>
                    </a:lnTo>
                    <a:lnTo>
                      <a:pt x="11" y="30"/>
                    </a:lnTo>
                    <a:lnTo>
                      <a:pt x="22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4" name="Freeform 159"/>
              <p:cNvSpPr>
                <a:spLocks/>
              </p:cNvSpPr>
              <p:nvPr/>
            </p:nvSpPr>
            <p:spPr bwMode="auto">
              <a:xfrm>
                <a:off x="3405" y="2082"/>
                <a:ext cx="21" cy="29"/>
              </a:xfrm>
              <a:custGeom>
                <a:avLst/>
                <a:gdLst>
                  <a:gd name="T0" fmla="*/ 9 w 21"/>
                  <a:gd name="T1" fmla="*/ 0 h 29"/>
                  <a:gd name="T2" fmla="*/ 9 w 21"/>
                  <a:gd name="T3" fmla="*/ 0 h 29"/>
                  <a:gd name="T4" fmla="*/ 0 w 21"/>
                  <a:gd name="T5" fmla="*/ 26 h 29"/>
                  <a:gd name="T6" fmla="*/ 11 w 21"/>
                  <a:gd name="T7" fmla="*/ 29 h 29"/>
                  <a:gd name="T8" fmla="*/ 21 w 21"/>
                  <a:gd name="T9" fmla="*/ 4 h 29"/>
                  <a:gd name="T10" fmla="*/ 21 w 21"/>
                  <a:gd name="T11" fmla="*/ 4 h 29"/>
                  <a:gd name="T12" fmla="*/ 9 w 21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9"/>
                  <a:gd name="T23" fmla="*/ 21 w 21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9">
                    <a:moveTo>
                      <a:pt x="9" y="0"/>
                    </a:moveTo>
                    <a:lnTo>
                      <a:pt x="9" y="0"/>
                    </a:lnTo>
                    <a:lnTo>
                      <a:pt x="0" y="26"/>
                    </a:lnTo>
                    <a:lnTo>
                      <a:pt x="11" y="29"/>
                    </a:lnTo>
                    <a:lnTo>
                      <a:pt x="21" y="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5" name="Freeform 160"/>
              <p:cNvSpPr>
                <a:spLocks/>
              </p:cNvSpPr>
              <p:nvPr/>
            </p:nvSpPr>
            <p:spPr bwMode="auto">
              <a:xfrm>
                <a:off x="3414" y="2056"/>
                <a:ext cx="19" cy="30"/>
              </a:xfrm>
              <a:custGeom>
                <a:avLst/>
                <a:gdLst>
                  <a:gd name="T0" fmla="*/ 9 w 19"/>
                  <a:gd name="T1" fmla="*/ 0 h 30"/>
                  <a:gd name="T2" fmla="*/ 9 w 19"/>
                  <a:gd name="T3" fmla="*/ 0 h 30"/>
                  <a:gd name="T4" fmla="*/ 0 w 19"/>
                  <a:gd name="T5" fmla="*/ 26 h 30"/>
                  <a:gd name="T6" fmla="*/ 12 w 19"/>
                  <a:gd name="T7" fmla="*/ 30 h 30"/>
                  <a:gd name="T8" fmla="*/ 19 w 19"/>
                  <a:gd name="T9" fmla="*/ 4 h 30"/>
                  <a:gd name="T10" fmla="*/ 19 w 19"/>
                  <a:gd name="T11" fmla="*/ 4 h 30"/>
                  <a:gd name="T12" fmla="*/ 9 w 19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0"/>
                  <a:gd name="T23" fmla="*/ 19 w 19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0">
                    <a:moveTo>
                      <a:pt x="9" y="0"/>
                    </a:moveTo>
                    <a:lnTo>
                      <a:pt x="9" y="0"/>
                    </a:lnTo>
                    <a:lnTo>
                      <a:pt x="0" y="26"/>
                    </a:lnTo>
                    <a:lnTo>
                      <a:pt x="12" y="30"/>
                    </a:lnTo>
                    <a:lnTo>
                      <a:pt x="19" y="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6" name="Freeform 161"/>
              <p:cNvSpPr>
                <a:spLocks/>
              </p:cNvSpPr>
              <p:nvPr/>
            </p:nvSpPr>
            <p:spPr bwMode="auto">
              <a:xfrm>
                <a:off x="3423" y="2031"/>
                <a:ext cx="18" cy="29"/>
              </a:xfrm>
              <a:custGeom>
                <a:avLst/>
                <a:gdLst>
                  <a:gd name="T0" fmla="*/ 6 w 18"/>
                  <a:gd name="T1" fmla="*/ 0 h 29"/>
                  <a:gd name="T2" fmla="*/ 6 w 18"/>
                  <a:gd name="T3" fmla="*/ 0 h 29"/>
                  <a:gd name="T4" fmla="*/ 0 w 18"/>
                  <a:gd name="T5" fmla="*/ 25 h 29"/>
                  <a:gd name="T6" fmla="*/ 10 w 18"/>
                  <a:gd name="T7" fmla="*/ 29 h 29"/>
                  <a:gd name="T8" fmla="*/ 18 w 18"/>
                  <a:gd name="T9" fmla="*/ 2 h 29"/>
                  <a:gd name="T10" fmla="*/ 18 w 18"/>
                  <a:gd name="T11" fmla="*/ 2 h 29"/>
                  <a:gd name="T12" fmla="*/ 6 w 18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29"/>
                  <a:gd name="T23" fmla="*/ 18 w 18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29">
                    <a:moveTo>
                      <a:pt x="6" y="0"/>
                    </a:moveTo>
                    <a:lnTo>
                      <a:pt x="6" y="0"/>
                    </a:lnTo>
                    <a:lnTo>
                      <a:pt x="0" y="25"/>
                    </a:lnTo>
                    <a:lnTo>
                      <a:pt x="10" y="29"/>
                    </a:lnTo>
                    <a:lnTo>
                      <a:pt x="18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7" name="Freeform 162"/>
              <p:cNvSpPr>
                <a:spLocks/>
              </p:cNvSpPr>
              <p:nvPr/>
            </p:nvSpPr>
            <p:spPr bwMode="auto">
              <a:xfrm>
                <a:off x="3429" y="2003"/>
                <a:ext cx="18" cy="30"/>
              </a:xfrm>
              <a:custGeom>
                <a:avLst/>
                <a:gdLst>
                  <a:gd name="T0" fmla="*/ 7 w 18"/>
                  <a:gd name="T1" fmla="*/ 0 h 30"/>
                  <a:gd name="T2" fmla="*/ 7 w 18"/>
                  <a:gd name="T3" fmla="*/ 0 h 30"/>
                  <a:gd name="T4" fmla="*/ 0 w 18"/>
                  <a:gd name="T5" fmla="*/ 28 h 30"/>
                  <a:gd name="T6" fmla="*/ 12 w 18"/>
                  <a:gd name="T7" fmla="*/ 30 h 30"/>
                  <a:gd name="T8" fmla="*/ 18 w 18"/>
                  <a:gd name="T9" fmla="*/ 2 h 30"/>
                  <a:gd name="T10" fmla="*/ 18 w 18"/>
                  <a:gd name="T11" fmla="*/ 2 h 30"/>
                  <a:gd name="T12" fmla="*/ 7 w 18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0"/>
                  <a:gd name="T23" fmla="*/ 18 w 18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0">
                    <a:moveTo>
                      <a:pt x="7" y="0"/>
                    </a:moveTo>
                    <a:lnTo>
                      <a:pt x="7" y="0"/>
                    </a:lnTo>
                    <a:lnTo>
                      <a:pt x="0" y="28"/>
                    </a:lnTo>
                    <a:lnTo>
                      <a:pt x="12" y="30"/>
                    </a:lnTo>
                    <a:lnTo>
                      <a:pt x="18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" name="Freeform 163"/>
              <p:cNvSpPr>
                <a:spLocks/>
              </p:cNvSpPr>
              <p:nvPr/>
            </p:nvSpPr>
            <p:spPr bwMode="auto">
              <a:xfrm>
                <a:off x="3436" y="1976"/>
                <a:ext cx="16" cy="29"/>
              </a:xfrm>
              <a:custGeom>
                <a:avLst/>
                <a:gdLst>
                  <a:gd name="T0" fmla="*/ 5 w 16"/>
                  <a:gd name="T1" fmla="*/ 0 h 29"/>
                  <a:gd name="T2" fmla="*/ 5 w 16"/>
                  <a:gd name="T3" fmla="*/ 0 h 29"/>
                  <a:gd name="T4" fmla="*/ 0 w 16"/>
                  <a:gd name="T5" fmla="*/ 27 h 29"/>
                  <a:gd name="T6" fmla="*/ 11 w 16"/>
                  <a:gd name="T7" fmla="*/ 29 h 29"/>
                  <a:gd name="T8" fmla="*/ 16 w 16"/>
                  <a:gd name="T9" fmla="*/ 3 h 29"/>
                  <a:gd name="T10" fmla="*/ 16 w 16"/>
                  <a:gd name="T11" fmla="*/ 3 h 29"/>
                  <a:gd name="T12" fmla="*/ 5 w 16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29"/>
                  <a:gd name="T23" fmla="*/ 16 w 1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29">
                    <a:moveTo>
                      <a:pt x="5" y="0"/>
                    </a:moveTo>
                    <a:lnTo>
                      <a:pt x="5" y="0"/>
                    </a:lnTo>
                    <a:lnTo>
                      <a:pt x="0" y="27"/>
                    </a:lnTo>
                    <a:lnTo>
                      <a:pt x="11" y="29"/>
                    </a:lnTo>
                    <a:lnTo>
                      <a:pt x="16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9" name="Freeform 164"/>
              <p:cNvSpPr>
                <a:spLocks/>
              </p:cNvSpPr>
              <p:nvPr/>
            </p:nvSpPr>
            <p:spPr bwMode="auto">
              <a:xfrm>
                <a:off x="3441" y="1950"/>
                <a:ext cx="15" cy="29"/>
              </a:xfrm>
              <a:custGeom>
                <a:avLst/>
                <a:gdLst>
                  <a:gd name="T0" fmla="*/ 4 w 15"/>
                  <a:gd name="T1" fmla="*/ 0 h 29"/>
                  <a:gd name="T2" fmla="*/ 4 w 15"/>
                  <a:gd name="T3" fmla="*/ 0 h 29"/>
                  <a:gd name="T4" fmla="*/ 0 w 15"/>
                  <a:gd name="T5" fmla="*/ 26 h 29"/>
                  <a:gd name="T6" fmla="*/ 11 w 15"/>
                  <a:gd name="T7" fmla="*/ 29 h 29"/>
                  <a:gd name="T8" fmla="*/ 15 w 15"/>
                  <a:gd name="T9" fmla="*/ 1 h 29"/>
                  <a:gd name="T10" fmla="*/ 15 w 15"/>
                  <a:gd name="T11" fmla="*/ 1 h 29"/>
                  <a:gd name="T12" fmla="*/ 4 w 15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9"/>
                  <a:gd name="T23" fmla="*/ 15 w 1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9">
                    <a:moveTo>
                      <a:pt x="4" y="0"/>
                    </a:moveTo>
                    <a:lnTo>
                      <a:pt x="4" y="0"/>
                    </a:lnTo>
                    <a:lnTo>
                      <a:pt x="0" y="26"/>
                    </a:lnTo>
                    <a:lnTo>
                      <a:pt x="11" y="29"/>
                    </a:lnTo>
                    <a:lnTo>
                      <a:pt x="15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0" name="Freeform 165"/>
              <p:cNvSpPr>
                <a:spLocks/>
              </p:cNvSpPr>
              <p:nvPr/>
            </p:nvSpPr>
            <p:spPr bwMode="auto">
              <a:xfrm>
                <a:off x="3445" y="1923"/>
                <a:ext cx="13" cy="28"/>
              </a:xfrm>
              <a:custGeom>
                <a:avLst/>
                <a:gdLst>
                  <a:gd name="T0" fmla="*/ 2 w 13"/>
                  <a:gd name="T1" fmla="*/ 0 h 28"/>
                  <a:gd name="T2" fmla="*/ 2 w 13"/>
                  <a:gd name="T3" fmla="*/ 0 h 28"/>
                  <a:gd name="T4" fmla="*/ 0 w 13"/>
                  <a:gd name="T5" fmla="*/ 27 h 28"/>
                  <a:gd name="T6" fmla="*/ 11 w 13"/>
                  <a:gd name="T7" fmla="*/ 28 h 28"/>
                  <a:gd name="T8" fmla="*/ 13 w 13"/>
                  <a:gd name="T9" fmla="*/ 0 h 28"/>
                  <a:gd name="T10" fmla="*/ 13 w 13"/>
                  <a:gd name="T11" fmla="*/ 0 h 28"/>
                  <a:gd name="T12" fmla="*/ 2 w 13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8"/>
                  <a:gd name="T23" fmla="*/ 13 w 13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8">
                    <a:moveTo>
                      <a:pt x="2" y="0"/>
                    </a:moveTo>
                    <a:lnTo>
                      <a:pt x="2" y="0"/>
                    </a:lnTo>
                    <a:lnTo>
                      <a:pt x="0" y="27"/>
                    </a:lnTo>
                    <a:lnTo>
                      <a:pt x="11" y="28"/>
                    </a:lnTo>
                    <a:lnTo>
                      <a:pt x="13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1" name="Freeform 166"/>
              <p:cNvSpPr>
                <a:spLocks/>
              </p:cNvSpPr>
              <p:nvPr/>
            </p:nvSpPr>
            <p:spPr bwMode="auto">
              <a:xfrm>
                <a:off x="3447" y="1896"/>
                <a:ext cx="13" cy="27"/>
              </a:xfrm>
              <a:custGeom>
                <a:avLst/>
                <a:gdLst>
                  <a:gd name="T0" fmla="*/ 1 w 13"/>
                  <a:gd name="T1" fmla="*/ 0 h 27"/>
                  <a:gd name="T2" fmla="*/ 1 w 13"/>
                  <a:gd name="T3" fmla="*/ 0 h 27"/>
                  <a:gd name="T4" fmla="*/ 0 w 13"/>
                  <a:gd name="T5" fmla="*/ 27 h 27"/>
                  <a:gd name="T6" fmla="*/ 11 w 13"/>
                  <a:gd name="T7" fmla="*/ 27 h 27"/>
                  <a:gd name="T8" fmla="*/ 13 w 13"/>
                  <a:gd name="T9" fmla="*/ 0 h 27"/>
                  <a:gd name="T10" fmla="*/ 13 w 13"/>
                  <a:gd name="T11" fmla="*/ 0 h 27"/>
                  <a:gd name="T12" fmla="*/ 1 w 13"/>
                  <a:gd name="T13" fmla="*/ 0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7"/>
                  <a:gd name="T23" fmla="*/ 13 w 13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7">
                    <a:moveTo>
                      <a:pt x="1" y="0"/>
                    </a:moveTo>
                    <a:lnTo>
                      <a:pt x="1" y="0"/>
                    </a:lnTo>
                    <a:lnTo>
                      <a:pt x="0" y="27"/>
                    </a:lnTo>
                    <a:lnTo>
                      <a:pt x="11" y="27"/>
                    </a:lnTo>
                    <a:lnTo>
                      <a:pt x="13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2" name="Freeform 167"/>
              <p:cNvSpPr>
                <a:spLocks/>
              </p:cNvSpPr>
              <p:nvPr/>
            </p:nvSpPr>
            <p:spPr bwMode="auto">
              <a:xfrm>
                <a:off x="3448" y="1868"/>
                <a:ext cx="12" cy="28"/>
              </a:xfrm>
              <a:custGeom>
                <a:avLst/>
                <a:gdLst>
                  <a:gd name="T0" fmla="*/ 0 w 12"/>
                  <a:gd name="T1" fmla="*/ 1 h 28"/>
                  <a:gd name="T2" fmla="*/ 0 w 12"/>
                  <a:gd name="T3" fmla="*/ 1 h 28"/>
                  <a:gd name="T4" fmla="*/ 0 w 12"/>
                  <a:gd name="T5" fmla="*/ 28 h 28"/>
                  <a:gd name="T6" fmla="*/ 12 w 12"/>
                  <a:gd name="T7" fmla="*/ 28 h 28"/>
                  <a:gd name="T8" fmla="*/ 12 w 12"/>
                  <a:gd name="T9" fmla="*/ 1 h 28"/>
                  <a:gd name="T10" fmla="*/ 12 w 12"/>
                  <a:gd name="T11" fmla="*/ 0 h 28"/>
                  <a:gd name="T12" fmla="*/ 0 w 12"/>
                  <a:gd name="T13" fmla="*/ 1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28"/>
                  <a:gd name="T23" fmla="*/ 12 w 12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28">
                    <a:moveTo>
                      <a:pt x="0" y="1"/>
                    </a:moveTo>
                    <a:lnTo>
                      <a:pt x="0" y="1"/>
                    </a:lnTo>
                    <a:lnTo>
                      <a:pt x="0" y="28"/>
                    </a:lnTo>
                    <a:lnTo>
                      <a:pt x="12" y="28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3" name="Freeform 168"/>
              <p:cNvSpPr>
                <a:spLocks/>
              </p:cNvSpPr>
              <p:nvPr/>
            </p:nvSpPr>
            <p:spPr bwMode="auto">
              <a:xfrm>
                <a:off x="3447" y="1840"/>
                <a:ext cx="13" cy="29"/>
              </a:xfrm>
              <a:custGeom>
                <a:avLst/>
                <a:gdLst>
                  <a:gd name="T0" fmla="*/ 0 w 13"/>
                  <a:gd name="T1" fmla="*/ 1 h 29"/>
                  <a:gd name="T2" fmla="*/ 0 w 13"/>
                  <a:gd name="T3" fmla="*/ 1 h 29"/>
                  <a:gd name="T4" fmla="*/ 1 w 13"/>
                  <a:gd name="T5" fmla="*/ 29 h 29"/>
                  <a:gd name="T6" fmla="*/ 13 w 13"/>
                  <a:gd name="T7" fmla="*/ 28 h 29"/>
                  <a:gd name="T8" fmla="*/ 11 w 13"/>
                  <a:gd name="T9" fmla="*/ 0 h 29"/>
                  <a:gd name="T10" fmla="*/ 11 w 13"/>
                  <a:gd name="T11" fmla="*/ 0 h 29"/>
                  <a:gd name="T12" fmla="*/ 0 w 13"/>
                  <a:gd name="T13" fmla="*/ 1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9"/>
                  <a:gd name="T23" fmla="*/ 13 w 13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9">
                    <a:moveTo>
                      <a:pt x="0" y="1"/>
                    </a:moveTo>
                    <a:lnTo>
                      <a:pt x="0" y="1"/>
                    </a:lnTo>
                    <a:lnTo>
                      <a:pt x="1" y="29"/>
                    </a:lnTo>
                    <a:lnTo>
                      <a:pt x="13" y="28"/>
                    </a:lnTo>
                    <a:lnTo>
                      <a:pt x="1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4" name="Freeform 169"/>
              <p:cNvSpPr>
                <a:spLocks/>
              </p:cNvSpPr>
              <p:nvPr/>
            </p:nvSpPr>
            <p:spPr bwMode="auto">
              <a:xfrm>
                <a:off x="3446" y="1812"/>
                <a:ext cx="12" cy="29"/>
              </a:xfrm>
              <a:custGeom>
                <a:avLst/>
                <a:gdLst>
                  <a:gd name="T0" fmla="*/ 0 w 12"/>
                  <a:gd name="T1" fmla="*/ 3 h 29"/>
                  <a:gd name="T2" fmla="*/ 0 w 12"/>
                  <a:gd name="T3" fmla="*/ 2 h 29"/>
                  <a:gd name="T4" fmla="*/ 1 w 12"/>
                  <a:gd name="T5" fmla="*/ 29 h 29"/>
                  <a:gd name="T6" fmla="*/ 12 w 12"/>
                  <a:gd name="T7" fmla="*/ 28 h 29"/>
                  <a:gd name="T8" fmla="*/ 11 w 12"/>
                  <a:gd name="T9" fmla="*/ 2 h 29"/>
                  <a:gd name="T10" fmla="*/ 11 w 12"/>
                  <a:gd name="T11" fmla="*/ 0 h 29"/>
                  <a:gd name="T12" fmla="*/ 0 w 12"/>
                  <a:gd name="T13" fmla="*/ 3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29"/>
                  <a:gd name="T23" fmla="*/ 12 w 12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29">
                    <a:moveTo>
                      <a:pt x="0" y="3"/>
                    </a:moveTo>
                    <a:lnTo>
                      <a:pt x="0" y="2"/>
                    </a:lnTo>
                    <a:lnTo>
                      <a:pt x="1" y="29"/>
                    </a:lnTo>
                    <a:lnTo>
                      <a:pt x="12" y="28"/>
                    </a:lnTo>
                    <a:lnTo>
                      <a:pt x="11" y="2"/>
                    </a:lnTo>
                    <a:lnTo>
                      <a:pt x="1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5" name="Freeform 170"/>
              <p:cNvSpPr>
                <a:spLocks/>
              </p:cNvSpPr>
              <p:nvPr/>
            </p:nvSpPr>
            <p:spPr bwMode="auto">
              <a:xfrm>
                <a:off x="3442" y="1786"/>
                <a:ext cx="15" cy="29"/>
              </a:xfrm>
              <a:custGeom>
                <a:avLst/>
                <a:gdLst>
                  <a:gd name="T0" fmla="*/ 0 w 15"/>
                  <a:gd name="T1" fmla="*/ 1 h 29"/>
                  <a:gd name="T2" fmla="*/ 0 w 15"/>
                  <a:gd name="T3" fmla="*/ 1 h 29"/>
                  <a:gd name="T4" fmla="*/ 4 w 15"/>
                  <a:gd name="T5" fmla="*/ 29 h 29"/>
                  <a:gd name="T6" fmla="*/ 15 w 15"/>
                  <a:gd name="T7" fmla="*/ 26 h 29"/>
                  <a:gd name="T8" fmla="*/ 11 w 15"/>
                  <a:gd name="T9" fmla="*/ 0 h 29"/>
                  <a:gd name="T10" fmla="*/ 11 w 15"/>
                  <a:gd name="T11" fmla="*/ 0 h 29"/>
                  <a:gd name="T12" fmla="*/ 0 w 15"/>
                  <a:gd name="T13" fmla="*/ 1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9"/>
                  <a:gd name="T23" fmla="*/ 15 w 1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9">
                    <a:moveTo>
                      <a:pt x="0" y="1"/>
                    </a:moveTo>
                    <a:lnTo>
                      <a:pt x="0" y="1"/>
                    </a:lnTo>
                    <a:lnTo>
                      <a:pt x="4" y="29"/>
                    </a:lnTo>
                    <a:lnTo>
                      <a:pt x="15" y="26"/>
                    </a:lnTo>
                    <a:lnTo>
                      <a:pt x="1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6" name="Freeform 171"/>
              <p:cNvSpPr>
                <a:spLocks/>
              </p:cNvSpPr>
              <p:nvPr/>
            </p:nvSpPr>
            <p:spPr bwMode="auto">
              <a:xfrm>
                <a:off x="3437" y="1758"/>
                <a:ext cx="16" cy="29"/>
              </a:xfrm>
              <a:custGeom>
                <a:avLst/>
                <a:gdLst>
                  <a:gd name="T0" fmla="*/ 0 w 16"/>
                  <a:gd name="T1" fmla="*/ 3 h 29"/>
                  <a:gd name="T2" fmla="*/ 0 w 16"/>
                  <a:gd name="T3" fmla="*/ 3 h 29"/>
                  <a:gd name="T4" fmla="*/ 5 w 16"/>
                  <a:gd name="T5" fmla="*/ 29 h 29"/>
                  <a:gd name="T6" fmla="*/ 16 w 16"/>
                  <a:gd name="T7" fmla="*/ 28 h 29"/>
                  <a:gd name="T8" fmla="*/ 11 w 16"/>
                  <a:gd name="T9" fmla="*/ 0 h 29"/>
                  <a:gd name="T10" fmla="*/ 11 w 16"/>
                  <a:gd name="T11" fmla="*/ 0 h 29"/>
                  <a:gd name="T12" fmla="*/ 0 w 16"/>
                  <a:gd name="T13" fmla="*/ 3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29"/>
                  <a:gd name="T23" fmla="*/ 16 w 1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29">
                    <a:moveTo>
                      <a:pt x="0" y="3"/>
                    </a:moveTo>
                    <a:lnTo>
                      <a:pt x="0" y="3"/>
                    </a:lnTo>
                    <a:lnTo>
                      <a:pt x="5" y="29"/>
                    </a:lnTo>
                    <a:lnTo>
                      <a:pt x="16" y="28"/>
                    </a:lnTo>
                    <a:lnTo>
                      <a:pt x="1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7" name="Freeform 172"/>
              <p:cNvSpPr>
                <a:spLocks/>
              </p:cNvSpPr>
              <p:nvPr/>
            </p:nvSpPr>
            <p:spPr bwMode="auto">
              <a:xfrm>
                <a:off x="3432" y="1732"/>
                <a:ext cx="16" cy="29"/>
              </a:xfrm>
              <a:custGeom>
                <a:avLst/>
                <a:gdLst>
                  <a:gd name="T0" fmla="*/ 0 w 16"/>
                  <a:gd name="T1" fmla="*/ 2 h 29"/>
                  <a:gd name="T2" fmla="*/ 0 w 16"/>
                  <a:gd name="T3" fmla="*/ 2 h 29"/>
                  <a:gd name="T4" fmla="*/ 5 w 16"/>
                  <a:gd name="T5" fmla="*/ 29 h 29"/>
                  <a:gd name="T6" fmla="*/ 16 w 16"/>
                  <a:gd name="T7" fmla="*/ 26 h 29"/>
                  <a:gd name="T8" fmla="*/ 11 w 16"/>
                  <a:gd name="T9" fmla="*/ 0 h 29"/>
                  <a:gd name="T10" fmla="*/ 11 w 16"/>
                  <a:gd name="T11" fmla="*/ 0 h 29"/>
                  <a:gd name="T12" fmla="*/ 0 w 16"/>
                  <a:gd name="T13" fmla="*/ 2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29"/>
                  <a:gd name="T23" fmla="*/ 16 w 16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29">
                    <a:moveTo>
                      <a:pt x="0" y="2"/>
                    </a:moveTo>
                    <a:lnTo>
                      <a:pt x="0" y="2"/>
                    </a:lnTo>
                    <a:lnTo>
                      <a:pt x="5" y="29"/>
                    </a:lnTo>
                    <a:lnTo>
                      <a:pt x="16" y="26"/>
                    </a:lnTo>
                    <a:lnTo>
                      <a:pt x="1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" name="Freeform 173"/>
              <p:cNvSpPr>
                <a:spLocks/>
              </p:cNvSpPr>
              <p:nvPr/>
            </p:nvSpPr>
            <p:spPr bwMode="auto">
              <a:xfrm>
                <a:off x="3426" y="1704"/>
                <a:ext cx="17" cy="30"/>
              </a:xfrm>
              <a:custGeom>
                <a:avLst/>
                <a:gdLst>
                  <a:gd name="T0" fmla="*/ 0 w 17"/>
                  <a:gd name="T1" fmla="*/ 4 h 30"/>
                  <a:gd name="T2" fmla="*/ 0 w 17"/>
                  <a:gd name="T3" fmla="*/ 4 h 30"/>
                  <a:gd name="T4" fmla="*/ 6 w 17"/>
                  <a:gd name="T5" fmla="*/ 30 h 30"/>
                  <a:gd name="T6" fmla="*/ 17 w 17"/>
                  <a:gd name="T7" fmla="*/ 28 h 30"/>
                  <a:gd name="T8" fmla="*/ 10 w 17"/>
                  <a:gd name="T9" fmla="*/ 1 h 30"/>
                  <a:gd name="T10" fmla="*/ 10 w 17"/>
                  <a:gd name="T11" fmla="*/ 0 h 30"/>
                  <a:gd name="T12" fmla="*/ 0 w 17"/>
                  <a:gd name="T13" fmla="*/ 4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30"/>
                  <a:gd name="T23" fmla="*/ 17 w 17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30">
                    <a:moveTo>
                      <a:pt x="0" y="4"/>
                    </a:moveTo>
                    <a:lnTo>
                      <a:pt x="0" y="4"/>
                    </a:lnTo>
                    <a:lnTo>
                      <a:pt x="6" y="30"/>
                    </a:lnTo>
                    <a:lnTo>
                      <a:pt x="17" y="28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9" name="Freeform 174"/>
              <p:cNvSpPr>
                <a:spLocks/>
              </p:cNvSpPr>
              <p:nvPr/>
            </p:nvSpPr>
            <p:spPr bwMode="auto">
              <a:xfrm>
                <a:off x="3417" y="1677"/>
                <a:ext cx="19" cy="31"/>
              </a:xfrm>
              <a:custGeom>
                <a:avLst/>
                <a:gdLst>
                  <a:gd name="T0" fmla="*/ 0 w 19"/>
                  <a:gd name="T1" fmla="*/ 6 h 31"/>
                  <a:gd name="T2" fmla="*/ 0 w 19"/>
                  <a:gd name="T3" fmla="*/ 4 h 31"/>
                  <a:gd name="T4" fmla="*/ 9 w 19"/>
                  <a:gd name="T5" fmla="*/ 31 h 31"/>
                  <a:gd name="T6" fmla="*/ 19 w 19"/>
                  <a:gd name="T7" fmla="*/ 27 h 31"/>
                  <a:gd name="T8" fmla="*/ 11 w 19"/>
                  <a:gd name="T9" fmla="*/ 2 h 31"/>
                  <a:gd name="T10" fmla="*/ 11 w 19"/>
                  <a:gd name="T11" fmla="*/ 0 h 31"/>
                  <a:gd name="T12" fmla="*/ 0 w 19"/>
                  <a:gd name="T13" fmla="*/ 6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0" y="6"/>
                    </a:moveTo>
                    <a:lnTo>
                      <a:pt x="0" y="4"/>
                    </a:lnTo>
                    <a:lnTo>
                      <a:pt x="9" y="31"/>
                    </a:lnTo>
                    <a:lnTo>
                      <a:pt x="19" y="27"/>
                    </a:lnTo>
                    <a:lnTo>
                      <a:pt x="11" y="2"/>
                    </a:lnTo>
                    <a:lnTo>
                      <a:pt x="1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0" name="Freeform 175"/>
              <p:cNvSpPr>
                <a:spLocks/>
              </p:cNvSpPr>
              <p:nvPr/>
            </p:nvSpPr>
            <p:spPr bwMode="auto">
              <a:xfrm>
                <a:off x="3408" y="1652"/>
                <a:ext cx="20" cy="31"/>
              </a:xfrm>
              <a:custGeom>
                <a:avLst/>
                <a:gdLst>
                  <a:gd name="T0" fmla="*/ 0 w 20"/>
                  <a:gd name="T1" fmla="*/ 4 h 31"/>
                  <a:gd name="T2" fmla="*/ 0 w 20"/>
                  <a:gd name="T3" fmla="*/ 4 h 31"/>
                  <a:gd name="T4" fmla="*/ 9 w 20"/>
                  <a:gd name="T5" fmla="*/ 31 h 31"/>
                  <a:gd name="T6" fmla="*/ 20 w 20"/>
                  <a:gd name="T7" fmla="*/ 25 h 31"/>
                  <a:gd name="T8" fmla="*/ 10 w 20"/>
                  <a:gd name="T9" fmla="*/ 0 h 31"/>
                  <a:gd name="T10" fmla="*/ 10 w 20"/>
                  <a:gd name="T11" fmla="*/ 0 h 31"/>
                  <a:gd name="T12" fmla="*/ 0 w 20"/>
                  <a:gd name="T13" fmla="*/ 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0" y="4"/>
                    </a:moveTo>
                    <a:lnTo>
                      <a:pt x="0" y="4"/>
                    </a:lnTo>
                    <a:lnTo>
                      <a:pt x="9" y="31"/>
                    </a:lnTo>
                    <a:lnTo>
                      <a:pt x="20" y="25"/>
                    </a:lnTo>
                    <a:lnTo>
                      <a:pt x="1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" name="Freeform 176"/>
              <p:cNvSpPr>
                <a:spLocks/>
              </p:cNvSpPr>
              <p:nvPr/>
            </p:nvSpPr>
            <p:spPr bwMode="auto">
              <a:xfrm>
                <a:off x="3398" y="1626"/>
                <a:ext cx="20" cy="30"/>
              </a:xfrm>
              <a:custGeom>
                <a:avLst/>
                <a:gdLst>
                  <a:gd name="T0" fmla="*/ 0 w 20"/>
                  <a:gd name="T1" fmla="*/ 5 h 30"/>
                  <a:gd name="T2" fmla="*/ 0 w 20"/>
                  <a:gd name="T3" fmla="*/ 5 h 30"/>
                  <a:gd name="T4" fmla="*/ 10 w 20"/>
                  <a:gd name="T5" fmla="*/ 30 h 30"/>
                  <a:gd name="T6" fmla="*/ 20 w 20"/>
                  <a:gd name="T7" fmla="*/ 26 h 30"/>
                  <a:gd name="T8" fmla="*/ 10 w 20"/>
                  <a:gd name="T9" fmla="*/ 1 h 30"/>
                  <a:gd name="T10" fmla="*/ 10 w 20"/>
                  <a:gd name="T11" fmla="*/ 0 h 30"/>
                  <a:gd name="T12" fmla="*/ 0 w 20"/>
                  <a:gd name="T13" fmla="*/ 5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0"/>
                  <a:gd name="T23" fmla="*/ 20 w 2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0">
                    <a:moveTo>
                      <a:pt x="0" y="5"/>
                    </a:moveTo>
                    <a:lnTo>
                      <a:pt x="0" y="5"/>
                    </a:lnTo>
                    <a:lnTo>
                      <a:pt x="10" y="30"/>
                    </a:lnTo>
                    <a:lnTo>
                      <a:pt x="20" y="26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2" name="Freeform 177"/>
              <p:cNvSpPr>
                <a:spLocks/>
              </p:cNvSpPr>
              <p:nvPr/>
            </p:nvSpPr>
            <p:spPr bwMode="auto">
              <a:xfrm>
                <a:off x="3387" y="1602"/>
                <a:ext cx="21" cy="29"/>
              </a:xfrm>
              <a:custGeom>
                <a:avLst/>
                <a:gdLst>
                  <a:gd name="T0" fmla="*/ 0 w 21"/>
                  <a:gd name="T1" fmla="*/ 5 h 29"/>
                  <a:gd name="T2" fmla="*/ 0 w 21"/>
                  <a:gd name="T3" fmla="*/ 5 h 29"/>
                  <a:gd name="T4" fmla="*/ 11 w 21"/>
                  <a:gd name="T5" fmla="*/ 29 h 29"/>
                  <a:gd name="T6" fmla="*/ 21 w 21"/>
                  <a:gd name="T7" fmla="*/ 24 h 29"/>
                  <a:gd name="T8" fmla="*/ 10 w 21"/>
                  <a:gd name="T9" fmla="*/ 0 h 29"/>
                  <a:gd name="T10" fmla="*/ 10 w 21"/>
                  <a:gd name="T11" fmla="*/ 0 h 29"/>
                  <a:gd name="T12" fmla="*/ 0 w 21"/>
                  <a:gd name="T13" fmla="*/ 5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9"/>
                  <a:gd name="T23" fmla="*/ 21 w 21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9">
                    <a:moveTo>
                      <a:pt x="0" y="5"/>
                    </a:moveTo>
                    <a:lnTo>
                      <a:pt x="0" y="5"/>
                    </a:lnTo>
                    <a:lnTo>
                      <a:pt x="11" y="29"/>
                    </a:lnTo>
                    <a:lnTo>
                      <a:pt x="21" y="24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3" name="Freeform 178"/>
              <p:cNvSpPr>
                <a:spLocks/>
              </p:cNvSpPr>
              <p:nvPr/>
            </p:nvSpPr>
            <p:spPr bwMode="auto">
              <a:xfrm>
                <a:off x="3374" y="1577"/>
                <a:ext cx="23" cy="30"/>
              </a:xfrm>
              <a:custGeom>
                <a:avLst/>
                <a:gdLst>
                  <a:gd name="T0" fmla="*/ 0 w 23"/>
                  <a:gd name="T1" fmla="*/ 5 h 30"/>
                  <a:gd name="T2" fmla="*/ 0 w 23"/>
                  <a:gd name="T3" fmla="*/ 5 h 30"/>
                  <a:gd name="T4" fmla="*/ 13 w 23"/>
                  <a:gd name="T5" fmla="*/ 30 h 30"/>
                  <a:gd name="T6" fmla="*/ 23 w 23"/>
                  <a:gd name="T7" fmla="*/ 25 h 30"/>
                  <a:gd name="T8" fmla="*/ 10 w 23"/>
                  <a:gd name="T9" fmla="*/ 0 h 30"/>
                  <a:gd name="T10" fmla="*/ 10 w 23"/>
                  <a:gd name="T11" fmla="*/ 0 h 30"/>
                  <a:gd name="T12" fmla="*/ 0 w 23"/>
                  <a:gd name="T13" fmla="*/ 5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30"/>
                  <a:gd name="T23" fmla="*/ 23 w 2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30">
                    <a:moveTo>
                      <a:pt x="0" y="5"/>
                    </a:moveTo>
                    <a:lnTo>
                      <a:pt x="0" y="5"/>
                    </a:lnTo>
                    <a:lnTo>
                      <a:pt x="13" y="30"/>
                    </a:lnTo>
                    <a:lnTo>
                      <a:pt x="23" y="25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4" name="Freeform 179"/>
              <p:cNvSpPr>
                <a:spLocks/>
              </p:cNvSpPr>
              <p:nvPr/>
            </p:nvSpPr>
            <p:spPr bwMode="auto">
              <a:xfrm>
                <a:off x="3361" y="1553"/>
                <a:ext cx="23" cy="29"/>
              </a:xfrm>
              <a:custGeom>
                <a:avLst/>
                <a:gdLst>
                  <a:gd name="T0" fmla="*/ 0 w 23"/>
                  <a:gd name="T1" fmla="*/ 6 h 29"/>
                  <a:gd name="T2" fmla="*/ 0 w 23"/>
                  <a:gd name="T3" fmla="*/ 6 h 29"/>
                  <a:gd name="T4" fmla="*/ 13 w 23"/>
                  <a:gd name="T5" fmla="*/ 29 h 29"/>
                  <a:gd name="T6" fmla="*/ 23 w 23"/>
                  <a:gd name="T7" fmla="*/ 24 h 29"/>
                  <a:gd name="T8" fmla="*/ 10 w 23"/>
                  <a:gd name="T9" fmla="*/ 0 h 29"/>
                  <a:gd name="T10" fmla="*/ 9 w 23"/>
                  <a:gd name="T11" fmla="*/ 0 h 29"/>
                  <a:gd name="T12" fmla="*/ 0 w 23"/>
                  <a:gd name="T13" fmla="*/ 6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29"/>
                  <a:gd name="T23" fmla="*/ 23 w 23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29">
                    <a:moveTo>
                      <a:pt x="0" y="6"/>
                    </a:moveTo>
                    <a:lnTo>
                      <a:pt x="0" y="6"/>
                    </a:lnTo>
                    <a:lnTo>
                      <a:pt x="13" y="29"/>
                    </a:lnTo>
                    <a:lnTo>
                      <a:pt x="23" y="24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5" name="Freeform 180"/>
              <p:cNvSpPr>
                <a:spLocks/>
              </p:cNvSpPr>
              <p:nvPr/>
            </p:nvSpPr>
            <p:spPr bwMode="auto">
              <a:xfrm>
                <a:off x="3346" y="1529"/>
                <a:ext cx="24" cy="30"/>
              </a:xfrm>
              <a:custGeom>
                <a:avLst/>
                <a:gdLst>
                  <a:gd name="T0" fmla="*/ 0 w 24"/>
                  <a:gd name="T1" fmla="*/ 7 h 30"/>
                  <a:gd name="T2" fmla="*/ 0 w 24"/>
                  <a:gd name="T3" fmla="*/ 6 h 30"/>
                  <a:gd name="T4" fmla="*/ 15 w 24"/>
                  <a:gd name="T5" fmla="*/ 30 h 30"/>
                  <a:gd name="T6" fmla="*/ 24 w 24"/>
                  <a:gd name="T7" fmla="*/ 24 h 30"/>
                  <a:gd name="T8" fmla="*/ 10 w 24"/>
                  <a:gd name="T9" fmla="*/ 1 h 30"/>
                  <a:gd name="T10" fmla="*/ 10 w 24"/>
                  <a:gd name="T11" fmla="*/ 0 h 30"/>
                  <a:gd name="T12" fmla="*/ 0 w 24"/>
                  <a:gd name="T13" fmla="*/ 7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30"/>
                  <a:gd name="T23" fmla="*/ 24 w 24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30">
                    <a:moveTo>
                      <a:pt x="0" y="7"/>
                    </a:moveTo>
                    <a:lnTo>
                      <a:pt x="0" y="6"/>
                    </a:lnTo>
                    <a:lnTo>
                      <a:pt x="15" y="30"/>
                    </a:lnTo>
                    <a:lnTo>
                      <a:pt x="24" y="24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6" name="Freeform 181"/>
              <p:cNvSpPr>
                <a:spLocks/>
              </p:cNvSpPr>
              <p:nvPr/>
            </p:nvSpPr>
            <p:spPr bwMode="auto">
              <a:xfrm>
                <a:off x="3331" y="1506"/>
                <a:ext cx="25" cy="30"/>
              </a:xfrm>
              <a:custGeom>
                <a:avLst/>
                <a:gdLst>
                  <a:gd name="T0" fmla="*/ 0 w 25"/>
                  <a:gd name="T1" fmla="*/ 8 h 30"/>
                  <a:gd name="T2" fmla="*/ 0 w 25"/>
                  <a:gd name="T3" fmla="*/ 8 h 30"/>
                  <a:gd name="T4" fmla="*/ 15 w 25"/>
                  <a:gd name="T5" fmla="*/ 30 h 30"/>
                  <a:gd name="T6" fmla="*/ 25 w 25"/>
                  <a:gd name="T7" fmla="*/ 23 h 30"/>
                  <a:gd name="T8" fmla="*/ 9 w 25"/>
                  <a:gd name="T9" fmla="*/ 1 h 30"/>
                  <a:gd name="T10" fmla="*/ 9 w 25"/>
                  <a:gd name="T11" fmla="*/ 0 h 30"/>
                  <a:gd name="T12" fmla="*/ 0 w 25"/>
                  <a:gd name="T13" fmla="*/ 8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30"/>
                  <a:gd name="T23" fmla="*/ 25 w 25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30">
                    <a:moveTo>
                      <a:pt x="0" y="8"/>
                    </a:moveTo>
                    <a:lnTo>
                      <a:pt x="0" y="8"/>
                    </a:lnTo>
                    <a:lnTo>
                      <a:pt x="15" y="30"/>
                    </a:lnTo>
                    <a:lnTo>
                      <a:pt x="25" y="23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7" name="Freeform 182"/>
              <p:cNvSpPr>
                <a:spLocks/>
              </p:cNvSpPr>
              <p:nvPr/>
            </p:nvSpPr>
            <p:spPr bwMode="auto">
              <a:xfrm>
                <a:off x="3315" y="1484"/>
                <a:ext cx="25" cy="30"/>
              </a:xfrm>
              <a:custGeom>
                <a:avLst/>
                <a:gdLst>
                  <a:gd name="T0" fmla="*/ 0 w 25"/>
                  <a:gd name="T1" fmla="*/ 8 h 30"/>
                  <a:gd name="T2" fmla="*/ 0 w 25"/>
                  <a:gd name="T3" fmla="*/ 7 h 30"/>
                  <a:gd name="T4" fmla="*/ 16 w 25"/>
                  <a:gd name="T5" fmla="*/ 30 h 30"/>
                  <a:gd name="T6" fmla="*/ 25 w 25"/>
                  <a:gd name="T7" fmla="*/ 22 h 30"/>
                  <a:gd name="T8" fmla="*/ 8 w 25"/>
                  <a:gd name="T9" fmla="*/ 0 h 30"/>
                  <a:gd name="T10" fmla="*/ 8 w 25"/>
                  <a:gd name="T11" fmla="*/ 0 h 30"/>
                  <a:gd name="T12" fmla="*/ 0 w 25"/>
                  <a:gd name="T13" fmla="*/ 8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30"/>
                  <a:gd name="T23" fmla="*/ 25 w 25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30">
                    <a:moveTo>
                      <a:pt x="0" y="8"/>
                    </a:moveTo>
                    <a:lnTo>
                      <a:pt x="0" y="7"/>
                    </a:lnTo>
                    <a:lnTo>
                      <a:pt x="16" y="30"/>
                    </a:lnTo>
                    <a:lnTo>
                      <a:pt x="25" y="22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" name="Freeform 183"/>
              <p:cNvSpPr>
                <a:spLocks/>
              </p:cNvSpPr>
              <p:nvPr/>
            </p:nvSpPr>
            <p:spPr bwMode="auto">
              <a:xfrm>
                <a:off x="3298" y="1463"/>
                <a:ext cx="25" cy="29"/>
              </a:xfrm>
              <a:custGeom>
                <a:avLst/>
                <a:gdLst>
                  <a:gd name="T0" fmla="*/ 0 w 25"/>
                  <a:gd name="T1" fmla="*/ 8 h 29"/>
                  <a:gd name="T2" fmla="*/ 0 w 25"/>
                  <a:gd name="T3" fmla="*/ 8 h 29"/>
                  <a:gd name="T4" fmla="*/ 17 w 25"/>
                  <a:gd name="T5" fmla="*/ 29 h 29"/>
                  <a:gd name="T6" fmla="*/ 25 w 25"/>
                  <a:gd name="T7" fmla="*/ 21 h 29"/>
                  <a:gd name="T8" fmla="*/ 9 w 25"/>
                  <a:gd name="T9" fmla="*/ 0 h 29"/>
                  <a:gd name="T10" fmla="*/ 9 w 25"/>
                  <a:gd name="T11" fmla="*/ 0 h 29"/>
                  <a:gd name="T12" fmla="*/ 0 w 25"/>
                  <a:gd name="T13" fmla="*/ 8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0" y="8"/>
                    </a:moveTo>
                    <a:lnTo>
                      <a:pt x="0" y="8"/>
                    </a:lnTo>
                    <a:lnTo>
                      <a:pt x="17" y="29"/>
                    </a:lnTo>
                    <a:lnTo>
                      <a:pt x="25" y="21"/>
                    </a:lnTo>
                    <a:lnTo>
                      <a:pt x="9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9" name="Freeform 184"/>
              <p:cNvSpPr>
                <a:spLocks/>
              </p:cNvSpPr>
              <p:nvPr/>
            </p:nvSpPr>
            <p:spPr bwMode="auto">
              <a:xfrm>
                <a:off x="3279" y="1443"/>
                <a:ext cx="28" cy="28"/>
              </a:xfrm>
              <a:custGeom>
                <a:avLst/>
                <a:gdLst>
                  <a:gd name="T0" fmla="*/ 0 w 28"/>
                  <a:gd name="T1" fmla="*/ 7 h 28"/>
                  <a:gd name="T2" fmla="*/ 0 w 28"/>
                  <a:gd name="T3" fmla="*/ 7 h 28"/>
                  <a:gd name="T4" fmla="*/ 19 w 28"/>
                  <a:gd name="T5" fmla="*/ 28 h 28"/>
                  <a:gd name="T6" fmla="*/ 28 w 28"/>
                  <a:gd name="T7" fmla="*/ 20 h 28"/>
                  <a:gd name="T8" fmla="*/ 9 w 28"/>
                  <a:gd name="T9" fmla="*/ 0 h 28"/>
                  <a:gd name="T10" fmla="*/ 9 w 28"/>
                  <a:gd name="T11" fmla="*/ 0 h 28"/>
                  <a:gd name="T12" fmla="*/ 0 w 28"/>
                  <a:gd name="T13" fmla="*/ 7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28"/>
                  <a:gd name="T23" fmla="*/ 28 w 28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28">
                    <a:moveTo>
                      <a:pt x="0" y="7"/>
                    </a:moveTo>
                    <a:lnTo>
                      <a:pt x="0" y="7"/>
                    </a:lnTo>
                    <a:lnTo>
                      <a:pt x="19" y="28"/>
                    </a:lnTo>
                    <a:lnTo>
                      <a:pt x="28" y="20"/>
                    </a:lnTo>
                    <a:lnTo>
                      <a:pt x="9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0" name="Freeform 185"/>
              <p:cNvSpPr>
                <a:spLocks/>
              </p:cNvSpPr>
              <p:nvPr/>
            </p:nvSpPr>
            <p:spPr bwMode="auto">
              <a:xfrm>
                <a:off x="3276" y="1438"/>
                <a:ext cx="12" cy="12"/>
              </a:xfrm>
              <a:custGeom>
                <a:avLst/>
                <a:gdLst>
                  <a:gd name="T0" fmla="*/ 0 w 12"/>
                  <a:gd name="T1" fmla="*/ 9 h 12"/>
                  <a:gd name="T2" fmla="*/ 0 w 12"/>
                  <a:gd name="T3" fmla="*/ 9 h 12"/>
                  <a:gd name="T4" fmla="*/ 3 w 12"/>
                  <a:gd name="T5" fmla="*/ 12 h 12"/>
                  <a:gd name="T6" fmla="*/ 12 w 12"/>
                  <a:gd name="T7" fmla="*/ 5 h 12"/>
                  <a:gd name="T8" fmla="*/ 7 w 12"/>
                  <a:gd name="T9" fmla="*/ 0 h 12"/>
                  <a:gd name="T10" fmla="*/ 7 w 12"/>
                  <a:gd name="T11" fmla="*/ 0 h 12"/>
                  <a:gd name="T12" fmla="*/ 0 w 12"/>
                  <a:gd name="T13" fmla="*/ 9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2"/>
                  <a:gd name="T23" fmla="*/ 12 w 12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2">
                    <a:moveTo>
                      <a:pt x="0" y="9"/>
                    </a:moveTo>
                    <a:lnTo>
                      <a:pt x="0" y="9"/>
                    </a:lnTo>
                    <a:lnTo>
                      <a:pt x="3" y="12"/>
                    </a:lnTo>
                    <a:lnTo>
                      <a:pt x="12" y="5"/>
                    </a:lnTo>
                    <a:lnTo>
                      <a:pt x="7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1" name="Freeform 186"/>
              <p:cNvSpPr>
                <a:spLocks/>
              </p:cNvSpPr>
              <p:nvPr/>
            </p:nvSpPr>
            <p:spPr bwMode="auto">
              <a:xfrm>
                <a:off x="2565" y="1186"/>
                <a:ext cx="57" cy="119"/>
              </a:xfrm>
              <a:custGeom>
                <a:avLst/>
                <a:gdLst>
                  <a:gd name="T0" fmla="*/ 7 w 57"/>
                  <a:gd name="T1" fmla="*/ 1 h 119"/>
                  <a:gd name="T2" fmla="*/ 0 w 57"/>
                  <a:gd name="T3" fmla="*/ 3 h 119"/>
                  <a:gd name="T4" fmla="*/ 46 w 57"/>
                  <a:gd name="T5" fmla="*/ 119 h 119"/>
                  <a:gd name="T6" fmla="*/ 57 w 57"/>
                  <a:gd name="T7" fmla="*/ 116 h 119"/>
                  <a:gd name="T8" fmla="*/ 12 w 57"/>
                  <a:gd name="T9" fmla="*/ 0 h 119"/>
                  <a:gd name="T10" fmla="*/ 7 w 57"/>
                  <a:gd name="T11" fmla="*/ 1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19"/>
                  <a:gd name="T20" fmla="*/ 57 w 57"/>
                  <a:gd name="T21" fmla="*/ 119 h 1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19">
                    <a:moveTo>
                      <a:pt x="7" y="1"/>
                    </a:moveTo>
                    <a:lnTo>
                      <a:pt x="0" y="3"/>
                    </a:lnTo>
                    <a:lnTo>
                      <a:pt x="46" y="119"/>
                    </a:lnTo>
                    <a:lnTo>
                      <a:pt x="57" y="116"/>
                    </a:lnTo>
                    <a:lnTo>
                      <a:pt x="12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2" name="Freeform 187"/>
              <p:cNvSpPr>
                <a:spLocks/>
              </p:cNvSpPr>
              <p:nvPr/>
            </p:nvSpPr>
            <p:spPr bwMode="auto">
              <a:xfrm>
                <a:off x="2224" y="1584"/>
                <a:ext cx="1171" cy="571"/>
              </a:xfrm>
              <a:custGeom>
                <a:avLst/>
                <a:gdLst>
                  <a:gd name="T0" fmla="*/ 0 w 1171"/>
                  <a:gd name="T1" fmla="*/ 518 h 571"/>
                  <a:gd name="T2" fmla="*/ 53 w 1171"/>
                  <a:gd name="T3" fmla="*/ 554 h 571"/>
                  <a:gd name="T4" fmla="*/ 96 w 1171"/>
                  <a:gd name="T5" fmla="*/ 559 h 571"/>
                  <a:gd name="T6" fmla="*/ 154 w 1171"/>
                  <a:gd name="T7" fmla="*/ 569 h 571"/>
                  <a:gd name="T8" fmla="*/ 220 w 1171"/>
                  <a:gd name="T9" fmla="*/ 571 h 571"/>
                  <a:gd name="T10" fmla="*/ 307 w 1171"/>
                  <a:gd name="T11" fmla="*/ 563 h 571"/>
                  <a:gd name="T12" fmla="*/ 391 w 1171"/>
                  <a:gd name="T13" fmla="*/ 550 h 571"/>
                  <a:gd name="T14" fmla="*/ 428 w 1171"/>
                  <a:gd name="T15" fmla="*/ 541 h 571"/>
                  <a:gd name="T16" fmla="*/ 517 w 1171"/>
                  <a:gd name="T17" fmla="*/ 524 h 571"/>
                  <a:gd name="T18" fmla="*/ 590 w 1171"/>
                  <a:gd name="T19" fmla="*/ 501 h 571"/>
                  <a:gd name="T20" fmla="*/ 741 w 1171"/>
                  <a:gd name="T21" fmla="*/ 440 h 571"/>
                  <a:gd name="T22" fmla="*/ 848 w 1171"/>
                  <a:gd name="T23" fmla="*/ 385 h 571"/>
                  <a:gd name="T24" fmla="*/ 908 w 1171"/>
                  <a:gd name="T25" fmla="*/ 347 h 571"/>
                  <a:gd name="T26" fmla="*/ 1020 w 1171"/>
                  <a:gd name="T27" fmla="*/ 267 h 571"/>
                  <a:gd name="T28" fmla="*/ 1099 w 1171"/>
                  <a:gd name="T29" fmla="*/ 201 h 571"/>
                  <a:gd name="T30" fmla="*/ 1139 w 1171"/>
                  <a:gd name="T31" fmla="*/ 154 h 571"/>
                  <a:gd name="T32" fmla="*/ 1170 w 1171"/>
                  <a:gd name="T33" fmla="*/ 87 h 571"/>
                  <a:gd name="T34" fmla="*/ 1169 w 1171"/>
                  <a:gd name="T35" fmla="*/ 63 h 571"/>
                  <a:gd name="T36" fmla="*/ 1171 w 1171"/>
                  <a:gd name="T37" fmla="*/ 48 h 571"/>
                  <a:gd name="T38" fmla="*/ 1168 w 1171"/>
                  <a:gd name="T39" fmla="*/ 35 h 571"/>
                  <a:gd name="T40" fmla="*/ 1168 w 1171"/>
                  <a:gd name="T41" fmla="*/ 22 h 571"/>
                  <a:gd name="T42" fmla="*/ 1160 w 1171"/>
                  <a:gd name="T43" fmla="*/ 0 h 57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71"/>
                  <a:gd name="T67" fmla="*/ 0 h 571"/>
                  <a:gd name="T68" fmla="*/ 1171 w 1171"/>
                  <a:gd name="T69" fmla="*/ 571 h 57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71" h="571">
                    <a:moveTo>
                      <a:pt x="0" y="518"/>
                    </a:moveTo>
                    <a:lnTo>
                      <a:pt x="53" y="554"/>
                    </a:lnTo>
                    <a:lnTo>
                      <a:pt x="96" y="559"/>
                    </a:lnTo>
                    <a:lnTo>
                      <a:pt x="154" y="569"/>
                    </a:lnTo>
                    <a:lnTo>
                      <a:pt x="220" y="571"/>
                    </a:lnTo>
                    <a:lnTo>
                      <a:pt x="307" y="563"/>
                    </a:lnTo>
                    <a:lnTo>
                      <a:pt x="391" y="550"/>
                    </a:lnTo>
                    <a:lnTo>
                      <a:pt x="428" y="541"/>
                    </a:lnTo>
                    <a:lnTo>
                      <a:pt x="517" y="524"/>
                    </a:lnTo>
                    <a:lnTo>
                      <a:pt x="590" y="501"/>
                    </a:lnTo>
                    <a:lnTo>
                      <a:pt x="741" y="440"/>
                    </a:lnTo>
                    <a:lnTo>
                      <a:pt x="848" y="385"/>
                    </a:lnTo>
                    <a:lnTo>
                      <a:pt x="908" y="347"/>
                    </a:lnTo>
                    <a:lnTo>
                      <a:pt x="1020" y="267"/>
                    </a:lnTo>
                    <a:lnTo>
                      <a:pt x="1099" y="201"/>
                    </a:lnTo>
                    <a:lnTo>
                      <a:pt x="1139" y="154"/>
                    </a:lnTo>
                    <a:lnTo>
                      <a:pt x="1170" y="87"/>
                    </a:lnTo>
                    <a:lnTo>
                      <a:pt x="1169" y="63"/>
                    </a:lnTo>
                    <a:lnTo>
                      <a:pt x="1171" y="48"/>
                    </a:lnTo>
                    <a:lnTo>
                      <a:pt x="1168" y="35"/>
                    </a:lnTo>
                    <a:lnTo>
                      <a:pt x="1168" y="22"/>
                    </a:lnTo>
                    <a:lnTo>
                      <a:pt x="1160" y="0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3" name="Freeform 188"/>
              <p:cNvSpPr>
                <a:spLocks/>
              </p:cNvSpPr>
              <p:nvPr/>
            </p:nvSpPr>
            <p:spPr bwMode="auto">
              <a:xfrm>
                <a:off x="3402" y="1918"/>
                <a:ext cx="147" cy="343"/>
              </a:xfrm>
              <a:custGeom>
                <a:avLst/>
                <a:gdLst>
                  <a:gd name="T0" fmla="*/ 92 w 147"/>
                  <a:gd name="T1" fmla="*/ 343 h 343"/>
                  <a:gd name="T2" fmla="*/ 0 w 147"/>
                  <a:gd name="T3" fmla="*/ 18 h 343"/>
                  <a:gd name="T4" fmla="*/ 58 w 147"/>
                  <a:gd name="T5" fmla="*/ 0 h 343"/>
                  <a:gd name="T6" fmla="*/ 147 w 147"/>
                  <a:gd name="T7" fmla="*/ 323 h 343"/>
                  <a:gd name="T8" fmla="*/ 92 w 147"/>
                  <a:gd name="T9" fmla="*/ 343 h 3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343"/>
                  <a:gd name="T17" fmla="*/ 147 w 147"/>
                  <a:gd name="T18" fmla="*/ 343 h 3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343">
                    <a:moveTo>
                      <a:pt x="92" y="343"/>
                    </a:moveTo>
                    <a:lnTo>
                      <a:pt x="0" y="18"/>
                    </a:lnTo>
                    <a:lnTo>
                      <a:pt x="58" y="0"/>
                    </a:lnTo>
                    <a:lnTo>
                      <a:pt x="147" y="323"/>
                    </a:lnTo>
                    <a:lnTo>
                      <a:pt x="92" y="343"/>
                    </a:lnTo>
                    <a:close/>
                  </a:path>
                </a:pathLst>
              </a:custGeom>
              <a:solidFill>
                <a:srgbClr val="7876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4" name="Freeform 189"/>
              <p:cNvSpPr>
                <a:spLocks/>
              </p:cNvSpPr>
              <p:nvPr/>
            </p:nvSpPr>
            <p:spPr bwMode="auto">
              <a:xfrm>
                <a:off x="3402" y="1918"/>
                <a:ext cx="147" cy="343"/>
              </a:xfrm>
              <a:custGeom>
                <a:avLst/>
                <a:gdLst>
                  <a:gd name="T0" fmla="*/ 92 w 147"/>
                  <a:gd name="T1" fmla="*/ 343 h 343"/>
                  <a:gd name="T2" fmla="*/ 0 w 147"/>
                  <a:gd name="T3" fmla="*/ 18 h 343"/>
                  <a:gd name="T4" fmla="*/ 58 w 147"/>
                  <a:gd name="T5" fmla="*/ 0 h 343"/>
                  <a:gd name="T6" fmla="*/ 147 w 147"/>
                  <a:gd name="T7" fmla="*/ 323 h 343"/>
                  <a:gd name="T8" fmla="*/ 92 w 147"/>
                  <a:gd name="T9" fmla="*/ 343 h 3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343"/>
                  <a:gd name="T17" fmla="*/ 147 w 147"/>
                  <a:gd name="T18" fmla="*/ 343 h 3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343">
                    <a:moveTo>
                      <a:pt x="92" y="343"/>
                    </a:moveTo>
                    <a:lnTo>
                      <a:pt x="0" y="18"/>
                    </a:lnTo>
                    <a:lnTo>
                      <a:pt x="58" y="0"/>
                    </a:lnTo>
                    <a:lnTo>
                      <a:pt x="147" y="323"/>
                    </a:lnTo>
                    <a:lnTo>
                      <a:pt x="92" y="343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5" name="Freeform 190"/>
              <p:cNvSpPr>
                <a:spLocks/>
              </p:cNvSpPr>
              <p:nvPr/>
            </p:nvSpPr>
            <p:spPr bwMode="auto">
              <a:xfrm>
                <a:off x="3527" y="2029"/>
                <a:ext cx="70" cy="71"/>
              </a:xfrm>
              <a:custGeom>
                <a:avLst/>
                <a:gdLst>
                  <a:gd name="T0" fmla="*/ 60 w 70"/>
                  <a:gd name="T1" fmla="*/ 12 h 71"/>
                  <a:gd name="T2" fmla="*/ 55 w 70"/>
                  <a:gd name="T3" fmla="*/ 8 h 71"/>
                  <a:gd name="T4" fmla="*/ 50 w 70"/>
                  <a:gd name="T5" fmla="*/ 4 h 71"/>
                  <a:gd name="T6" fmla="*/ 44 w 70"/>
                  <a:gd name="T7" fmla="*/ 3 h 71"/>
                  <a:gd name="T8" fmla="*/ 37 w 70"/>
                  <a:gd name="T9" fmla="*/ 0 h 71"/>
                  <a:gd name="T10" fmla="*/ 31 w 70"/>
                  <a:gd name="T11" fmla="*/ 0 h 71"/>
                  <a:gd name="T12" fmla="*/ 25 w 70"/>
                  <a:gd name="T13" fmla="*/ 3 h 71"/>
                  <a:gd name="T14" fmla="*/ 20 w 70"/>
                  <a:gd name="T15" fmla="*/ 5 h 71"/>
                  <a:gd name="T16" fmla="*/ 13 w 70"/>
                  <a:gd name="T17" fmla="*/ 9 h 71"/>
                  <a:gd name="T18" fmla="*/ 10 w 70"/>
                  <a:gd name="T19" fmla="*/ 13 h 71"/>
                  <a:gd name="T20" fmla="*/ 6 w 70"/>
                  <a:gd name="T21" fmla="*/ 18 h 71"/>
                  <a:gd name="T22" fmla="*/ 2 w 70"/>
                  <a:gd name="T23" fmla="*/ 24 h 71"/>
                  <a:gd name="T24" fmla="*/ 1 w 70"/>
                  <a:gd name="T25" fmla="*/ 31 h 71"/>
                  <a:gd name="T26" fmla="*/ 0 w 70"/>
                  <a:gd name="T27" fmla="*/ 37 h 71"/>
                  <a:gd name="T28" fmla="*/ 1 w 70"/>
                  <a:gd name="T29" fmla="*/ 43 h 71"/>
                  <a:gd name="T30" fmla="*/ 3 w 70"/>
                  <a:gd name="T31" fmla="*/ 50 h 71"/>
                  <a:gd name="T32" fmla="*/ 6 w 70"/>
                  <a:gd name="T33" fmla="*/ 55 h 71"/>
                  <a:gd name="T34" fmla="*/ 11 w 70"/>
                  <a:gd name="T35" fmla="*/ 60 h 71"/>
                  <a:gd name="T36" fmla="*/ 15 w 70"/>
                  <a:gd name="T37" fmla="*/ 63 h 71"/>
                  <a:gd name="T38" fmla="*/ 21 w 70"/>
                  <a:gd name="T39" fmla="*/ 67 h 71"/>
                  <a:gd name="T40" fmla="*/ 26 w 70"/>
                  <a:gd name="T41" fmla="*/ 70 h 71"/>
                  <a:gd name="T42" fmla="*/ 32 w 70"/>
                  <a:gd name="T43" fmla="*/ 71 h 71"/>
                  <a:gd name="T44" fmla="*/ 40 w 70"/>
                  <a:gd name="T45" fmla="*/ 71 h 71"/>
                  <a:gd name="T46" fmla="*/ 45 w 70"/>
                  <a:gd name="T47" fmla="*/ 68 h 71"/>
                  <a:gd name="T48" fmla="*/ 51 w 70"/>
                  <a:gd name="T49" fmla="*/ 66 h 71"/>
                  <a:gd name="T50" fmla="*/ 56 w 70"/>
                  <a:gd name="T51" fmla="*/ 62 h 71"/>
                  <a:gd name="T52" fmla="*/ 61 w 70"/>
                  <a:gd name="T53" fmla="*/ 58 h 71"/>
                  <a:gd name="T54" fmla="*/ 65 w 70"/>
                  <a:gd name="T55" fmla="*/ 53 h 71"/>
                  <a:gd name="T56" fmla="*/ 68 w 70"/>
                  <a:gd name="T57" fmla="*/ 47 h 71"/>
                  <a:gd name="T58" fmla="*/ 70 w 70"/>
                  <a:gd name="T59" fmla="*/ 42 h 71"/>
                  <a:gd name="T60" fmla="*/ 70 w 70"/>
                  <a:gd name="T61" fmla="*/ 34 h 71"/>
                  <a:gd name="T62" fmla="*/ 69 w 70"/>
                  <a:gd name="T63" fmla="*/ 28 h 71"/>
                  <a:gd name="T64" fmla="*/ 68 w 70"/>
                  <a:gd name="T65" fmla="*/ 23 h 71"/>
                  <a:gd name="T66" fmla="*/ 64 w 70"/>
                  <a:gd name="T67" fmla="*/ 17 h 71"/>
                  <a:gd name="T68" fmla="*/ 60 w 70"/>
                  <a:gd name="T69" fmla="*/ 12 h 7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0"/>
                  <a:gd name="T106" fmla="*/ 0 h 71"/>
                  <a:gd name="T107" fmla="*/ 70 w 70"/>
                  <a:gd name="T108" fmla="*/ 71 h 7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0" h="71">
                    <a:moveTo>
                      <a:pt x="60" y="12"/>
                    </a:moveTo>
                    <a:lnTo>
                      <a:pt x="55" y="8"/>
                    </a:lnTo>
                    <a:lnTo>
                      <a:pt x="50" y="4"/>
                    </a:lnTo>
                    <a:lnTo>
                      <a:pt x="44" y="3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5" y="3"/>
                    </a:lnTo>
                    <a:lnTo>
                      <a:pt x="20" y="5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1" y="31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5"/>
                    </a:lnTo>
                    <a:lnTo>
                      <a:pt x="11" y="60"/>
                    </a:lnTo>
                    <a:lnTo>
                      <a:pt x="15" y="63"/>
                    </a:lnTo>
                    <a:lnTo>
                      <a:pt x="21" y="67"/>
                    </a:lnTo>
                    <a:lnTo>
                      <a:pt x="26" y="70"/>
                    </a:lnTo>
                    <a:lnTo>
                      <a:pt x="32" y="71"/>
                    </a:lnTo>
                    <a:lnTo>
                      <a:pt x="40" y="71"/>
                    </a:lnTo>
                    <a:lnTo>
                      <a:pt x="45" y="68"/>
                    </a:lnTo>
                    <a:lnTo>
                      <a:pt x="51" y="66"/>
                    </a:lnTo>
                    <a:lnTo>
                      <a:pt x="56" y="62"/>
                    </a:lnTo>
                    <a:lnTo>
                      <a:pt x="61" y="58"/>
                    </a:lnTo>
                    <a:lnTo>
                      <a:pt x="65" y="53"/>
                    </a:lnTo>
                    <a:lnTo>
                      <a:pt x="68" y="47"/>
                    </a:lnTo>
                    <a:lnTo>
                      <a:pt x="70" y="42"/>
                    </a:lnTo>
                    <a:lnTo>
                      <a:pt x="70" y="34"/>
                    </a:lnTo>
                    <a:lnTo>
                      <a:pt x="69" y="28"/>
                    </a:lnTo>
                    <a:lnTo>
                      <a:pt x="68" y="23"/>
                    </a:lnTo>
                    <a:lnTo>
                      <a:pt x="64" y="17"/>
                    </a:ln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6" name="Freeform 191"/>
              <p:cNvSpPr>
                <a:spLocks/>
              </p:cNvSpPr>
              <p:nvPr/>
            </p:nvSpPr>
            <p:spPr bwMode="auto">
              <a:xfrm>
                <a:off x="3527" y="2029"/>
                <a:ext cx="70" cy="71"/>
              </a:xfrm>
              <a:custGeom>
                <a:avLst/>
                <a:gdLst>
                  <a:gd name="T0" fmla="*/ 60 w 70"/>
                  <a:gd name="T1" fmla="*/ 12 h 71"/>
                  <a:gd name="T2" fmla="*/ 55 w 70"/>
                  <a:gd name="T3" fmla="*/ 8 h 71"/>
                  <a:gd name="T4" fmla="*/ 50 w 70"/>
                  <a:gd name="T5" fmla="*/ 4 h 71"/>
                  <a:gd name="T6" fmla="*/ 44 w 70"/>
                  <a:gd name="T7" fmla="*/ 3 h 71"/>
                  <a:gd name="T8" fmla="*/ 37 w 70"/>
                  <a:gd name="T9" fmla="*/ 0 h 71"/>
                  <a:gd name="T10" fmla="*/ 31 w 70"/>
                  <a:gd name="T11" fmla="*/ 0 h 71"/>
                  <a:gd name="T12" fmla="*/ 25 w 70"/>
                  <a:gd name="T13" fmla="*/ 3 h 71"/>
                  <a:gd name="T14" fmla="*/ 20 w 70"/>
                  <a:gd name="T15" fmla="*/ 5 h 71"/>
                  <a:gd name="T16" fmla="*/ 13 w 70"/>
                  <a:gd name="T17" fmla="*/ 9 h 71"/>
                  <a:gd name="T18" fmla="*/ 10 w 70"/>
                  <a:gd name="T19" fmla="*/ 13 h 71"/>
                  <a:gd name="T20" fmla="*/ 6 w 70"/>
                  <a:gd name="T21" fmla="*/ 18 h 71"/>
                  <a:gd name="T22" fmla="*/ 2 w 70"/>
                  <a:gd name="T23" fmla="*/ 24 h 71"/>
                  <a:gd name="T24" fmla="*/ 1 w 70"/>
                  <a:gd name="T25" fmla="*/ 31 h 71"/>
                  <a:gd name="T26" fmla="*/ 0 w 70"/>
                  <a:gd name="T27" fmla="*/ 37 h 71"/>
                  <a:gd name="T28" fmla="*/ 1 w 70"/>
                  <a:gd name="T29" fmla="*/ 43 h 71"/>
                  <a:gd name="T30" fmla="*/ 3 w 70"/>
                  <a:gd name="T31" fmla="*/ 50 h 71"/>
                  <a:gd name="T32" fmla="*/ 6 w 70"/>
                  <a:gd name="T33" fmla="*/ 55 h 71"/>
                  <a:gd name="T34" fmla="*/ 11 w 70"/>
                  <a:gd name="T35" fmla="*/ 60 h 71"/>
                  <a:gd name="T36" fmla="*/ 15 w 70"/>
                  <a:gd name="T37" fmla="*/ 63 h 71"/>
                  <a:gd name="T38" fmla="*/ 21 w 70"/>
                  <a:gd name="T39" fmla="*/ 67 h 71"/>
                  <a:gd name="T40" fmla="*/ 26 w 70"/>
                  <a:gd name="T41" fmla="*/ 70 h 71"/>
                  <a:gd name="T42" fmla="*/ 32 w 70"/>
                  <a:gd name="T43" fmla="*/ 71 h 71"/>
                  <a:gd name="T44" fmla="*/ 40 w 70"/>
                  <a:gd name="T45" fmla="*/ 71 h 71"/>
                  <a:gd name="T46" fmla="*/ 45 w 70"/>
                  <a:gd name="T47" fmla="*/ 68 h 71"/>
                  <a:gd name="T48" fmla="*/ 51 w 70"/>
                  <a:gd name="T49" fmla="*/ 66 h 71"/>
                  <a:gd name="T50" fmla="*/ 56 w 70"/>
                  <a:gd name="T51" fmla="*/ 62 h 71"/>
                  <a:gd name="T52" fmla="*/ 61 w 70"/>
                  <a:gd name="T53" fmla="*/ 58 h 71"/>
                  <a:gd name="T54" fmla="*/ 65 w 70"/>
                  <a:gd name="T55" fmla="*/ 53 h 71"/>
                  <a:gd name="T56" fmla="*/ 68 w 70"/>
                  <a:gd name="T57" fmla="*/ 47 h 71"/>
                  <a:gd name="T58" fmla="*/ 70 w 70"/>
                  <a:gd name="T59" fmla="*/ 42 h 71"/>
                  <a:gd name="T60" fmla="*/ 70 w 70"/>
                  <a:gd name="T61" fmla="*/ 34 h 71"/>
                  <a:gd name="T62" fmla="*/ 69 w 70"/>
                  <a:gd name="T63" fmla="*/ 28 h 71"/>
                  <a:gd name="T64" fmla="*/ 68 w 70"/>
                  <a:gd name="T65" fmla="*/ 23 h 71"/>
                  <a:gd name="T66" fmla="*/ 64 w 70"/>
                  <a:gd name="T67" fmla="*/ 17 h 71"/>
                  <a:gd name="T68" fmla="*/ 60 w 70"/>
                  <a:gd name="T69" fmla="*/ 12 h 7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0"/>
                  <a:gd name="T106" fmla="*/ 0 h 71"/>
                  <a:gd name="T107" fmla="*/ 70 w 70"/>
                  <a:gd name="T108" fmla="*/ 71 h 7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0" h="71">
                    <a:moveTo>
                      <a:pt x="60" y="12"/>
                    </a:moveTo>
                    <a:lnTo>
                      <a:pt x="55" y="8"/>
                    </a:lnTo>
                    <a:lnTo>
                      <a:pt x="50" y="4"/>
                    </a:lnTo>
                    <a:lnTo>
                      <a:pt x="44" y="3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5" y="3"/>
                    </a:lnTo>
                    <a:lnTo>
                      <a:pt x="20" y="5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1" y="31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5"/>
                    </a:lnTo>
                    <a:lnTo>
                      <a:pt x="11" y="60"/>
                    </a:lnTo>
                    <a:lnTo>
                      <a:pt x="15" y="63"/>
                    </a:lnTo>
                    <a:lnTo>
                      <a:pt x="21" y="67"/>
                    </a:lnTo>
                    <a:lnTo>
                      <a:pt x="26" y="70"/>
                    </a:lnTo>
                    <a:lnTo>
                      <a:pt x="32" y="71"/>
                    </a:lnTo>
                    <a:lnTo>
                      <a:pt x="40" y="71"/>
                    </a:lnTo>
                    <a:lnTo>
                      <a:pt x="45" y="68"/>
                    </a:lnTo>
                    <a:lnTo>
                      <a:pt x="51" y="66"/>
                    </a:lnTo>
                    <a:lnTo>
                      <a:pt x="56" y="62"/>
                    </a:lnTo>
                    <a:lnTo>
                      <a:pt x="61" y="58"/>
                    </a:lnTo>
                    <a:lnTo>
                      <a:pt x="65" y="53"/>
                    </a:lnTo>
                    <a:lnTo>
                      <a:pt x="68" y="47"/>
                    </a:lnTo>
                    <a:lnTo>
                      <a:pt x="70" y="42"/>
                    </a:lnTo>
                    <a:lnTo>
                      <a:pt x="70" y="34"/>
                    </a:lnTo>
                    <a:lnTo>
                      <a:pt x="69" y="28"/>
                    </a:lnTo>
                    <a:lnTo>
                      <a:pt x="68" y="23"/>
                    </a:lnTo>
                    <a:lnTo>
                      <a:pt x="64" y="17"/>
                    </a:lnTo>
                    <a:lnTo>
                      <a:pt x="60" y="12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7" name="Freeform 192"/>
              <p:cNvSpPr>
                <a:spLocks/>
              </p:cNvSpPr>
              <p:nvPr/>
            </p:nvSpPr>
            <p:spPr bwMode="auto">
              <a:xfrm>
                <a:off x="3398" y="2101"/>
                <a:ext cx="55" cy="57"/>
              </a:xfrm>
              <a:custGeom>
                <a:avLst/>
                <a:gdLst>
                  <a:gd name="T0" fmla="*/ 48 w 55"/>
                  <a:gd name="T1" fmla="*/ 9 h 57"/>
                  <a:gd name="T2" fmla="*/ 43 w 55"/>
                  <a:gd name="T3" fmla="*/ 5 h 57"/>
                  <a:gd name="T4" fmla="*/ 38 w 55"/>
                  <a:gd name="T5" fmla="*/ 3 h 57"/>
                  <a:gd name="T6" fmla="*/ 33 w 55"/>
                  <a:gd name="T7" fmla="*/ 1 h 57"/>
                  <a:gd name="T8" fmla="*/ 26 w 55"/>
                  <a:gd name="T9" fmla="*/ 0 h 57"/>
                  <a:gd name="T10" fmla="*/ 21 w 55"/>
                  <a:gd name="T11" fmla="*/ 1 h 57"/>
                  <a:gd name="T12" fmla="*/ 16 w 55"/>
                  <a:gd name="T13" fmla="*/ 4 h 57"/>
                  <a:gd name="T14" fmla="*/ 11 w 55"/>
                  <a:gd name="T15" fmla="*/ 7 h 57"/>
                  <a:gd name="T16" fmla="*/ 6 w 55"/>
                  <a:gd name="T17" fmla="*/ 10 h 57"/>
                  <a:gd name="T18" fmla="*/ 4 w 55"/>
                  <a:gd name="T19" fmla="*/ 14 h 57"/>
                  <a:gd name="T20" fmla="*/ 1 w 55"/>
                  <a:gd name="T21" fmla="*/ 19 h 57"/>
                  <a:gd name="T22" fmla="*/ 0 w 55"/>
                  <a:gd name="T23" fmla="*/ 25 h 57"/>
                  <a:gd name="T24" fmla="*/ 0 w 55"/>
                  <a:gd name="T25" fmla="*/ 32 h 57"/>
                  <a:gd name="T26" fmla="*/ 0 w 55"/>
                  <a:gd name="T27" fmla="*/ 37 h 57"/>
                  <a:gd name="T28" fmla="*/ 2 w 55"/>
                  <a:gd name="T29" fmla="*/ 43 h 57"/>
                  <a:gd name="T30" fmla="*/ 6 w 55"/>
                  <a:gd name="T31" fmla="*/ 47 h 57"/>
                  <a:gd name="T32" fmla="*/ 10 w 55"/>
                  <a:gd name="T33" fmla="*/ 51 h 57"/>
                  <a:gd name="T34" fmla="*/ 15 w 55"/>
                  <a:gd name="T35" fmla="*/ 54 h 57"/>
                  <a:gd name="T36" fmla="*/ 21 w 55"/>
                  <a:gd name="T37" fmla="*/ 56 h 57"/>
                  <a:gd name="T38" fmla="*/ 26 w 55"/>
                  <a:gd name="T39" fmla="*/ 57 h 57"/>
                  <a:gd name="T40" fmla="*/ 31 w 55"/>
                  <a:gd name="T41" fmla="*/ 57 h 57"/>
                  <a:gd name="T42" fmla="*/ 38 w 55"/>
                  <a:gd name="T43" fmla="*/ 56 h 57"/>
                  <a:gd name="T44" fmla="*/ 43 w 55"/>
                  <a:gd name="T45" fmla="*/ 53 h 57"/>
                  <a:gd name="T46" fmla="*/ 47 w 55"/>
                  <a:gd name="T47" fmla="*/ 49 h 57"/>
                  <a:gd name="T48" fmla="*/ 50 w 55"/>
                  <a:gd name="T49" fmla="*/ 44 h 57"/>
                  <a:gd name="T50" fmla="*/ 54 w 55"/>
                  <a:gd name="T51" fmla="*/ 39 h 57"/>
                  <a:gd name="T52" fmla="*/ 55 w 55"/>
                  <a:gd name="T53" fmla="*/ 34 h 57"/>
                  <a:gd name="T54" fmla="*/ 55 w 55"/>
                  <a:gd name="T55" fmla="*/ 28 h 57"/>
                  <a:gd name="T56" fmla="*/ 54 w 55"/>
                  <a:gd name="T57" fmla="*/ 23 h 57"/>
                  <a:gd name="T58" fmla="*/ 53 w 55"/>
                  <a:gd name="T59" fmla="*/ 17 h 57"/>
                  <a:gd name="T60" fmla="*/ 49 w 55"/>
                  <a:gd name="T61" fmla="*/ 12 h 57"/>
                  <a:gd name="T62" fmla="*/ 48 w 55"/>
                  <a:gd name="T63" fmla="*/ 9 h 5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"/>
                  <a:gd name="T97" fmla="*/ 0 h 57"/>
                  <a:gd name="T98" fmla="*/ 55 w 55"/>
                  <a:gd name="T99" fmla="*/ 57 h 5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" h="57">
                    <a:moveTo>
                      <a:pt x="48" y="9"/>
                    </a:moveTo>
                    <a:lnTo>
                      <a:pt x="43" y="5"/>
                    </a:lnTo>
                    <a:lnTo>
                      <a:pt x="38" y="3"/>
                    </a:lnTo>
                    <a:lnTo>
                      <a:pt x="33" y="1"/>
                    </a:lnTo>
                    <a:lnTo>
                      <a:pt x="26" y="0"/>
                    </a:lnTo>
                    <a:lnTo>
                      <a:pt x="21" y="1"/>
                    </a:lnTo>
                    <a:lnTo>
                      <a:pt x="16" y="4"/>
                    </a:lnTo>
                    <a:lnTo>
                      <a:pt x="11" y="7"/>
                    </a:lnTo>
                    <a:lnTo>
                      <a:pt x="6" y="10"/>
                    </a:lnTo>
                    <a:lnTo>
                      <a:pt x="4" y="14"/>
                    </a:lnTo>
                    <a:lnTo>
                      <a:pt x="1" y="19"/>
                    </a:lnTo>
                    <a:lnTo>
                      <a:pt x="0" y="25"/>
                    </a:lnTo>
                    <a:lnTo>
                      <a:pt x="0" y="32"/>
                    </a:lnTo>
                    <a:lnTo>
                      <a:pt x="0" y="37"/>
                    </a:lnTo>
                    <a:lnTo>
                      <a:pt x="2" y="43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5" y="54"/>
                    </a:lnTo>
                    <a:lnTo>
                      <a:pt x="21" y="56"/>
                    </a:lnTo>
                    <a:lnTo>
                      <a:pt x="26" y="57"/>
                    </a:lnTo>
                    <a:lnTo>
                      <a:pt x="31" y="57"/>
                    </a:lnTo>
                    <a:lnTo>
                      <a:pt x="38" y="56"/>
                    </a:lnTo>
                    <a:lnTo>
                      <a:pt x="43" y="53"/>
                    </a:lnTo>
                    <a:lnTo>
                      <a:pt x="47" y="49"/>
                    </a:lnTo>
                    <a:lnTo>
                      <a:pt x="50" y="44"/>
                    </a:lnTo>
                    <a:lnTo>
                      <a:pt x="54" y="39"/>
                    </a:lnTo>
                    <a:lnTo>
                      <a:pt x="55" y="34"/>
                    </a:lnTo>
                    <a:lnTo>
                      <a:pt x="55" y="28"/>
                    </a:lnTo>
                    <a:lnTo>
                      <a:pt x="54" y="23"/>
                    </a:lnTo>
                    <a:lnTo>
                      <a:pt x="53" y="17"/>
                    </a:lnTo>
                    <a:lnTo>
                      <a:pt x="49" y="12"/>
                    </a:lnTo>
                    <a:lnTo>
                      <a:pt x="48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8" name="Freeform 193"/>
              <p:cNvSpPr>
                <a:spLocks/>
              </p:cNvSpPr>
              <p:nvPr/>
            </p:nvSpPr>
            <p:spPr bwMode="auto">
              <a:xfrm>
                <a:off x="3398" y="2101"/>
                <a:ext cx="55" cy="57"/>
              </a:xfrm>
              <a:custGeom>
                <a:avLst/>
                <a:gdLst>
                  <a:gd name="T0" fmla="*/ 48 w 55"/>
                  <a:gd name="T1" fmla="*/ 9 h 57"/>
                  <a:gd name="T2" fmla="*/ 43 w 55"/>
                  <a:gd name="T3" fmla="*/ 5 h 57"/>
                  <a:gd name="T4" fmla="*/ 38 w 55"/>
                  <a:gd name="T5" fmla="*/ 3 h 57"/>
                  <a:gd name="T6" fmla="*/ 33 w 55"/>
                  <a:gd name="T7" fmla="*/ 1 h 57"/>
                  <a:gd name="T8" fmla="*/ 26 w 55"/>
                  <a:gd name="T9" fmla="*/ 0 h 57"/>
                  <a:gd name="T10" fmla="*/ 21 w 55"/>
                  <a:gd name="T11" fmla="*/ 1 h 57"/>
                  <a:gd name="T12" fmla="*/ 16 w 55"/>
                  <a:gd name="T13" fmla="*/ 4 h 57"/>
                  <a:gd name="T14" fmla="*/ 11 w 55"/>
                  <a:gd name="T15" fmla="*/ 7 h 57"/>
                  <a:gd name="T16" fmla="*/ 6 w 55"/>
                  <a:gd name="T17" fmla="*/ 10 h 57"/>
                  <a:gd name="T18" fmla="*/ 4 w 55"/>
                  <a:gd name="T19" fmla="*/ 14 h 57"/>
                  <a:gd name="T20" fmla="*/ 1 w 55"/>
                  <a:gd name="T21" fmla="*/ 19 h 57"/>
                  <a:gd name="T22" fmla="*/ 0 w 55"/>
                  <a:gd name="T23" fmla="*/ 25 h 57"/>
                  <a:gd name="T24" fmla="*/ 0 w 55"/>
                  <a:gd name="T25" fmla="*/ 32 h 57"/>
                  <a:gd name="T26" fmla="*/ 0 w 55"/>
                  <a:gd name="T27" fmla="*/ 37 h 57"/>
                  <a:gd name="T28" fmla="*/ 2 w 55"/>
                  <a:gd name="T29" fmla="*/ 43 h 57"/>
                  <a:gd name="T30" fmla="*/ 6 w 55"/>
                  <a:gd name="T31" fmla="*/ 47 h 57"/>
                  <a:gd name="T32" fmla="*/ 10 w 55"/>
                  <a:gd name="T33" fmla="*/ 51 h 57"/>
                  <a:gd name="T34" fmla="*/ 15 w 55"/>
                  <a:gd name="T35" fmla="*/ 54 h 57"/>
                  <a:gd name="T36" fmla="*/ 21 w 55"/>
                  <a:gd name="T37" fmla="*/ 56 h 57"/>
                  <a:gd name="T38" fmla="*/ 26 w 55"/>
                  <a:gd name="T39" fmla="*/ 57 h 57"/>
                  <a:gd name="T40" fmla="*/ 31 w 55"/>
                  <a:gd name="T41" fmla="*/ 57 h 57"/>
                  <a:gd name="T42" fmla="*/ 38 w 55"/>
                  <a:gd name="T43" fmla="*/ 56 h 57"/>
                  <a:gd name="T44" fmla="*/ 43 w 55"/>
                  <a:gd name="T45" fmla="*/ 53 h 57"/>
                  <a:gd name="T46" fmla="*/ 47 w 55"/>
                  <a:gd name="T47" fmla="*/ 49 h 57"/>
                  <a:gd name="T48" fmla="*/ 50 w 55"/>
                  <a:gd name="T49" fmla="*/ 44 h 57"/>
                  <a:gd name="T50" fmla="*/ 54 w 55"/>
                  <a:gd name="T51" fmla="*/ 39 h 57"/>
                  <a:gd name="T52" fmla="*/ 55 w 55"/>
                  <a:gd name="T53" fmla="*/ 34 h 57"/>
                  <a:gd name="T54" fmla="*/ 55 w 55"/>
                  <a:gd name="T55" fmla="*/ 28 h 57"/>
                  <a:gd name="T56" fmla="*/ 54 w 55"/>
                  <a:gd name="T57" fmla="*/ 23 h 57"/>
                  <a:gd name="T58" fmla="*/ 53 w 55"/>
                  <a:gd name="T59" fmla="*/ 17 h 57"/>
                  <a:gd name="T60" fmla="*/ 49 w 55"/>
                  <a:gd name="T61" fmla="*/ 12 h 57"/>
                  <a:gd name="T62" fmla="*/ 48 w 55"/>
                  <a:gd name="T63" fmla="*/ 9 h 5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"/>
                  <a:gd name="T97" fmla="*/ 0 h 57"/>
                  <a:gd name="T98" fmla="*/ 55 w 55"/>
                  <a:gd name="T99" fmla="*/ 57 h 5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" h="57">
                    <a:moveTo>
                      <a:pt x="48" y="9"/>
                    </a:moveTo>
                    <a:lnTo>
                      <a:pt x="43" y="5"/>
                    </a:lnTo>
                    <a:lnTo>
                      <a:pt x="38" y="3"/>
                    </a:lnTo>
                    <a:lnTo>
                      <a:pt x="33" y="1"/>
                    </a:lnTo>
                    <a:lnTo>
                      <a:pt x="26" y="0"/>
                    </a:lnTo>
                    <a:lnTo>
                      <a:pt x="21" y="1"/>
                    </a:lnTo>
                    <a:lnTo>
                      <a:pt x="16" y="4"/>
                    </a:lnTo>
                    <a:lnTo>
                      <a:pt x="11" y="7"/>
                    </a:lnTo>
                    <a:lnTo>
                      <a:pt x="6" y="10"/>
                    </a:lnTo>
                    <a:lnTo>
                      <a:pt x="4" y="14"/>
                    </a:lnTo>
                    <a:lnTo>
                      <a:pt x="1" y="19"/>
                    </a:lnTo>
                    <a:lnTo>
                      <a:pt x="0" y="25"/>
                    </a:lnTo>
                    <a:lnTo>
                      <a:pt x="0" y="32"/>
                    </a:lnTo>
                    <a:lnTo>
                      <a:pt x="0" y="37"/>
                    </a:lnTo>
                    <a:lnTo>
                      <a:pt x="2" y="43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5" y="54"/>
                    </a:lnTo>
                    <a:lnTo>
                      <a:pt x="21" y="56"/>
                    </a:lnTo>
                    <a:lnTo>
                      <a:pt x="26" y="57"/>
                    </a:lnTo>
                    <a:lnTo>
                      <a:pt x="31" y="57"/>
                    </a:lnTo>
                    <a:lnTo>
                      <a:pt x="38" y="56"/>
                    </a:lnTo>
                    <a:lnTo>
                      <a:pt x="43" y="53"/>
                    </a:lnTo>
                    <a:lnTo>
                      <a:pt x="47" y="49"/>
                    </a:lnTo>
                    <a:lnTo>
                      <a:pt x="50" y="44"/>
                    </a:lnTo>
                    <a:lnTo>
                      <a:pt x="54" y="39"/>
                    </a:lnTo>
                    <a:lnTo>
                      <a:pt x="55" y="34"/>
                    </a:lnTo>
                    <a:lnTo>
                      <a:pt x="55" y="28"/>
                    </a:lnTo>
                    <a:lnTo>
                      <a:pt x="54" y="23"/>
                    </a:lnTo>
                    <a:lnTo>
                      <a:pt x="53" y="17"/>
                    </a:lnTo>
                    <a:lnTo>
                      <a:pt x="49" y="12"/>
                    </a:lnTo>
                    <a:lnTo>
                      <a:pt x="48" y="9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" name="Freeform 194"/>
              <p:cNvSpPr>
                <a:spLocks/>
              </p:cNvSpPr>
              <p:nvPr/>
            </p:nvSpPr>
            <p:spPr bwMode="auto">
              <a:xfrm>
                <a:off x="3509" y="2073"/>
                <a:ext cx="33" cy="29"/>
              </a:xfrm>
              <a:custGeom>
                <a:avLst/>
                <a:gdLst>
                  <a:gd name="T0" fmla="*/ 0 w 33"/>
                  <a:gd name="T1" fmla="*/ 14 h 29"/>
                  <a:gd name="T2" fmla="*/ 24 w 33"/>
                  <a:gd name="T3" fmla="*/ 0 h 29"/>
                  <a:gd name="T4" fmla="*/ 30 w 33"/>
                  <a:gd name="T5" fmla="*/ 4 h 29"/>
                  <a:gd name="T6" fmla="*/ 33 w 33"/>
                  <a:gd name="T7" fmla="*/ 12 h 29"/>
                  <a:gd name="T8" fmla="*/ 4 w 33"/>
                  <a:gd name="T9" fmla="*/ 29 h 29"/>
                  <a:gd name="T10" fmla="*/ 0 w 33"/>
                  <a:gd name="T11" fmla="*/ 14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29"/>
                  <a:gd name="T20" fmla="*/ 33 w 33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29">
                    <a:moveTo>
                      <a:pt x="0" y="14"/>
                    </a:moveTo>
                    <a:lnTo>
                      <a:pt x="24" y="0"/>
                    </a:lnTo>
                    <a:lnTo>
                      <a:pt x="30" y="4"/>
                    </a:lnTo>
                    <a:lnTo>
                      <a:pt x="33" y="12"/>
                    </a:lnTo>
                    <a:lnTo>
                      <a:pt x="4" y="2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" name="Freeform 195"/>
              <p:cNvSpPr>
                <a:spLocks/>
              </p:cNvSpPr>
              <p:nvPr/>
            </p:nvSpPr>
            <p:spPr bwMode="auto">
              <a:xfrm>
                <a:off x="3509" y="2073"/>
                <a:ext cx="33" cy="29"/>
              </a:xfrm>
              <a:custGeom>
                <a:avLst/>
                <a:gdLst>
                  <a:gd name="T0" fmla="*/ 0 w 33"/>
                  <a:gd name="T1" fmla="*/ 14 h 29"/>
                  <a:gd name="T2" fmla="*/ 24 w 33"/>
                  <a:gd name="T3" fmla="*/ 0 h 29"/>
                  <a:gd name="T4" fmla="*/ 30 w 33"/>
                  <a:gd name="T5" fmla="*/ 4 h 29"/>
                  <a:gd name="T6" fmla="*/ 33 w 33"/>
                  <a:gd name="T7" fmla="*/ 12 h 29"/>
                  <a:gd name="T8" fmla="*/ 4 w 33"/>
                  <a:gd name="T9" fmla="*/ 29 h 29"/>
                  <a:gd name="T10" fmla="*/ 0 w 33"/>
                  <a:gd name="T11" fmla="*/ 14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29"/>
                  <a:gd name="T20" fmla="*/ 33 w 33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29">
                    <a:moveTo>
                      <a:pt x="0" y="14"/>
                    </a:moveTo>
                    <a:lnTo>
                      <a:pt x="24" y="0"/>
                    </a:lnTo>
                    <a:lnTo>
                      <a:pt x="30" y="4"/>
                    </a:lnTo>
                    <a:lnTo>
                      <a:pt x="33" y="12"/>
                    </a:lnTo>
                    <a:lnTo>
                      <a:pt x="4" y="29"/>
                    </a:lnTo>
                    <a:lnTo>
                      <a:pt x="0" y="14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" name="Freeform 196"/>
              <p:cNvSpPr>
                <a:spLocks/>
              </p:cNvSpPr>
              <p:nvPr/>
            </p:nvSpPr>
            <p:spPr bwMode="auto">
              <a:xfrm>
                <a:off x="3426" y="2116"/>
                <a:ext cx="29" cy="19"/>
              </a:xfrm>
              <a:custGeom>
                <a:avLst/>
                <a:gdLst>
                  <a:gd name="T0" fmla="*/ 25 w 29"/>
                  <a:gd name="T1" fmla="*/ 0 h 19"/>
                  <a:gd name="T2" fmla="*/ 0 w 29"/>
                  <a:gd name="T3" fmla="*/ 14 h 19"/>
                  <a:gd name="T4" fmla="*/ 5 w 29"/>
                  <a:gd name="T5" fmla="*/ 19 h 19"/>
                  <a:gd name="T6" fmla="*/ 29 w 29"/>
                  <a:gd name="T7" fmla="*/ 14 h 19"/>
                  <a:gd name="T8" fmla="*/ 25 w 29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19"/>
                  <a:gd name="T17" fmla="*/ 29 w 2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19">
                    <a:moveTo>
                      <a:pt x="25" y="0"/>
                    </a:moveTo>
                    <a:lnTo>
                      <a:pt x="0" y="14"/>
                    </a:lnTo>
                    <a:lnTo>
                      <a:pt x="5" y="19"/>
                    </a:lnTo>
                    <a:lnTo>
                      <a:pt x="29" y="1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" name="Freeform 197"/>
              <p:cNvSpPr>
                <a:spLocks/>
              </p:cNvSpPr>
              <p:nvPr/>
            </p:nvSpPr>
            <p:spPr bwMode="auto">
              <a:xfrm>
                <a:off x="3426" y="2116"/>
                <a:ext cx="29" cy="19"/>
              </a:xfrm>
              <a:custGeom>
                <a:avLst/>
                <a:gdLst>
                  <a:gd name="T0" fmla="*/ 25 w 29"/>
                  <a:gd name="T1" fmla="*/ 0 h 19"/>
                  <a:gd name="T2" fmla="*/ 0 w 29"/>
                  <a:gd name="T3" fmla="*/ 14 h 19"/>
                  <a:gd name="T4" fmla="*/ 5 w 29"/>
                  <a:gd name="T5" fmla="*/ 19 h 19"/>
                  <a:gd name="T6" fmla="*/ 29 w 29"/>
                  <a:gd name="T7" fmla="*/ 14 h 19"/>
                  <a:gd name="T8" fmla="*/ 25 w 29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19"/>
                  <a:gd name="T17" fmla="*/ 29 w 2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19">
                    <a:moveTo>
                      <a:pt x="25" y="0"/>
                    </a:moveTo>
                    <a:lnTo>
                      <a:pt x="0" y="14"/>
                    </a:lnTo>
                    <a:lnTo>
                      <a:pt x="5" y="19"/>
                    </a:lnTo>
                    <a:lnTo>
                      <a:pt x="29" y="14"/>
                    </a:lnTo>
                    <a:lnTo>
                      <a:pt x="25" y="0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" name="Freeform 198"/>
              <p:cNvSpPr>
                <a:spLocks/>
              </p:cNvSpPr>
              <p:nvPr/>
            </p:nvSpPr>
            <p:spPr bwMode="auto">
              <a:xfrm>
                <a:off x="3436" y="2063"/>
                <a:ext cx="96" cy="92"/>
              </a:xfrm>
              <a:custGeom>
                <a:avLst/>
                <a:gdLst>
                  <a:gd name="T0" fmla="*/ 0 w 96"/>
                  <a:gd name="T1" fmla="*/ 28 h 92"/>
                  <a:gd name="T2" fmla="*/ 10 w 96"/>
                  <a:gd name="T3" fmla="*/ 19 h 92"/>
                  <a:gd name="T4" fmla="*/ 59 w 96"/>
                  <a:gd name="T5" fmla="*/ 0 h 92"/>
                  <a:gd name="T6" fmla="*/ 83 w 96"/>
                  <a:gd name="T7" fmla="*/ 16 h 92"/>
                  <a:gd name="T8" fmla="*/ 96 w 96"/>
                  <a:gd name="T9" fmla="*/ 60 h 92"/>
                  <a:gd name="T10" fmla="*/ 51 w 96"/>
                  <a:gd name="T11" fmla="*/ 92 h 92"/>
                  <a:gd name="T12" fmla="*/ 9 w 96"/>
                  <a:gd name="T13" fmla="*/ 67 h 92"/>
                  <a:gd name="T14" fmla="*/ 0 w 96"/>
                  <a:gd name="T15" fmla="*/ 28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"/>
                  <a:gd name="T25" fmla="*/ 0 h 92"/>
                  <a:gd name="T26" fmla="*/ 96 w 96"/>
                  <a:gd name="T27" fmla="*/ 92 h 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" h="92">
                    <a:moveTo>
                      <a:pt x="0" y="28"/>
                    </a:moveTo>
                    <a:lnTo>
                      <a:pt x="10" y="19"/>
                    </a:lnTo>
                    <a:lnTo>
                      <a:pt x="59" y="0"/>
                    </a:lnTo>
                    <a:lnTo>
                      <a:pt x="83" y="16"/>
                    </a:lnTo>
                    <a:lnTo>
                      <a:pt x="96" y="60"/>
                    </a:lnTo>
                    <a:lnTo>
                      <a:pt x="51" y="92"/>
                    </a:lnTo>
                    <a:lnTo>
                      <a:pt x="9" y="6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ACA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" name="Freeform 199"/>
              <p:cNvSpPr>
                <a:spLocks/>
              </p:cNvSpPr>
              <p:nvPr/>
            </p:nvSpPr>
            <p:spPr bwMode="auto">
              <a:xfrm>
                <a:off x="3436" y="2063"/>
                <a:ext cx="96" cy="92"/>
              </a:xfrm>
              <a:custGeom>
                <a:avLst/>
                <a:gdLst>
                  <a:gd name="T0" fmla="*/ 0 w 96"/>
                  <a:gd name="T1" fmla="*/ 28 h 92"/>
                  <a:gd name="T2" fmla="*/ 10 w 96"/>
                  <a:gd name="T3" fmla="*/ 19 h 92"/>
                  <a:gd name="T4" fmla="*/ 59 w 96"/>
                  <a:gd name="T5" fmla="*/ 0 h 92"/>
                  <a:gd name="T6" fmla="*/ 83 w 96"/>
                  <a:gd name="T7" fmla="*/ 16 h 92"/>
                  <a:gd name="T8" fmla="*/ 96 w 96"/>
                  <a:gd name="T9" fmla="*/ 60 h 92"/>
                  <a:gd name="T10" fmla="*/ 51 w 96"/>
                  <a:gd name="T11" fmla="*/ 92 h 92"/>
                  <a:gd name="T12" fmla="*/ 9 w 96"/>
                  <a:gd name="T13" fmla="*/ 67 h 92"/>
                  <a:gd name="T14" fmla="*/ 0 w 96"/>
                  <a:gd name="T15" fmla="*/ 28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"/>
                  <a:gd name="T25" fmla="*/ 0 h 92"/>
                  <a:gd name="T26" fmla="*/ 96 w 96"/>
                  <a:gd name="T27" fmla="*/ 92 h 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" h="92">
                    <a:moveTo>
                      <a:pt x="0" y="28"/>
                    </a:moveTo>
                    <a:lnTo>
                      <a:pt x="10" y="19"/>
                    </a:lnTo>
                    <a:lnTo>
                      <a:pt x="59" y="0"/>
                    </a:lnTo>
                    <a:lnTo>
                      <a:pt x="83" y="16"/>
                    </a:lnTo>
                    <a:lnTo>
                      <a:pt x="96" y="60"/>
                    </a:lnTo>
                    <a:lnTo>
                      <a:pt x="51" y="92"/>
                    </a:lnTo>
                    <a:lnTo>
                      <a:pt x="9" y="67"/>
                    </a:lnTo>
                    <a:lnTo>
                      <a:pt x="0" y="28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5" name="Freeform 200"/>
              <p:cNvSpPr>
                <a:spLocks/>
              </p:cNvSpPr>
              <p:nvPr/>
            </p:nvSpPr>
            <p:spPr bwMode="auto">
              <a:xfrm>
                <a:off x="3436" y="2079"/>
                <a:ext cx="82" cy="27"/>
              </a:xfrm>
              <a:custGeom>
                <a:avLst/>
                <a:gdLst>
                  <a:gd name="T0" fmla="*/ 0 w 82"/>
                  <a:gd name="T1" fmla="*/ 13 h 27"/>
                  <a:gd name="T2" fmla="*/ 44 w 82"/>
                  <a:gd name="T3" fmla="*/ 27 h 27"/>
                  <a:gd name="T4" fmla="*/ 82 w 82"/>
                  <a:gd name="T5" fmla="*/ 0 h 27"/>
                  <a:gd name="T6" fmla="*/ 0 60000 65536"/>
                  <a:gd name="T7" fmla="*/ 0 60000 65536"/>
                  <a:gd name="T8" fmla="*/ 0 60000 65536"/>
                  <a:gd name="T9" fmla="*/ 0 w 82"/>
                  <a:gd name="T10" fmla="*/ 0 h 27"/>
                  <a:gd name="T11" fmla="*/ 82 w 82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2" h="27">
                    <a:moveTo>
                      <a:pt x="0" y="13"/>
                    </a:moveTo>
                    <a:lnTo>
                      <a:pt x="44" y="27"/>
                    </a:lnTo>
                    <a:lnTo>
                      <a:pt x="82" y="0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6" name="Line 201"/>
              <p:cNvSpPr>
                <a:spLocks noChangeShapeType="1"/>
              </p:cNvSpPr>
              <p:nvPr/>
            </p:nvSpPr>
            <p:spPr bwMode="auto">
              <a:xfrm>
                <a:off x="3480" y="2106"/>
                <a:ext cx="7" cy="47"/>
              </a:xfrm>
              <a:prstGeom prst="line">
                <a:avLst/>
              </a:pr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" name="Freeform 202"/>
              <p:cNvSpPr>
                <a:spLocks/>
              </p:cNvSpPr>
              <p:nvPr/>
            </p:nvSpPr>
            <p:spPr bwMode="auto">
              <a:xfrm>
                <a:off x="3648" y="1284"/>
                <a:ext cx="570" cy="749"/>
              </a:xfrm>
              <a:custGeom>
                <a:avLst/>
                <a:gdLst>
                  <a:gd name="T0" fmla="*/ 16 w 570"/>
                  <a:gd name="T1" fmla="*/ 749 h 749"/>
                  <a:gd name="T2" fmla="*/ 55 w 570"/>
                  <a:gd name="T3" fmla="*/ 725 h 749"/>
                  <a:gd name="T4" fmla="*/ 93 w 570"/>
                  <a:gd name="T5" fmla="*/ 700 h 749"/>
                  <a:gd name="T6" fmla="*/ 130 w 570"/>
                  <a:gd name="T7" fmla="*/ 675 h 749"/>
                  <a:gd name="T8" fmla="*/ 167 w 570"/>
                  <a:gd name="T9" fmla="*/ 647 h 749"/>
                  <a:gd name="T10" fmla="*/ 201 w 570"/>
                  <a:gd name="T11" fmla="*/ 619 h 749"/>
                  <a:gd name="T12" fmla="*/ 238 w 570"/>
                  <a:gd name="T13" fmla="*/ 590 h 749"/>
                  <a:gd name="T14" fmla="*/ 272 w 570"/>
                  <a:gd name="T15" fmla="*/ 561 h 749"/>
                  <a:gd name="T16" fmla="*/ 306 w 570"/>
                  <a:gd name="T17" fmla="*/ 530 h 749"/>
                  <a:gd name="T18" fmla="*/ 338 w 570"/>
                  <a:gd name="T19" fmla="*/ 498 h 749"/>
                  <a:gd name="T20" fmla="*/ 370 w 570"/>
                  <a:gd name="T21" fmla="*/ 468 h 749"/>
                  <a:gd name="T22" fmla="*/ 404 w 570"/>
                  <a:gd name="T23" fmla="*/ 435 h 749"/>
                  <a:gd name="T24" fmla="*/ 435 w 570"/>
                  <a:gd name="T25" fmla="*/ 404 h 749"/>
                  <a:gd name="T26" fmla="*/ 465 w 570"/>
                  <a:gd name="T27" fmla="*/ 367 h 749"/>
                  <a:gd name="T28" fmla="*/ 512 w 570"/>
                  <a:gd name="T29" fmla="*/ 308 h 749"/>
                  <a:gd name="T30" fmla="*/ 519 w 570"/>
                  <a:gd name="T31" fmla="*/ 294 h 749"/>
                  <a:gd name="T32" fmla="*/ 531 w 570"/>
                  <a:gd name="T33" fmla="*/ 275 h 749"/>
                  <a:gd name="T34" fmla="*/ 538 w 570"/>
                  <a:gd name="T35" fmla="*/ 261 h 749"/>
                  <a:gd name="T36" fmla="*/ 548 w 570"/>
                  <a:gd name="T37" fmla="*/ 245 h 749"/>
                  <a:gd name="T38" fmla="*/ 553 w 570"/>
                  <a:gd name="T39" fmla="*/ 224 h 749"/>
                  <a:gd name="T40" fmla="*/ 560 w 570"/>
                  <a:gd name="T41" fmla="*/ 208 h 749"/>
                  <a:gd name="T42" fmla="*/ 565 w 570"/>
                  <a:gd name="T43" fmla="*/ 190 h 749"/>
                  <a:gd name="T44" fmla="*/ 566 w 570"/>
                  <a:gd name="T45" fmla="*/ 174 h 749"/>
                  <a:gd name="T46" fmla="*/ 568 w 570"/>
                  <a:gd name="T47" fmla="*/ 154 h 749"/>
                  <a:gd name="T48" fmla="*/ 570 w 570"/>
                  <a:gd name="T49" fmla="*/ 136 h 749"/>
                  <a:gd name="T50" fmla="*/ 570 w 570"/>
                  <a:gd name="T51" fmla="*/ 117 h 749"/>
                  <a:gd name="T52" fmla="*/ 568 w 570"/>
                  <a:gd name="T53" fmla="*/ 101 h 749"/>
                  <a:gd name="T54" fmla="*/ 565 w 570"/>
                  <a:gd name="T55" fmla="*/ 83 h 749"/>
                  <a:gd name="T56" fmla="*/ 562 w 570"/>
                  <a:gd name="T57" fmla="*/ 72 h 749"/>
                  <a:gd name="T58" fmla="*/ 533 w 570"/>
                  <a:gd name="T59" fmla="*/ 0 h 749"/>
                  <a:gd name="T60" fmla="*/ 534 w 570"/>
                  <a:gd name="T61" fmla="*/ 1 h 749"/>
                  <a:gd name="T62" fmla="*/ 541 w 570"/>
                  <a:gd name="T63" fmla="*/ 28 h 749"/>
                  <a:gd name="T64" fmla="*/ 542 w 570"/>
                  <a:gd name="T65" fmla="*/ 48 h 749"/>
                  <a:gd name="T66" fmla="*/ 542 w 570"/>
                  <a:gd name="T67" fmla="*/ 69 h 749"/>
                  <a:gd name="T68" fmla="*/ 541 w 570"/>
                  <a:gd name="T69" fmla="*/ 91 h 749"/>
                  <a:gd name="T70" fmla="*/ 539 w 570"/>
                  <a:gd name="T71" fmla="*/ 111 h 749"/>
                  <a:gd name="T72" fmla="*/ 534 w 570"/>
                  <a:gd name="T73" fmla="*/ 136 h 749"/>
                  <a:gd name="T74" fmla="*/ 528 w 570"/>
                  <a:gd name="T75" fmla="*/ 156 h 749"/>
                  <a:gd name="T76" fmla="*/ 522 w 570"/>
                  <a:gd name="T77" fmla="*/ 180 h 749"/>
                  <a:gd name="T78" fmla="*/ 510 w 570"/>
                  <a:gd name="T79" fmla="*/ 206 h 749"/>
                  <a:gd name="T80" fmla="*/ 483 w 570"/>
                  <a:gd name="T81" fmla="*/ 255 h 749"/>
                  <a:gd name="T82" fmla="*/ 415 w 570"/>
                  <a:gd name="T83" fmla="*/ 337 h 749"/>
                  <a:gd name="T84" fmla="*/ 384 w 570"/>
                  <a:gd name="T85" fmla="*/ 369 h 749"/>
                  <a:gd name="T86" fmla="*/ 364 w 570"/>
                  <a:gd name="T87" fmla="*/ 391 h 749"/>
                  <a:gd name="T88" fmla="*/ 331 w 570"/>
                  <a:gd name="T89" fmla="*/ 424 h 749"/>
                  <a:gd name="T90" fmla="*/ 296 w 570"/>
                  <a:gd name="T91" fmla="*/ 457 h 749"/>
                  <a:gd name="T92" fmla="*/ 262 w 570"/>
                  <a:gd name="T93" fmla="*/ 488 h 749"/>
                  <a:gd name="T94" fmla="*/ 227 w 570"/>
                  <a:gd name="T95" fmla="*/ 518 h 749"/>
                  <a:gd name="T96" fmla="*/ 190 w 570"/>
                  <a:gd name="T97" fmla="*/ 547 h 749"/>
                  <a:gd name="T98" fmla="*/ 153 w 570"/>
                  <a:gd name="T99" fmla="*/ 576 h 749"/>
                  <a:gd name="T100" fmla="*/ 116 w 570"/>
                  <a:gd name="T101" fmla="*/ 604 h 749"/>
                  <a:gd name="T102" fmla="*/ 78 w 570"/>
                  <a:gd name="T103" fmla="*/ 631 h 749"/>
                  <a:gd name="T104" fmla="*/ 39 w 570"/>
                  <a:gd name="T105" fmla="*/ 656 h 749"/>
                  <a:gd name="T106" fmla="*/ 0 w 570"/>
                  <a:gd name="T107" fmla="*/ 681 h 749"/>
                  <a:gd name="T108" fmla="*/ 16 w 570"/>
                  <a:gd name="T109" fmla="*/ 749 h 7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70"/>
                  <a:gd name="T166" fmla="*/ 0 h 749"/>
                  <a:gd name="T167" fmla="*/ 570 w 570"/>
                  <a:gd name="T168" fmla="*/ 749 h 7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70" h="749">
                    <a:moveTo>
                      <a:pt x="16" y="749"/>
                    </a:moveTo>
                    <a:lnTo>
                      <a:pt x="55" y="725"/>
                    </a:lnTo>
                    <a:lnTo>
                      <a:pt x="93" y="700"/>
                    </a:lnTo>
                    <a:lnTo>
                      <a:pt x="130" y="675"/>
                    </a:lnTo>
                    <a:lnTo>
                      <a:pt x="167" y="647"/>
                    </a:lnTo>
                    <a:lnTo>
                      <a:pt x="201" y="619"/>
                    </a:lnTo>
                    <a:lnTo>
                      <a:pt x="238" y="590"/>
                    </a:lnTo>
                    <a:lnTo>
                      <a:pt x="272" y="561"/>
                    </a:lnTo>
                    <a:lnTo>
                      <a:pt x="306" y="530"/>
                    </a:lnTo>
                    <a:lnTo>
                      <a:pt x="338" y="498"/>
                    </a:lnTo>
                    <a:lnTo>
                      <a:pt x="370" y="468"/>
                    </a:lnTo>
                    <a:lnTo>
                      <a:pt x="404" y="435"/>
                    </a:lnTo>
                    <a:lnTo>
                      <a:pt x="435" y="404"/>
                    </a:lnTo>
                    <a:lnTo>
                      <a:pt x="465" y="367"/>
                    </a:lnTo>
                    <a:lnTo>
                      <a:pt x="512" y="308"/>
                    </a:lnTo>
                    <a:lnTo>
                      <a:pt x="519" y="294"/>
                    </a:lnTo>
                    <a:lnTo>
                      <a:pt x="531" y="275"/>
                    </a:lnTo>
                    <a:lnTo>
                      <a:pt x="538" y="261"/>
                    </a:lnTo>
                    <a:lnTo>
                      <a:pt x="548" y="245"/>
                    </a:lnTo>
                    <a:lnTo>
                      <a:pt x="553" y="224"/>
                    </a:lnTo>
                    <a:lnTo>
                      <a:pt x="560" y="208"/>
                    </a:lnTo>
                    <a:lnTo>
                      <a:pt x="565" y="190"/>
                    </a:lnTo>
                    <a:lnTo>
                      <a:pt x="566" y="174"/>
                    </a:lnTo>
                    <a:lnTo>
                      <a:pt x="568" y="154"/>
                    </a:lnTo>
                    <a:lnTo>
                      <a:pt x="570" y="136"/>
                    </a:lnTo>
                    <a:lnTo>
                      <a:pt x="570" y="117"/>
                    </a:lnTo>
                    <a:lnTo>
                      <a:pt x="568" y="101"/>
                    </a:lnTo>
                    <a:lnTo>
                      <a:pt x="565" y="83"/>
                    </a:lnTo>
                    <a:lnTo>
                      <a:pt x="562" y="72"/>
                    </a:lnTo>
                    <a:lnTo>
                      <a:pt x="533" y="0"/>
                    </a:lnTo>
                    <a:lnTo>
                      <a:pt x="534" y="1"/>
                    </a:lnTo>
                    <a:lnTo>
                      <a:pt x="541" y="28"/>
                    </a:lnTo>
                    <a:lnTo>
                      <a:pt x="542" y="48"/>
                    </a:lnTo>
                    <a:lnTo>
                      <a:pt x="542" y="69"/>
                    </a:lnTo>
                    <a:lnTo>
                      <a:pt x="541" y="91"/>
                    </a:lnTo>
                    <a:lnTo>
                      <a:pt x="539" y="111"/>
                    </a:lnTo>
                    <a:lnTo>
                      <a:pt x="534" y="136"/>
                    </a:lnTo>
                    <a:lnTo>
                      <a:pt x="528" y="156"/>
                    </a:lnTo>
                    <a:lnTo>
                      <a:pt x="522" y="180"/>
                    </a:lnTo>
                    <a:lnTo>
                      <a:pt x="510" y="206"/>
                    </a:lnTo>
                    <a:lnTo>
                      <a:pt x="483" y="255"/>
                    </a:lnTo>
                    <a:lnTo>
                      <a:pt x="415" y="337"/>
                    </a:lnTo>
                    <a:lnTo>
                      <a:pt x="384" y="369"/>
                    </a:lnTo>
                    <a:lnTo>
                      <a:pt x="364" y="391"/>
                    </a:lnTo>
                    <a:lnTo>
                      <a:pt x="331" y="424"/>
                    </a:lnTo>
                    <a:lnTo>
                      <a:pt x="296" y="457"/>
                    </a:lnTo>
                    <a:lnTo>
                      <a:pt x="262" y="488"/>
                    </a:lnTo>
                    <a:lnTo>
                      <a:pt x="227" y="518"/>
                    </a:lnTo>
                    <a:lnTo>
                      <a:pt x="190" y="547"/>
                    </a:lnTo>
                    <a:lnTo>
                      <a:pt x="153" y="576"/>
                    </a:lnTo>
                    <a:lnTo>
                      <a:pt x="116" y="604"/>
                    </a:lnTo>
                    <a:lnTo>
                      <a:pt x="78" y="631"/>
                    </a:lnTo>
                    <a:lnTo>
                      <a:pt x="39" y="656"/>
                    </a:lnTo>
                    <a:lnTo>
                      <a:pt x="0" y="681"/>
                    </a:lnTo>
                    <a:lnTo>
                      <a:pt x="16" y="749"/>
                    </a:lnTo>
                    <a:close/>
                  </a:path>
                </a:pathLst>
              </a:custGeom>
              <a:solidFill>
                <a:srgbClr val="F8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" name="Freeform 203"/>
              <p:cNvSpPr>
                <a:spLocks/>
              </p:cNvSpPr>
              <p:nvPr/>
            </p:nvSpPr>
            <p:spPr bwMode="auto">
              <a:xfrm>
                <a:off x="3648" y="1284"/>
                <a:ext cx="570" cy="749"/>
              </a:xfrm>
              <a:custGeom>
                <a:avLst/>
                <a:gdLst>
                  <a:gd name="T0" fmla="*/ 16 w 570"/>
                  <a:gd name="T1" fmla="*/ 749 h 749"/>
                  <a:gd name="T2" fmla="*/ 55 w 570"/>
                  <a:gd name="T3" fmla="*/ 725 h 749"/>
                  <a:gd name="T4" fmla="*/ 93 w 570"/>
                  <a:gd name="T5" fmla="*/ 700 h 749"/>
                  <a:gd name="T6" fmla="*/ 130 w 570"/>
                  <a:gd name="T7" fmla="*/ 675 h 749"/>
                  <a:gd name="T8" fmla="*/ 167 w 570"/>
                  <a:gd name="T9" fmla="*/ 647 h 749"/>
                  <a:gd name="T10" fmla="*/ 201 w 570"/>
                  <a:gd name="T11" fmla="*/ 619 h 749"/>
                  <a:gd name="T12" fmla="*/ 238 w 570"/>
                  <a:gd name="T13" fmla="*/ 590 h 749"/>
                  <a:gd name="T14" fmla="*/ 272 w 570"/>
                  <a:gd name="T15" fmla="*/ 561 h 749"/>
                  <a:gd name="T16" fmla="*/ 306 w 570"/>
                  <a:gd name="T17" fmla="*/ 530 h 749"/>
                  <a:gd name="T18" fmla="*/ 338 w 570"/>
                  <a:gd name="T19" fmla="*/ 498 h 749"/>
                  <a:gd name="T20" fmla="*/ 370 w 570"/>
                  <a:gd name="T21" fmla="*/ 468 h 749"/>
                  <a:gd name="T22" fmla="*/ 404 w 570"/>
                  <a:gd name="T23" fmla="*/ 435 h 749"/>
                  <a:gd name="T24" fmla="*/ 435 w 570"/>
                  <a:gd name="T25" fmla="*/ 404 h 749"/>
                  <a:gd name="T26" fmla="*/ 465 w 570"/>
                  <a:gd name="T27" fmla="*/ 367 h 749"/>
                  <a:gd name="T28" fmla="*/ 512 w 570"/>
                  <a:gd name="T29" fmla="*/ 308 h 749"/>
                  <a:gd name="T30" fmla="*/ 519 w 570"/>
                  <a:gd name="T31" fmla="*/ 294 h 749"/>
                  <a:gd name="T32" fmla="*/ 531 w 570"/>
                  <a:gd name="T33" fmla="*/ 275 h 749"/>
                  <a:gd name="T34" fmla="*/ 538 w 570"/>
                  <a:gd name="T35" fmla="*/ 261 h 749"/>
                  <a:gd name="T36" fmla="*/ 548 w 570"/>
                  <a:gd name="T37" fmla="*/ 245 h 749"/>
                  <a:gd name="T38" fmla="*/ 553 w 570"/>
                  <a:gd name="T39" fmla="*/ 224 h 749"/>
                  <a:gd name="T40" fmla="*/ 560 w 570"/>
                  <a:gd name="T41" fmla="*/ 208 h 749"/>
                  <a:gd name="T42" fmla="*/ 565 w 570"/>
                  <a:gd name="T43" fmla="*/ 190 h 749"/>
                  <a:gd name="T44" fmla="*/ 566 w 570"/>
                  <a:gd name="T45" fmla="*/ 174 h 749"/>
                  <a:gd name="T46" fmla="*/ 568 w 570"/>
                  <a:gd name="T47" fmla="*/ 154 h 749"/>
                  <a:gd name="T48" fmla="*/ 570 w 570"/>
                  <a:gd name="T49" fmla="*/ 136 h 749"/>
                  <a:gd name="T50" fmla="*/ 570 w 570"/>
                  <a:gd name="T51" fmla="*/ 117 h 749"/>
                  <a:gd name="T52" fmla="*/ 568 w 570"/>
                  <a:gd name="T53" fmla="*/ 101 h 749"/>
                  <a:gd name="T54" fmla="*/ 565 w 570"/>
                  <a:gd name="T55" fmla="*/ 83 h 749"/>
                  <a:gd name="T56" fmla="*/ 562 w 570"/>
                  <a:gd name="T57" fmla="*/ 72 h 749"/>
                  <a:gd name="T58" fmla="*/ 533 w 570"/>
                  <a:gd name="T59" fmla="*/ 0 h 749"/>
                  <a:gd name="T60" fmla="*/ 534 w 570"/>
                  <a:gd name="T61" fmla="*/ 1 h 749"/>
                  <a:gd name="T62" fmla="*/ 541 w 570"/>
                  <a:gd name="T63" fmla="*/ 28 h 749"/>
                  <a:gd name="T64" fmla="*/ 542 w 570"/>
                  <a:gd name="T65" fmla="*/ 48 h 749"/>
                  <a:gd name="T66" fmla="*/ 542 w 570"/>
                  <a:gd name="T67" fmla="*/ 69 h 749"/>
                  <a:gd name="T68" fmla="*/ 541 w 570"/>
                  <a:gd name="T69" fmla="*/ 91 h 749"/>
                  <a:gd name="T70" fmla="*/ 539 w 570"/>
                  <a:gd name="T71" fmla="*/ 111 h 749"/>
                  <a:gd name="T72" fmla="*/ 534 w 570"/>
                  <a:gd name="T73" fmla="*/ 136 h 749"/>
                  <a:gd name="T74" fmla="*/ 528 w 570"/>
                  <a:gd name="T75" fmla="*/ 156 h 749"/>
                  <a:gd name="T76" fmla="*/ 522 w 570"/>
                  <a:gd name="T77" fmla="*/ 180 h 749"/>
                  <a:gd name="T78" fmla="*/ 510 w 570"/>
                  <a:gd name="T79" fmla="*/ 206 h 749"/>
                  <a:gd name="T80" fmla="*/ 483 w 570"/>
                  <a:gd name="T81" fmla="*/ 255 h 749"/>
                  <a:gd name="T82" fmla="*/ 415 w 570"/>
                  <a:gd name="T83" fmla="*/ 337 h 749"/>
                  <a:gd name="T84" fmla="*/ 384 w 570"/>
                  <a:gd name="T85" fmla="*/ 369 h 749"/>
                  <a:gd name="T86" fmla="*/ 364 w 570"/>
                  <a:gd name="T87" fmla="*/ 391 h 749"/>
                  <a:gd name="T88" fmla="*/ 331 w 570"/>
                  <a:gd name="T89" fmla="*/ 424 h 749"/>
                  <a:gd name="T90" fmla="*/ 296 w 570"/>
                  <a:gd name="T91" fmla="*/ 457 h 749"/>
                  <a:gd name="T92" fmla="*/ 262 w 570"/>
                  <a:gd name="T93" fmla="*/ 488 h 749"/>
                  <a:gd name="T94" fmla="*/ 227 w 570"/>
                  <a:gd name="T95" fmla="*/ 518 h 749"/>
                  <a:gd name="T96" fmla="*/ 190 w 570"/>
                  <a:gd name="T97" fmla="*/ 547 h 749"/>
                  <a:gd name="T98" fmla="*/ 153 w 570"/>
                  <a:gd name="T99" fmla="*/ 576 h 749"/>
                  <a:gd name="T100" fmla="*/ 116 w 570"/>
                  <a:gd name="T101" fmla="*/ 604 h 749"/>
                  <a:gd name="T102" fmla="*/ 78 w 570"/>
                  <a:gd name="T103" fmla="*/ 631 h 749"/>
                  <a:gd name="T104" fmla="*/ 39 w 570"/>
                  <a:gd name="T105" fmla="*/ 656 h 749"/>
                  <a:gd name="T106" fmla="*/ 0 w 570"/>
                  <a:gd name="T107" fmla="*/ 681 h 749"/>
                  <a:gd name="T108" fmla="*/ 16 w 570"/>
                  <a:gd name="T109" fmla="*/ 749 h 7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70"/>
                  <a:gd name="T166" fmla="*/ 0 h 749"/>
                  <a:gd name="T167" fmla="*/ 570 w 570"/>
                  <a:gd name="T168" fmla="*/ 749 h 7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70" h="749">
                    <a:moveTo>
                      <a:pt x="16" y="749"/>
                    </a:moveTo>
                    <a:lnTo>
                      <a:pt x="55" y="725"/>
                    </a:lnTo>
                    <a:lnTo>
                      <a:pt x="93" y="700"/>
                    </a:lnTo>
                    <a:lnTo>
                      <a:pt x="130" y="675"/>
                    </a:lnTo>
                    <a:lnTo>
                      <a:pt x="167" y="647"/>
                    </a:lnTo>
                    <a:lnTo>
                      <a:pt x="201" y="619"/>
                    </a:lnTo>
                    <a:lnTo>
                      <a:pt x="238" y="590"/>
                    </a:lnTo>
                    <a:lnTo>
                      <a:pt x="272" y="561"/>
                    </a:lnTo>
                    <a:lnTo>
                      <a:pt x="306" y="530"/>
                    </a:lnTo>
                    <a:lnTo>
                      <a:pt x="338" y="498"/>
                    </a:lnTo>
                    <a:lnTo>
                      <a:pt x="370" y="468"/>
                    </a:lnTo>
                    <a:lnTo>
                      <a:pt x="404" y="435"/>
                    </a:lnTo>
                    <a:lnTo>
                      <a:pt x="435" y="404"/>
                    </a:lnTo>
                    <a:lnTo>
                      <a:pt x="465" y="367"/>
                    </a:lnTo>
                    <a:lnTo>
                      <a:pt x="512" y="308"/>
                    </a:lnTo>
                    <a:lnTo>
                      <a:pt x="519" y="294"/>
                    </a:lnTo>
                    <a:lnTo>
                      <a:pt x="531" y="275"/>
                    </a:lnTo>
                    <a:lnTo>
                      <a:pt x="538" y="261"/>
                    </a:lnTo>
                    <a:lnTo>
                      <a:pt x="548" y="245"/>
                    </a:lnTo>
                    <a:lnTo>
                      <a:pt x="553" y="224"/>
                    </a:lnTo>
                    <a:lnTo>
                      <a:pt x="560" y="208"/>
                    </a:lnTo>
                    <a:lnTo>
                      <a:pt x="565" y="190"/>
                    </a:lnTo>
                    <a:lnTo>
                      <a:pt x="566" y="174"/>
                    </a:lnTo>
                    <a:lnTo>
                      <a:pt x="568" y="154"/>
                    </a:lnTo>
                    <a:lnTo>
                      <a:pt x="570" y="136"/>
                    </a:lnTo>
                    <a:lnTo>
                      <a:pt x="570" y="117"/>
                    </a:lnTo>
                    <a:lnTo>
                      <a:pt x="568" y="101"/>
                    </a:lnTo>
                    <a:lnTo>
                      <a:pt x="565" y="83"/>
                    </a:lnTo>
                    <a:lnTo>
                      <a:pt x="562" y="72"/>
                    </a:lnTo>
                    <a:lnTo>
                      <a:pt x="533" y="0"/>
                    </a:lnTo>
                    <a:lnTo>
                      <a:pt x="534" y="1"/>
                    </a:lnTo>
                    <a:lnTo>
                      <a:pt x="541" y="28"/>
                    </a:lnTo>
                    <a:lnTo>
                      <a:pt x="542" y="48"/>
                    </a:lnTo>
                    <a:lnTo>
                      <a:pt x="542" y="69"/>
                    </a:lnTo>
                    <a:lnTo>
                      <a:pt x="541" y="91"/>
                    </a:lnTo>
                    <a:lnTo>
                      <a:pt x="539" y="111"/>
                    </a:lnTo>
                    <a:lnTo>
                      <a:pt x="534" y="136"/>
                    </a:lnTo>
                    <a:lnTo>
                      <a:pt x="528" y="156"/>
                    </a:lnTo>
                    <a:lnTo>
                      <a:pt x="522" y="180"/>
                    </a:lnTo>
                    <a:lnTo>
                      <a:pt x="510" y="206"/>
                    </a:lnTo>
                    <a:lnTo>
                      <a:pt x="483" y="255"/>
                    </a:lnTo>
                    <a:lnTo>
                      <a:pt x="415" y="337"/>
                    </a:lnTo>
                    <a:lnTo>
                      <a:pt x="384" y="369"/>
                    </a:lnTo>
                    <a:lnTo>
                      <a:pt x="364" y="391"/>
                    </a:lnTo>
                    <a:lnTo>
                      <a:pt x="331" y="424"/>
                    </a:lnTo>
                    <a:lnTo>
                      <a:pt x="296" y="457"/>
                    </a:lnTo>
                    <a:lnTo>
                      <a:pt x="262" y="488"/>
                    </a:lnTo>
                    <a:lnTo>
                      <a:pt x="227" y="518"/>
                    </a:lnTo>
                    <a:lnTo>
                      <a:pt x="190" y="547"/>
                    </a:lnTo>
                    <a:lnTo>
                      <a:pt x="153" y="576"/>
                    </a:lnTo>
                    <a:lnTo>
                      <a:pt x="116" y="604"/>
                    </a:lnTo>
                    <a:lnTo>
                      <a:pt x="78" y="631"/>
                    </a:lnTo>
                    <a:lnTo>
                      <a:pt x="39" y="656"/>
                    </a:lnTo>
                    <a:lnTo>
                      <a:pt x="0" y="681"/>
                    </a:lnTo>
                    <a:lnTo>
                      <a:pt x="16" y="749"/>
                    </a:lnTo>
                  </a:path>
                </a:pathLst>
              </a:custGeom>
              <a:noFill/>
              <a:ln w="1588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9" name="Freeform 204"/>
              <p:cNvSpPr>
                <a:spLocks/>
              </p:cNvSpPr>
              <p:nvPr/>
            </p:nvSpPr>
            <p:spPr bwMode="auto">
              <a:xfrm>
                <a:off x="1425" y="2249"/>
                <a:ext cx="1803" cy="415"/>
              </a:xfrm>
              <a:custGeom>
                <a:avLst/>
                <a:gdLst>
                  <a:gd name="T0" fmla="*/ 28 w 1803"/>
                  <a:gd name="T1" fmla="*/ 244 h 415"/>
                  <a:gd name="T2" fmla="*/ 48 w 1803"/>
                  <a:gd name="T3" fmla="*/ 277 h 415"/>
                  <a:gd name="T4" fmla="*/ 72 w 1803"/>
                  <a:gd name="T5" fmla="*/ 307 h 415"/>
                  <a:gd name="T6" fmla="*/ 99 w 1803"/>
                  <a:gd name="T7" fmla="*/ 335 h 415"/>
                  <a:gd name="T8" fmla="*/ 130 w 1803"/>
                  <a:gd name="T9" fmla="*/ 358 h 415"/>
                  <a:gd name="T10" fmla="*/ 163 w 1803"/>
                  <a:gd name="T11" fmla="*/ 377 h 415"/>
                  <a:gd name="T12" fmla="*/ 201 w 1803"/>
                  <a:gd name="T13" fmla="*/ 391 h 415"/>
                  <a:gd name="T14" fmla="*/ 235 w 1803"/>
                  <a:gd name="T15" fmla="*/ 400 h 415"/>
                  <a:gd name="T16" fmla="*/ 279 w 1803"/>
                  <a:gd name="T17" fmla="*/ 405 h 415"/>
                  <a:gd name="T18" fmla="*/ 393 w 1803"/>
                  <a:gd name="T19" fmla="*/ 413 h 415"/>
                  <a:gd name="T20" fmla="*/ 498 w 1803"/>
                  <a:gd name="T21" fmla="*/ 413 h 415"/>
                  <a:gd name="T22" fmla="*/ 611 w 1803"/>
                  <a:gd name="T23" fmla="*/ 407 h 415"/>
                  <a:gd name="T24" fmla="*/ 719 w 1803"/>
                  <a:gd name="T25" fmla="*/ 392 h 415"/>
                  <a:gd name="T26" fmla="*/ 830 w 1803"/>
                  <a:gd name="T27" fmla="*/ 374 h 415"/>
                  <a:gd name="T28" fmla="*/ 936 w 1803"/>
                  <a:gd name="T29" fmla="*/ 353 h 415"/>
                  <a:gd name="T30" fmla="*/ 1042 w 1803"/>
                  <a:gd name="T31" fmla="*/ 328 h 415"/>
                  <a:gd name="T32" fmla="*/ 1215 w 1803"/>
                  <a:gd name="T33" fmla="*/ 276 h 415"/>
                  <a:gd name="T34" fmla="*/ 1683 w 1803"/>
                  <a:gd name="T35" fmla="*/ 152 h 415"/>
                  <a:gd name="T36" fmla="*/ 1617 w 1803"/>
                  <a:gd name="T37" fmla="*/ 0 h 415"/>
                  <a:gd name="T38" fmla="*/ 1182 w 1803"/>
                  <a:gd name="T39" fmla="*/ 207 h 415"/>
                  <a:gd name="T40" fmla="*/ 1110 w 1803"/>
                  <a:gd name="T41" fmla="*/ 228 h 415"/>
                  <a:gd name="T42" fmla="*/ 1008 w 1803"/>
                  <a:gd name="T43" fmla="*/ 260 h 415"/>
                  <a:gd name="T44" fmla="*/ 906 w 1803"/>
                  <a:gd name="T45" fmla="*/ 285 h 415"/>
                  <a:gd name="T46" fmla="*/ 703 w 1803"/>
                  <a:gd name="T47" fmla="*/ 320 h 415"/>
                  <a:gd name="T48" fmla="*/ 598 w 1803"/>
                  <a:gd name="T49" fmla="*/ 331 h 415"/>
                  <a:gd name="T50" fmla="*/ 490 w 1803"/>
                  <a:gd name="T51" fmla="*/ 338 h 415"/>
                  <a:gd name="T52" fmla="*/ 384 w 1803"/>
                  <a:gd name="T53" fmla="*/ 343 h 415"/>
                  <a:gd name="T54" fmla="*/ 231 w 1803"/>
                  <a:gd name="T55" fmla="*/ 329 h 415"/>
                  <a:gd name="T56" fmla="*/ 158 w 1803"/>
                  <a:gd name="T57" fmla="*/ 310 h 415"/>
                  <a:gd name="T58" fmla="*/ 125 w 1803"/>
                  <a:gd name="T59" fmla="*/ 295 h 415"/>
                  <a:gd name="T60" fmla="*/ 95 w 1803"/>
                  <a:gd name="T61" fmla="*/ 275 h 415"/>
                  <a:gd name="T62" fmla="*/ 67 w 1803"/>
                  <a:gd name="T63" fmla="*/ 251 h 415"/>
                  <a:gd name="T64" fmla="*/ 44 w 1803"/>
                  <a:gd name="T65" fmla="*/ 224 h 415"/>
                  <a:gd name="T66" fmla="*/ 23 w 1803"/>
                  <a:gd name="T67" fmla="*/ 194 h 415"/>
                  <a:gd name="T68" fmla="*/ 7 w 1803"/>
                  <a:gd name="T69" fmla="*/ 162 h 415"/>
                  <a:gd name="T70" fmla="*/ 0 w 1803"/>
                  <a:gd name="T71" fmla="*/ 150 h 41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803"/>
                  <a:gd name="T109" fmla="*/ 0 h 415"/>
                  <a:gd name="T110" fmla="*/ 1803 w 1803"/>
                  <a:gd name="T111" fmla="*/ 415 h 41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803" h="415">
                    <a:moveTo>
                      <a:pt x="0" y="150"/>
                    </a:moveTo>
                    <a:lnTo>
                      <a:pt x="28" y="244"/>
                    </a:lnTo>
                    <a:lnTo>
                      <a:pt x="38" y="262"/>
                    </a:lnTo>
                    <a:lnTo>
                      <a:pt x="48" y="277"/>
                    </a:lnTo>
                    <a:lnTo>
                      <a:pt x="60" y="294"/>
                    </a:lnTo>
                    <a:lnTo>
                      <a:pt x="72" y="307"/>
                    </a:lnTo>
                    <a:lnTo>
                      <a:pt x="85" y="321"/>
                    </a:lnTo>
                    <a:lnTo>
                      <a:pt x="99" y="335"/>
                    </a:lnTo>
                    <a:lnTo>
                      <a:pt x="114" y="347"/>
                    </a:lnTo>
                    <a:lnTo>
                      <a:pt x="130" y="358"/>
                    </a:lnTo>
                    <a:lnTo>
                      <a:pt x="147" y="368"/>
                    </a:lnTo>
                    <a:lnTo>
                      <a:pt x="163" y="377"/>
                    </a:lnTo>
                    <a:lnTo>
                      <a:pt x="181" y="386"/>
                    </a:lnTo>
                    <a:lnTo>
                      <a:pt x="201" y="391"/>
                    </a:lnTo>
                    <a:lnTo>
                      <a:pt x="219" y="396"/>
                    </a:lnTo>
                    <a:lnTo>
                      <a:pt x="235" y="400"/>
                    </a:lnTo>
                    <a:lnTo>
                      <a:pt x="255" y="403"/>
                    </a:lnTo>
                    <a:lnTo>
                      <a:pt x="279" y="405"/>
                    </a:lnTo>
                    <a:lnTo>
                      <a:pt x="337" y="413"/>
                    </a:lnTo>
                    <a:lnTo>
                      <a:pt x="393" y="413"/>
                    </a:lnTo>
                    <a:lnTo>
                      <a:pt x="446" y="415"/>
                    </a:lnTo>
                    <a:lnTo>
                      <a:pt x="498" y="413"/>
                    </a:lnTo>
                    <a:lnTo>
                      <a:pt x="555" y="410"/>
                    </a:lnTo>
                    <a:lnTo>
                      <a:pt x="611" y="407"/>
                    </a:lnTo>
                    <a:lnTo>
                      <a:pt x="664" y="400"/>
                    </a:lnTo>
                    <a:lnTo>
                      <a:pt x="719" y="392"/>
                    </a:lnTo>
                    <a:lnTo>
                      <a:pt x="772" y="384"/>
                    </a:lnTo>
                    <a:lnTo>
                      <a:pt x="830" y="374"/>
                    </a:lnTo>
                    <a:lnTo>
                      <a:pt x="884" y="366"/>
                    </a:lnTo>
                    <a:lnTo>
                      <a:pt x="936" y="353"/>
                    </a:lnTo>
                    <a:lnTo>
                      <a:pt x="989" y="342"/>
                    </a:lnTo>
                    <a:lnTo>
                      <a:pt x="1042" y="328"/>
                    </a:lnTo>
                    <a:lnTo>
                      <a:pt x="1106" y="309"/>
                    </a:lnTo>
                    <a:lnTo>
                      <a:pt x="1215" y="276"/>
                    </a:lnTo>
                    <a:lnTo>
                      <a:pt x="1664" y="107"/>
                    </a:lnTo>
                    <a:lnTo>
                      <a:pt x="1683" y="152"/>
                    </a:lnTo>
                    <a:lnTo>
                      <a:pt x="1803" y="5"/>
                    </a:lnTo>
                    <a:lnTo>
                      <a:pt x="1617" y="0"/>
                    </a:lnTo>
                    <a:lnTo>
                      <a:pt x="1636" y="38"/>
                    </a:lnTo>
                    <a:lnTo>
                      <a:pt x="1182" y="207"/>
                    </a:lnTo>
                    <a:lnTo>
                      <a:pt x="1157" y="214"/>
                    </a:lnTo>
                    <a:lnTo>
                      <a:pt x="1110" y="228"/>
                    </a:lnTo>
                    <a:lnTo>
                      <a:pt x="1058" y="244"/>
                    </a:lnTo>
                    <a:lnTo>
                      <a:pt x="1008" y="260"/>
                    </a:lnTo>
                    <a:lnTo>
                      <a:pt x="965" y="271"/>
                    </a:lnTo>
                    <a:lnTo>
                      <a:pt x="906" y="285"/>
                    </a:lnTo>
                    <a:lnTo>
                      <a:pt x="849" y="296"/>
                    </a:lnTo>
                    <a:lnTo>
                      <a:pt x="703" y="320"/>
                    </a:lnTo>
                    <a:lnTo>
                      <a:pt x="647" y="325"/>
                    </a:lnTo>
                    <a:lnTo>
                      <a:pt x="598" y="331"/>
                    </a:lnTo>
                    <a:lnTo>
                      <a:pt x="544" y="337"/>
                    </a:lnTo>
                    <a:lnTo>
                      <a:pt x="490" y="338"/>
                    </a:lnTo>
                    <a:lnTo>
                      <a:pt x="438" y="342"/>
                    </a:lnTo>
                    <a:lnTo>
                      <a:pt x="384" y="343"/>
                    </a:lnTo>
                    <a:lnTo>
                      <a:pt x="326" y="339"/>
                    </a:lnTo>
                    <a:lnTo>
                      <a:pt x="231" y="329"/>
                    </a:lnTo>
                    <a:lnTo>
                      <a:pt x="171" y="314"/>
                    </a:lnTo>
                    <a:lnTo>
                      <a:pt x="158" y="310"/>
                    </a:lnTo>
                    <a:lnTo>
                      <a:pt x="142" y="302"/>
                    </a:lnTo>
                    <a:lnTo>
                      <a:pt x="125" y="295"/>
                    </a:lnTo>
                    <a:lnTo>
                      <a:pt x="110" y="285"/>
                    </a:lnTo>
                    <a:lnTo>
                      <a:pt x="95" y="275"/>
                    </a:lnTo>
                    <a:lnTo>
                      <a:pt x="81" y="263"/>
                    </a:lnTo>
                    <a:lnTo>
                      <a:pt x="67" y="251"/>
                    </a:lnTo>
                    <a:lnTo>
                      <a:pt x="56" y="238"/>
                    </a:lnTo>
                    <a:lnTo>
                      <a:pt x="44" y="224"/>
                    </a:lnTo>
                    <a:lnTo>
                      <a:pt x="33" y="209"/>
                    </a:lnTo>
                    <a:lnTo>
                      <a:pt x="23" y="194"/>
                    </a:lnTo>
                    <a:lnTo>
                      <a:pt x="14" y="179"/>
                    </a:lnTo>
                    <a:lnTo>
                      <a:pt x="7" y="162"/>
                    </a:lnTo>
                    <a:lnTo>
                      <a:pt x="0" y="13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E35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9" name="Freeform 206"/>
            <p:cNvSpPr>
              <a:spLocks/>
            </p:cNvSpPr>
            <p:nvPr/>
          </p:nvSpPr>
          <p:spPr bwMode="auto">
            <a:xfrm>
              <a:off x="1425" y="2249"/>
              <a:ext cx="1803" cy="415"/>
            </a:xfrm>
            <a:custGeom>
              <a:avLst/>
              <a:gdLst>
                <a:gd name="T0" fmla="*/ 28 w 1803"/>
                <a:gd name="T1" fmla="*/ 244 h 415"/>
                <a:gd name="T2" fmla="*/ 38 w 1803"/>
                <a:gd name="T3" fmla="*/ 262 h 415"/>
                <a:gd name="T4" fmla="*/ 60 w 1803"/>
                <a:gd name="T5" fmla="*/ 294 h 415"/>
                <a:gd name="T6" fmla="*/ 85 w 1803"/>
                <a:gd name="T7" fmla="*/ 321 h 415"/>
                <a:gd name="T8" fmla="*/ 114 w 1803"/>
                <a:gd name="T9" fmla="*/ 347 h 415"/>
                <a:gd name="T10" fmla="*/ 147 w 1803"/>
                <a:gd name="T11" fmla="*/ 368 h 415"/>
                <a:gd name="T12" fmla="*/ 181 w 1803"/>
                <a:gd name="T13" fmla="*/ 386 h 415"/>
                <a:gd name="T14" fmla="*/ 219 w 1803"/>
                <a:gd name="T15" fmla="*/ 396 h 415"/>
                <a:gd name="T16" fmla="*/ 255 w 1803"/>
                <a:gd name="T17" fmla="*/ 403 h 415"/>
                <a:gd name="T18" fmla="*/ 337 w 1803"/>
                <a:gd name="T19" fmla="*/ 413 h 415"/>
                <a:gd name="T20" fmla="*/ 446 w 1803"/>
                <a:gd name="T21" fmla="*/ 415 h 415"/>
                <a:gd name="T22" fmla="*/ 555 w 1803"/>
                <a:gd name="T23" fmla="*/ 410 h 415"/>
                <a:gd name="T24" fmla="*/ 664 w 1803"/>
                <a:gd name="T25" fmla="*/ 400 h 415"/>
                <a:gd name="T26" fmla="*/ 772 w 1803"/>
                <a:gd name="T27" fmla="*/ 384 h 415"/>
                <a:gd name="T28" fmla="*/ 884 w 1803"/>
                <a:gd name="T29" fmla="*/ 366 h 415"/>
                <a:gd name="T30" fmla="*/ 989 w 1803"/>
                <a:gd name="T31" fmla="*/ 342 h 415"/>
                <a:gd name="T32" fmla="*/ 1106 w 1803"/>
                <a:gd name="T33" fmla="*/ 309 h 415"/>
                <a:gd name="T34" fmla="*/ 1664 w 1803"/>
                <a:gd name="T35" fmla="*/ 107 h 415"/>
                <a:gd name="T36" fmla="*/ 1803 w 1803"/>
                <a:gd name="T37" fmla="*/ 5 h 415"/>
                <a:gd name="T38" fmla="*/ 1636 w 1803"/>
                <a:gd name="T39" fmla="*/ 38 h 415"/>
                <a:gd name="T40" fmla="*/ 1157 w 1803"/>
                <a:gd name="T41" fmla="*/ 214 h 415"/>
                <a:gd name="T42" fmla="*/ 1058 w 1803"/>
                <a:gd name="T43" fmla="*/ 244 h 415"/>
                <a:gd name="T44" fmla="*/ 965 w 1803"/>
                <a:gd name="T45" fmla="*/ 271 h 415"/>
                <a:gd name="T46" fmla="*/ 849 w 1803"/>
                <a:gd name="T47" fmla="*/ 296 h 415"/>
                <a:gd name="T48" fmla="*/ 647 w 1803"/>
                <a:gd name="T49" fmla="*/ 325 h 415"/>
                <a:gd name="T50" fmla="*/ 544 w 1803"/>
                <a:gd name="T51" fmla="*/ 337 h 415"/>
                <a:gd name="T52" fmla="*/ 438 w 1803"/>
                <a:gd name="T53" fmla="*/ 342 h 415"/>
                <a:gd name="T54" fmla="*/ 326 w 1803"/>
                <a:gd name="T55" fmla="*/ 339 h 415"/>
                <a:gd name="T56" fmla="*/ 171 w 1803"/>
                <a:gd name="T57" fmla="*/ 314 h 415"/>
                <a:gd name="T58" fmla="*/ 158 w 1803"/>
                <a:gd name="T59" fmla="*/ 310 h 415"/>
                <a:gd name="T60" fmla="*/ 125 w 1803"/>
                <a:gd name="T61" fmla="*/ 295 h 415"/>
                <a:gd name="T62" fmla="*/ 95 w 1803"/>
                <a:gd name="T63" fmla="*/ 275 h 415"/>
                <a:gd name="T64" fmla="*/ 67 w 1803"/>
                <a:gd name="T65" fmla="*/ 251 h 415"/>
                <a:gd name="T66" fmla="*/ 44 w 1803"/>
                <a:gd name="T67" fmla="*/ 224 h 415"/>
                <a:gd name="T68" fmla="*/ 23 w 1803"/>
                <a:gd name="T69" fmla="*/ 194 h 415"/>
                <a:gd name="T70" fmla="*/ 7 w 1803"/>
                <a:gd name="T71" fmla="*/ 162 h 415"/>
                <a:gd name="T72" fmla="*/ 0 w 1803"/>
                <a:gd name="T73" fmla="*/ 150 h 4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03"/>
                <a:gd name="T112" fmla="*/ 0 h 415"/>
                <a:gd name="T113" fmla="*/ 1803 w 1803"/>
                <a:gd name="T114" fmla="*/ 415 h 4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03" h="415">
                  <a:moveTo>
                    <a:pt x="0" y="150"/>
                  </a:moveTo>
                  <a:lnTo>
                    <a:pt x="28" y="244"/>
                  </a:lnTo>
                  <a:lnTo>
                    <a:pt x="38" y="262"/>
                  </a:lnTo>
                  <a:lnTo>
                    <a:pt x="48" y="277"/>
                  </a:lnTo>
                  <a:lnTo>
                    <a:pt x="60" y="294"/>
                  </a:lnTo>
                  <a:lnTo>
                    <a:pt x="72" y="307"/>
                  </a:lnTo>
                  <a:lnTo>
                    <a:pt x="85" y="321"/>
                  </a:lnTo>
                  <a:lnTo>
                    <a:pt x="99" y="335"/>
                  </a:lnTo>
                  <a:lnTo>
                    <a:pt x="114" y="347"/>
                  </a:lnTo>
                  <a:lnTo>
                    <a:pt x="130" y="358"/>
                  </a:lnTo>
                  <a:lnTo>
                    <a:pt x="147" y="368"/>
                  </a:lnTo>
                  <a:lnTo>
                    <a:pt x="163" y="377"/>
                  </a:lnTo>
                  <a:lnTo>
                    <a:pt x="181" y="386"/>
                  </a:lnTo>
                  <a:lnTo>
                    <a:pt x="201" y="391"/>
                  </a:lnTo>
                  <a:lnTo>
                    <a:pt x="219" y="396"/>
                  </a:lnTo>
                  <a:lnTo>
                    <a:pt x="235" y="400"/>
                  </a:lnTo>
                  <a:lnTo>
                    <a:pt x="255" y="403"/>
                  </a:lnTo>
                  <a:lnTo>
                    <a:pt x="279" y="405"/>
                  </a:lnTo>
                  <a:lnTo>
                    <a:pt x="337" y="413"/>
                  </a:lnTo>
                  <a:lnTo>
                    <a:pt x="393" y="413"/>
                  </a:lnTo>
                  <a:lnTo>
                    <a:pt x="446" y="415"/>
                  </a:lnTo>
                  <a:lnTo>
                    <a:pt x="498" y="413"/>
                  </a:lnTo>
                  <a:lnTo>
                    <a:pt x="555" y="410"/>
                  </a:lnTo>
                  <a:lnTo>
                    <a:pt x="611" y="407"/>
                  </a:lnTo>
                  <a:lnTo>
                    <a:pt x="664" y="400"/>
                  </a:lnTo>
                  <a:lnTo>
                    <a:pt x="719" y="392"/>
                  </a:lnTo>
                  <a:lnTo>
                    <a:pt x="772" y="384"/>
                  </a:lnTo>
                  <a:lnTo>
                    <a:pt x="830" y="374"/>
                  </a:lnTo>
                  <a:lnTo>
                    <a:pt x="884" y="366"/>
                  </a:lnTo>
                  <a:lnTo>
                    <a:pt x="936" y="353"/>
                  </a:lnTo>
                  <a:lnTo>
                    <a:pt x="989" y="342"/>
                  </a:lnTo>
                  <a:lnTo>
                    <a:pt x="1042" y="328"/>
                  </a:lnTo>
                  <a:lnTo>
                    <a:pt x="1106" y="309"/>
                  </a:lnTo>
                  <a:lnTo>
                    <a:pt x="1215" y="276"/>
                  </a:lnTo>
                  <a:lnTo>
                    <a:pt x="1664" y="107"/>
                  </a:lnTo>
                  <a:lnTo>
                    <a:pt x="1683" y="152"/>
                  </a:lnTo>
                  <a:lnTo>
                    <a:pt x="1803" y="5"/>
                  </a:lnTo>
                  <a:lnTo>
                    <a:pt x="1617" y="0"/>
                  </a:lnTo>
                  <a:lnTo>
                    <a:pt x="1636" y="38"/>
                  </a:lnTo>
                  <a:lnTo>
                    <a:pt x="1182" y="207"/>
                  </a:lnTo>
                  <a:lnTo>
                    <a:pt x="1157" y="214"/>
                  </a:lnTo>
                  <a:lnTo>
                    <a:pt x="1110" y="228"/>
                  </a:lnTo>
                  <a:lnTo>
                    <a:pt x="1058" y="244"/>
                  </a:lnTo>
                  <a:lnTo>
                    <a:pt x="1008" y="260"/>
                  </a:lnTo>
                  <a:lnTo>
                    <a:pt x="965" y="271"/>
                  </a:lnTo>
                  <a:lnTo>
                    <a:pt x="906" y="285"/>
                  </a:lnTo>
                  <a:lnTo>
                    <a:pt x="849" y="296"/>
                  </a:lnTo>
                  <a:lnTo>
                    <a:pt x="703" y="320"/>
                  </a:lnTo>
                  <a:lnTo>
                    <a:pt x="647" y="325"/>
                  </a:lnTo>
                  <a:lnTo>
                    <a:pt x="598" y="331"/>
                  </a:lnTo>
                  <a:lnTo>
                    <a:pt x="544" y="337"/>
                  </a:lnTo>
                  <a:lnTo>
                    <a:pt x="490" y="338"/>
                  </a:lnTo>
                  <a:lnTo>
                    <a:pt x="438" y="342"/>
                  </a:lnTo>
                  <a:lnTo>
                    <a:pt x="384" y="343"/>
                  </a:lnTo>
                  <a:lnTo>
                    <a:pt x="326" y="339"/>
                  </a:lnTo>
                  <a:lnTo>
                    <a:pt x="231" y="329"/>
                  </a:lnTo>
                  <a:lnTo>
                    <a:pt x="171" y="314"/>
                  </a:lnTo>
                  <a:lnTo>
                    <a:pt x="158" y="310"/>
                  </a:lnTo>
                  <a:lnTo>
                    <a:pt x="142" y="302"/>
                  </a:lnTo>
                  <a:lnTo>
                    <a:pt x="125" y="295"/>
                  </a:lnTo>
                  <a:lnTo>
                    <a:pt x="110" y="285"/>
                  </a:lnTo>
                  <a:lnTo>
                    <a:pt x="95" y="275"/>
                  </a:lnTo>
                  <a:lnTo>
                    <a:pt x="81" y="263"/>
                  </a:lnTo>
                  <a:lnTo>
                    <a:pt x="67" y="251"/>
                  </a:lnTo>
                  <a:lnTo>
                    <a:pt x="56" y="238"/>
                  </a:lnTo>
                  <a:lnTo>
                    <a:pt x="44" y="224"/>
                  </a:lnTo>
                  <a:lnTo>
                    <a:pt x="33" y="209"/>
                  </a:lnTo>
                  <a:lnTo>
                    <a:pt x="23" y="194"/>
                  </a:lnTo>
                  <a:lnTo>
                    <a:pt x="14" y="179"/>
                  </a:lnTo>
                  <a:lnTo>
                    <a:pt x="7" y="162"/>
                  </a:lnTo>
                  <a:lnTo>
                    <a:pt x="0" y="136"/>
                  </a:lnTo>
                  <a:lnTo>
                    <a:pt x="0" y="150"/>
                  </a:lnTo>
                </a:path>
              </a:pathLst>
            </a:custGeom>
            <a:noFill/>
            <a:ln w="1588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4582" name="Object 246"/>
          <p:cNvGraphicFramePr>
            <a:graphicFrameLocks noChangeAspect="1"/>
          </p:cNvGraphicFramePr>
          <p:nvPr/>
        </p:nvGraphicFramePr>
        <p:xfrm>
          <a:off x="1857375" y="2357438"/>
          <a:ext cx="14922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CorelDRAW" r:id="rId5" imgW="2986560" imgH="1917360" progId="CorelDRAW.Graphic.10">
                  <p:embed/>
                </p:oleObj>
              </mc:Choice>
              <mc:Fallback>
                <p:oleObj name="CorelDRAW" r:id="rId5" imgW="2986560" imgH="1917360" progId="CorelDRAW.Graphic.10">
                  <p:embed/>
                  <p:pic>
                    <p:nvPicPr>
                      <p:cNvPr id="0" name="Object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357438"/>
                        <a:ext cx="149225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1" name="Picture 235" descr="PHONE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857500"/>
            <a:ext cx="8667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" name="Line 249"/>
          <p:cNvSpPr>
            <a:spLocks noChangeShapeType="1"/>
          </p:cNvSpPr>
          <p:nvPr/>
        </p:nvSpPr>
        <p:spPr bwMode="auto">
          <a:xfrm>
            <a:off x="3071813" y="2928938"/>
            <a:ext cx="3962400" cy="304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" name="Line 248"/>
          <p:cNvSpPr>
            <a:spLocks noChangeShapeType="1"/>
          </p:cNvSpPr>
          <p:nvPr/>
        </p:nvSpPr>
        <p:spPr bwMode="auto">
          <a:xfrm flipV="1">
            <a:off x="1714500" y="3071813"/>
            <a:ext cx="533400" cy="213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" name="Line 244"/>
          <p:cNvSpPr>
            <a:spLocks noChangeShapeType="1"/>
          </p:cNvSpPr>
          <p:nvPr/>
        </p:nvSpPr>
        <p:spPr bwMode="auto">
          <a:xfrm rot="10835363" flipV="1">
            <a:off x="1511300" y="3074988"/>
            <a:ext cx="631825" cy="2111375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" name="Line 243"/>
          <p:cNvSpPr>
            <a:spLocks noChangeShapeType="1"/>
          </p:cNvSpPr>
          <p:nvPr/>
        </p:nvSpPr>
        <p:spPr bwMode="auto">
          <a:xfrm flipH="1" flipV="1">
            <a:off x="3286125" y="2786063"/>
            <a:ext cx="3733800" cy="2286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" name="computr2"/>
          <p:cNvSpPr>
            <a:spLocks noEditPoints="1" noChangeArrowheads="1"/>
          </p:cNvSpPr>
          <p:nvPr/>
        </p:nvSpPr>
        <p:spPr bwMode="auto">
          <a:xfrm>
            <a:off x="428625" y="5214938"/>
            <a:ext cx="1571625" cy="113823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6" name="Прямоугольник 235"/>
          <p:cNvSpPr/>
          <p:nvPr/>
        </p:nvSpPr>
        <p:spPr>
          <a:xfrm>
            <a:off x="571472" y="214290"/>
            <a:ext cx="8072494" cy="54784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kk-KZ" sz="40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Ойлау қабілетінің көпнұсқалылығы</a:t>
            </a:r>
          </a:p>
          <a:p>
            <a:pPr algn="ctr">
              <a:defRPr/>
            </a:pPr>
            <a:endParaRPr lang="kk-KZ" sz="54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60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XXI </a:t>
            </a:r>
            <a:r>
              <a:rPr lang="kk-KZ" sz="60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ғасыр</a:t>
            </a:r>
          </a:p>
          <a:p>
            <a:pPr algn="ctr">
              <a:defRPr/>
            </a:pPr>
            <a:r>
              <a:rPr lang="kk-KZ" sz="6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k-KZ" sz="60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көшбасшысы</a:t>
            </a:r>
            <a:endParaRPr lang="en-US" sz="60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defRPr/>
            </a:pPr>
            <a:endParaRPr lang="kk-KZ" sz="48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48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Выгнутая вверх стрелка 236"/>
          <p:cNvSpPr/>
          <p:nvPr/>
        </p:nvSpPr>
        <p:spPr>
          <a:xfrm rot="21311446">
            <a:off x="7215188" y="5786438"/>
            <a:ext cx="1643062" cy="10715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2428875" y="5500688"/>
            <a:ext cx="54292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6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Дайындаған: Тилеуберди Айжан</a:t>
            </a:r>
          </a:p>
          <a:p>
            <a:pPr algn="ctr">
              <a:defRPr/>
            </a:pPr>
            <a:r>
              <a:rPr lang="kk-KZ" sz="16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№1 Алға мектеп-бақшаның қазақ тілі мен әдебиет пәнінің мұғалімі</a:t>
            </a:r>
            <a:endParaRPr lang="kk-KZ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4" grpId="0" animBg="1"/>
      <p:bldP spid="215" grpId="0" animBg="1"/>
      <p:bldP spid="2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785813"/>
            <a:ext cx="79248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4000" b="1">
                <a:solidFill>
                  <a:srgbClr val="800000"/>
                </a:solidFill>
              </a:rPr>
              <a:t>Түйеге жұрнақ жалғанса кім болады?</a:t>
            </a:r>
          </a:p>
          <a:p>
            <a:pPr eaLnBrk="1" hangingPunct="1"/>
            <a:endParaRPr lang="en-US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700087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642938" y="1285875"/>
            <a:ext cx="764381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4000" b="1">
                <a:solidFill>
                  <a:srgbClr val="800000"/>
                </a:solidFill>
              </a:rPr>
              <a:t>Жұрнақсызда жұрнақ бар ма?</a:t>
            </a:r>
          </a:p>
          <a:p>
            <a:pPr eaLnBrk="1" hangingPunct="1"/>
            <a:endParaRPr lang="en-US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700087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214313" y="1000125"/>
            <a:ext cx="87153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C00000"/>
                </a:solidFill>
              </a:rPr>
              <a:t>  </a:t>
            </a:r>
            <a:r>
              <a:rPr lang="kk-KZ" sz="3600" b="1">
                <a:solidFill>
                  <a:srgbClr val="800000"/>
                </a:solidFill>
              </a:rPr>
              <a:t>“Шалға” қарағанда “балада” не көп?</a:t>
            </a: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>
              <a:solidFill>
                <a:srgbClr val="800000"/>
              </a:solidFill>
            </a:endParaRPr>
          </a:p>
          <a:p>
            <a:pPr eaLnBrk="1" hangingPunct="1"/>
            <a:endParaRPr lang="kk-KZ"/>
          </a:p>
          <a:p>
            <a:pPr eaLnBrk="1" hangingPunct="1"/>
            <a:endParaRPr lang="ru-RU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7143750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86000" y="1285875"/>
            <a:ext cx="42576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6600" b="1" i="1">
                <a:solidFill>
                  <a:srgbClr val="800000"/>
                </a:solidFill>
              </a:rPr>
              <a:t>   </a:t>
            </a:r>
            <a:r>
              <a:rPr lang="en-US" sz="6600" b="1" i="1" u="sng">
                <a:solidFill>
                  <a:srgbClr val="800000"/>
                </a:solidFill>
              </a:rPr>
              <a:t>2-</a:t>
            </a:r>
            <a:r>
              <a:rPr lang="kk-KZ" sz="6600" b="1" i="1" u="sng">
                <a:solidFill>
                  <a:srgbClr val="800000"/>
                </a:solidFill>
              </a:rPr>
              <a:t>тур</a:t>
            </a:r>
          </a:p>
          <a:p>
            <a:pPr eaLnBrk="1" hangingPunct="1"/>
            <a:r>
              <a:rPr lang="kk-KZ" sz="6600" b="1" i="1" u="sng">
                <a:solidFill>
                  <a:srgbClr val="800000"/>
                </a:solidFill>
              </a:rPr>
              <a:t>“Жорға”</a:t>
            </a:r>
            <a:endParaRPr lang="ru-RU" sz="6600" b="1" i="1" u="sng">
              <a:solidFill>
                <a:srgbClr val="800000"/>
              </a:solidFill>
            </a:endParaRPr>
          </a:p>
        </p:txBody>
      </p:sp>
      <p:graphicFrame>
        <p:nvGraphicFramePr>
          <p:cNvPr id="3146" name="Object 74"/>
          <p:cNvGraphicFramePr>
            <a:graphicFrameLocks noChangeAspect="1"/>
          </p:cNvGraphicFramePr>
          <p:nvPr/>
        </p:nvGraphicFramePr>
        <p:xfrm>
          <a:off x="857250" y="3214688"/>
          <a:ext cx="142875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5" imgW="1728720" imgH="3252600" progId="MS_ClipArt_Gallery.2">
                  <p:embed/>
                </p:oleObj>
              </mc:Choice>
              <mc:Fallback>
                <p:oleObj name="Clip" r:id="rId5" imgW="1728720" imgH="3252600" progId="MS_ClipArt_Gallery.2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214688"/>
                        <a:ext cx="1428750" cy="292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571500"/>
            <a:ext cx="1714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00063"/>
            <a:ext cx="1714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500063"/>
            <a:ext cx="17145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214688"/>
            <a:ext cx="1714500" cy="1938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286125"/>
            <a:ext cx="1714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071813"/>
            <a:ext cx="171450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TextBox 17"/>
          <p:cNvSpPr txBox="1">
            <a:spLocks noChangeArrowheads="1"/>
          </p:cNvSpPr>
          <p:nvPr/>
        </p:nvSpPr>
        <p:spPr bwMode="auto">
          <a:xfrm>
            <a:off x="4357688" y="1000125"/>
            <a:ext cx="7143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0000FF"/>
                </a:solidFill>
                <a:hlinkClick r:id="rId4" action="ppaction://hlinksldjump"/>
              </a:rPr>
              <a:t>2</a:t>
            </a:r>
            <a:endParaRPr lang="ru-RU" sz="4800" b="1">
              <a:solidFill>
                <a:srgbClr val="0000FF"/>
              </a:solidFill>
            </a:endParaRPr>
          </a:p>
        </p:txBody>
      </p:sp>
      <p:sp>
        <p:nvSpPr>
          <p:cNvPr id="35849" name="TextBox 18">
            <a:hlinkClick r:id="rId5" action="ppaction://hlinkpres?slideindex=6&amp;slidetitle=Слайд 6"/>
          </p:cNvPr>
          <p:cNvSpPr txBox="1">
            <a:spLocks noChangeArrowheads="1"/>
          </p:cNvSpPr>
          <p:nvPr/>
        </p:nvSpPr>
        <p:spPr bwMode="auto">
          <a:xfrm>
            <a:off x="6715125" y="928688"/>
            <a:ext cx="6429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3399FF"/>
                </a:solidFill>
                <a:hlinkClick r:id="rId6" action="ppaction://hlinksldjump"/>
              </a:rPr>
              <a:t>3</a:t>
            </a:r>
            <a:endParaRPr lang="ru-RU" sz="4800" b="1">
              <a:solidFill>
                <a:srgbClr val="3399FF"/>
              </a:solidFill>
            </a:endParaRPr>
          </a:p>
        </p:txBody>
      </p:sp>
      <p:sp>
        <p:nvSpPr>
          <p:cNvPr id="35850" name="TextBox 20"/>
          <p:cNvSpPr txBox="1">
            <a:spLocks noChangeArrowheads="1"/>
          </p:cNvSpPr>
          <p:nvPr/>
        </p:nvSpPr>
        <p:spPr bwMode="auto">
          <a:xfrm>
            <a:off x="4357688" y="3571875"/>
            <a:ext cx="7143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0000FF"/>
                </a:solidFill>
                <a:hlinkClick r:id="rId7" action="ppaction://hlinksldjump"/>
              </a:rPr>
              <a:t>5</a:t>
            </a:r>
            <a:endParaRPr lang="ru-RU" sz="4800" b="1">
              <a:solidFill>
                <a:srgbClr val="0000FF"/>
              </a:solidFill>
            </a:endParaRPr>
          </a:p>
        </p:txBody>
      </p:sp>
      <p:sp>
        <p:nvSpPr>
          <p:cNvPr id="35851" name="TextBox 21"/>
          <p:cNvSpPr txBox="1">
            <a:spLocks noChangeArrowheads="1"/>
          </p:cNvSpPr>
          <p:nvPr/>
        </p:nvSpPr>
        <p:spPr bwMode="auto">
          <a:xfrm>
            <a:off x="6786563" y="3571875"/>
            <a:ext cx="6429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0000FF"/>
                </a:solidFill>
                <a:hlinkClick r:id="rId8" action="ppaction://hlinksldjump"/>
              </a:rPr>
              <a:t>6</a:t>
            </a:r>
            <a:endParaRPr lang="ru-RU" sz="4800" b="1">
              <a:solidFill>
                <a:srgbClr val="0000FF"/>
              </a:solidFill>
            </a:endParaRPr>
          </a:p>
        </p:txBody>
      </p:sp>
      <p:sp>
        <p:nvSpPr>
          <p:cNvPr id="29708" name="TextBox 29"/>
          <p:cNvSpPr txBox="1">
            <a:spLocks noChangeArrowheads="1"/>
          </p:cNvSpPr>
          <p:nvPr/>
        </p:nvSpPr>
        <p:spPr bwMode="auto">
          <a:xfrm>
            <a:off x="1785938" y="3500438"/>
            <a:ext cx="6715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0000FF"/>
                </a:solidFill>
                <a:hlinkClick r:id="rId9" action="ppaction://hlinksldjump"/>
              </a:rPr>
              <a:t>4</a:t>
            </a:r>
            <a:endParaRPr lang="ru-RU" sz="5400" b="1">
              <a:solidFill>
                <a:srgbClr val="0000FF"/>
              </a:solidFill>
            </a:endParaRPr>
          </a:p>
        </p:txBody>
      </p:sp>
      <p:sp>
        <p:nvSpPr>
          <p:cNvPr id="35853" name="TextBox 30"/>
          <p:cNvSpPr txBox="1">
            <a:spLocks noChangeArrowheads="1"/>
          </p:cNvSpPr>
          <p:nvPr/>
        </p:nvSpPr>
        <p:spPr bwMode="auto">
          <a:xfrm>
            <a:off x="1714500" y="1000125"/>
            <a:ext cx="671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0000FF"/>
                </a:solidFill>
                <a:hlinkClick r:id="rId10" action="ppaction://hlinksldjump"/>
              </a:rPr>
              <a:t>1</a:t>
            </a:r>
            <a:endParaRPr lang="ru-RU" sz="5400" b="1">
              <a:solidFill>
                <a:srgbClr val="0000FF"/>
              </a:solidFill>
            </a:endParaRPr>
          </a:p>
        </p:txBody>
      </p:sp>
      <p:sp>
        <p:nvSpPr>
          <p:cNvPr id="32" name="Выгнутая вверх стрелка 31">
            <a:hlinkClick r:id="rId11" action="ppaction://hlinksldjump"/>
          </p:cNvPr>
          <p:cNvSpPr/>
          <p:nvPr/>
        </p:nvSpPr>
        <p:spPr>
          <a:xfrm>
            <a:off x="7143750" y="5429250"/>
            <a:ext cx="1643063" cy="14287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8"/>
          <p:cNvSpPr txBox="1">
            <a:spLocks noChangeArrowheads="1"/>
          </p:cNvSpPr>
          <p:nvPr/>
        </p:nvSpPr>
        <p:spPr bwMode="auto">
          <a:xfrm>
            <a:off x="12700" y="0"/>
            <a:ext cx="9131300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Сөздердің байланысу тәсілдерін ата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Зат есім сөйлемде қандай қызмет атқарып тұр? Тәрбие тілден басталады. Біз бейбіт еңбек сүйетін елміз.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Үндестігіне бағынбайтын қосымшаларды ата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Анықтауыштық қатынастағы сөз тіркестері қалай жасалады? Мысал келтір.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Сөйлемдегі бастауыштың құрамын анықта. Кеншілер сарайы адамға лық толы.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Есімді сөз тіркесі дегеніміз не? Мысал келтірСөз тіркесі, тұрақты тіркес, күрделі сөздердің бір-бірінен айырмашылығы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Қазақ  тілінде: дара, күрделі  және  үйірлі болып  не  бөлінеді?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Есімдік мағынасына қарай неше түрге бөлінеді?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“маңдай алды” деген тұрақты тіркестің мағынасы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Омонимдер мен көп мағыналы сөздердің ұқсастықтары мен айырмашылықтары</a:t>
            </a:r>
          </a:p>
          <a:p>
            <a:pPr eaLnBrk="1" hangingPunct="1">
              <a:buFont typeface="Trebuchet MS" pitchFamily="34" charset="0"/>
              <a:buAutoNum type="arabicPeriod"/>
            </a:pPr>
            <a:endParaRPr lang="ru-RU">
              <a:solidFill>
                <a:srgbClr val="66FF33"/>
              </a:solidFill>
            </a:endParaRPr>
          </a:p>
        </p:txBody>
      </p:sp>
      <p:sp>
        <p:nvSpPr>
          <p:cNvPr id="10" name="Выгнутая вверх стрелка 9">
            <a:hlinkClick r:id="rId2" action="ppaction://hlinksldjump"/>
          </p:cNvPr>
          <p:cNvSpPr/>
          <p:nvPr/>
        </p:nvSpPr>
        <p:spPr>
          <a:xfrm>
            <a:off x="7786688" y="4572000"/>
            <a:ext cx="135731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7"/>
          <p:cNvSpPr txBox="1">
            <a:spLocks noChangeArrowheads="1"/>
          </p:cNvSpPr>
          <p:nvPr/>
        </p:nvSpPr>
        <p:spPr bwMode="auto">
          <a:xfrm>
            <a:off x="357188" y="428625"/>
            <a:ext cx="85058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Буынның түрлерін атап, құрамында осы түрлері кездесетін мысал келтір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Дыбыс үндестігі дегеніміз не. Дыбыс үндестігі нешеге бөлінеді?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Қатаң дауыссыздар саны нешеу, оларды ата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Етістіктің ерекше түрлерін ата. 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Пунктуация  дегеніміз  не?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Етіс дегеніміз не? Етістің түрлері, жасалу жолы қандай?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</a:rPr>
              <a:t>Етістіктің шқтары туралы не білесің?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</a:rPr>
              <a:t>8.</a:t>
            </a:r>
            <a:r>
              <a:rPr lang="kk-KZ" sz="2400" b="1" i="1">
                <a:solidFill>
                  <a:srgbClr val="800000"/>
                </a:solidFill>
              </a:rPr>
              <a:t> Еліктеуіш сөздер мағынасына қарай нешеге бөлінеді? Мысалдармен дәлелде.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</a:rPr>
              <a:t>9.</a:t>
            </a:r>
            <a:r>
              <a:rPr lang="kk-KZ" sz="2400" b="1" i="1">
                <a:solidFill>
                  <a:srgbClr val="800000"/>
                </a:solidFill>
              </a:rPr>
              <a:t> Сөздердің байланысуының неше түрлері бар? Олар қалай байланысады?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</a:rPr>
              <a:t>1</a:t>
            </a:r>
            <a:r>
              <a:rPr lang="kk-KZ" sz="2400" b="1" i="1">
                <a:solidFill>
                  <a:srgbClr val="800000"/>
                </a:solidFill>
              </a:rPr>
              <a:t>0. Сөйлем айтылу мақсатына қарай нешеге бөлінеді?</a:t>
            </a:r>
            <a:endParaRPr lang="ru-RU" sz="2400" b="1" i="1">
              <a:solidFill>
                <a:srgbClr val="800000"/>
              </a:solidFill>
            </a:endParaRPr>
          </a:p>
        </p:txBody>
      </p:sp>
      <p:sp>
        <p:nvSpPr>
          <p:cNvPr id="9" name="Выгнутая вверх стрелка 8">
            <a:hlinkClick r:id="rId3" action="ppaction://hlinksldjump"/>
          </p:cNvPr>
          <p:cNvSpPr/>
          <p:nvPr/>
        </p:nvSpPr>
        <p:spPr>
          <a:xfrm>
            <a:off x="7643813" y="5500688"/>
            <a:ext cx="1500187" cy="10715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7"/>
          <p:cNvSpPr txBox="1">
            <a:spLocks noChangeArrowheads="1"/>
          </p:cNvSpPr>
          <p:nvPr/>
        </p:nvSpPr>
        <p:spPr bwMode="auto">
          <a:xfrm>
            <a:off x="307975" y="571500"/>
            <a:ext cx="7978775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Кім? Не? қандай  сөйлем  мүшесінің  сұрақтары?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Мақсат пысықтауыш қалай жасалады? Мысалмен дәлелдеп айт.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Салт етістік дегеніміз не? Мысал келтір.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Есімдерден туынды етістік жасайтын қандай жұрнақтар бар?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Күрделі сөздердің түрлерін ата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Ортақ тәуелдену дегеніміз не, оңаша тәуелдену дегеніміз не?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Сын есімнің неше шырайы бар? Мысал келтір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Жинақтық сан есім қалай жасалады? 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Үйдегі бес-алты малымыз жоғалып кетті. Сөйлемде сан есім қандай сөйлем мүшесінің қызметін атқарып тұр.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800000"/>
                </a:solidFill>
              </a:rPr>
              <a:t>Көсемшенің жұрақтарын ата</a:t>
            </a:r>
          </a:p>
          <a:p>
            <a:pPr eaLnBrk="1" hangingPunct="1">
              <a:buFont typeface="Trebuchet MS" pitchFamily="34" charset="0"/>
              <a:buAutoNum type="arabicPeriod"/>
            </a:pPr>
            <a:endParaRPr lang="kk-KZ"/>
          </a:p>
          <a:p>
            <a:pPr eaLnBrk="1" hangingPunct="1">
              <a:buFont typeface="Trebuchet MS" pitchFamily="34" charset="0"/>
              <a:buAutoNum type="arabicPeriod"/>
            </a:pPr>
            <a:endParaRPr lang="kk-KZ"/>
          </a:p>
          <a:p>
            <a:pPr eaLnBrk="1" hangingPunct="1">
              <a:buFont typeface="Trebuchet MS" pitchFamily="34" charset="0"/>
              <a:buAutoNum type="arabicPeriod"/>
            </a:pPr>
            <a:endParaRPr lang="ru-RU"/>
          </a:p>
        </p:txBody>
      </p:sp>
      <p:sp>
        <p:nvSpPr>
          <p:cNvPr id="9" name="Выгнутая вверх стрелка 8">
            <a:hlinkClick r:id="rId2" action="ppaction://hlinksldjump"/>
          </p:cNvPr>
          <p:cNvSpPr/>
          <p:nvPr/>
        </p:nvSpPr>
        <p:spPr>
          <a:xfrm>
            <a:off x="7143750" y="542925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8"/>
          <p:cNvSpPr txBox="1">
            <a:spLocks noChangeArrowheads="1"/>
          </p:cNvSpPr>
          <p:nvPr/>
        </p:nvSpPr>
        <p:spPr bwMode="auto">
          <a:xfrm>
            <a:off x="357188" y="500063"/>
            <a:ext cx="81438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Ұяң дауыссыздарды ата.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“Қызыл сирақ” тіркесінің мағынасы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Ілгерінді ықпал дегеніміз не? Біріккен сөздегі ілгерінді ықпалға мы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ал келтір.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Жақты, жақсыз сөйлемнің жасалуын мысал келтіре отырып айт.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Демеулік шылауларды ата.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Қазақ  тілінде  неше  септік  бар?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Есімшенің жұрақтарын ата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Оқшау сөздердің түрлерін ата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Салалас құрмалас сөйлемнің түрлерін ата</a:t>
            </a:r>
          </a:p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Себеп-салдар салалас құрмалас сөйлемге мысал келтір.</a:t>
            </a:r>
          </a:p>
          <a:p>
            <a:pPr eaLnBrk="1" hangingPunct="1"/>
            <a:endParaRPr lang="ru-RU">
              <a:solidFill>
                <a:srgbClr val="800000"/>
              </a:solidFill>
            </a:endParaRPr>
          </a:p>
        </p:txBody>
      </p:sp>
      <p:sp>
        <p:nvSpPr>
          <p:cNvPr id="10" name="Выгнутая вверх стрелка 9">
            <a:hlinkClick r:id="rId2" action="ppaction://hlinksldjump"/>
          </p:cNvPr>
          <p:cNvSpPr/>
          <p:nvPr/>
        </p:nvSpPr>
        <p:spPr>
          <a:xfrm>
            <a:off x="7143750" y="542925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7"/>
          <p:cNvSpPr txBox="1">
            <a:spLocks noChangeArrowheads="1"/>
          </p:cNvSpPr>
          <p:nvPr/>
        </p:nvSpPr>
        <p:spPr bwMode="auto">
          <a:xfrm>
            <a:off x="714375" y="285750"/>
            <a:ext cx="74295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Trebuchet MS" pitchFamily="34" charset="0"/>
              <a:buAutoNum type="arabicPeriod"/>
            </a:pP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Дауысты дыбыстар ненің қатысына қарай жуан, жіңішке болып бөлінеді?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Сабақтас құрмалас сөйлемнің түрлерін ата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Қалау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 қалай жасалады?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Болжалды келер шақтың жұрнақтарын ата.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Реттік сан есімге мысал келтір.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Сапалық және қатыстық сын есімдер дегеніміз қандай сын есімдер?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Сөз тудырушы жұрнақ жалғау арқылы етістіктен сын есімдер жаса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“Сөзі түйеден түскендей” тұрақты тіркесінің мағынасы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Эвфемизм дегеніміз не? Мысалдар келтір.</a:t>
            </a:r>
          </a:p>
          <a:p>
            <a:pPr eaLnBrk="1" hangingPunct="1"/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kk-KZ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Архаизм мен историзмнің айырмашылығы</a:t>
            </a:r>
          </a:p>
          <a:p>
            <a:pPr eaLnBrk="1" hangingPunct="1"/>
            <a:endParaRPr lang="ru-RU" sz="2000" b="1" i="1">
              <a:solidFill>
                <a:srgbClr val="C00000"/>
              </a:solidFill>
            </a:endParaRPr>
          </a:p>
        </p:txBody>
      </p:sp>
      <p:sp>
        <p:nvSpPr>
          <p:cNvPr id="9" name="Выгнутая вверх стрелка 8">
            <a:hlinkClick r:id="rId2" action="ppaction://hlinksldjump"/>
          </p:cNvPr>
          <p:cNvSpPr/>
          <p:nvPr/>
        </p:nvSpPr>
        <p:spPr>
          <a:xfrm>
            <a:off x="7143750" y="542925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428625"/>
            <a:ext cx="78581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660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6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1-тур</a:t>
            </a:r>
            <a:r>
              <a:rPr lang="ru-RU" sz="8800" b="1" i="1" u="sng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eaLnBrk="1" hangingPunct="1"/>
            <a:r>
              <a:rPr lang="ru-RU" sz="88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8800" b="1" i="1" u="sng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«Бәйге»</a:t>
            </a: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7358063" y="5572125"/>
            <a:ext cx="1500187" cy="10001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146" name="Object 74"/>
          <p:cNvGraphicFramePr>
            <a:graphicFrameLocks noChangeAspect="1"/>
          </p:cNvGraphicFramePr>
          <p:nvPr/>
        </p:nvGraphicFramePr>
        <p:xfrm>
          <a:off x="857250" y="3214688"/>
          <a:ext cx="1643063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5" imgW="1728720" imgH="3252600" progId="MS_ClipArt_Gallery.2">
                  <p:embed/>
                </p:oleObj>
              </mc:Choice>
              <mc:Fallback>
                <p:oleObj name="Clip" r:id="rId5" imgW="1728720" imgH="3252600" progId="MS_ClipArt_Gallery.2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214688"/>
                        <a:ext cx="1643063" cy="292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53000">
              <a:srgbClr val="A603AB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8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500063" y="214313"/>
            <a:ext cx="828675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Кейінді ықпал дегеніміз не? 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Аралас құрмалас сөйлемге мысалдар келтір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“Ботагөз” романының  автоы  кім?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Тасымалдауға болмайтын жағдайлар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Қандай буындарға екпін түспейді?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Лексиканың этимология саласы нені зерттейді?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Қайталама қос сөздердің жасалуы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Жай септеу мен тәуелі септеуге мысалдар тауып, септе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Белгісіздік есімдіктерін ата</a:t>
            </a:r>
          </a:p>
          <a:p>
            <a:pPr eaLnBrk="1" hangingPunct="1">
              <a:buFontTx/>
              <a:buAutoNum type="arabicPeriod" startAt="3"/>
            </a:pPr>
            <a:r>
              <a:rPr lang="kk-KZ" sz="24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Олардың балалары осында. Сөйлемдегі есімдік қандай сөйлем мүшесінің қызметін атқарып тұр?</a:t>
            </a:r>
          </a:p>
          <a:p>
            <a:pPr eaLnBrk="1" hangingPunct="1">
              <a:buFontTx/>
              <a:buAutoNum type="arabicPeriod" startAt="3"/>
            </a:pPr>
            <a:endParaRPr lang="kk-KZ"/>
          </a:p>
          <a:p>
            <a:pPr eaLnBrk="1" hangingPunct="1">
              <a:buFontTx/>
              <a:buAutoNum type="arabicPeriod" startAt="3"/>
            </a:pPr>
            <a:endParaRPr lang="kk-KZ"/>
          </a:p>
          <a:p>
            <a:pPr eaLnBrk="1" hangingPunct="1">
              <a:buFontTx/>
              <a:buAutoNum type="arabicPeriod" startAt="3"/>
            </a:pPr>
            <a:endParaRPr lang="kk-KZ"/>
          </a:p>
          <a:p>
            <a:pPr eaLnBrk="1" hangingPunct="1">
              <a:buFontTx/>
              <a:buAutoNum type="arabicPeriod" startAt="3"/>
            </a:pPr>
            <a:endParaRPr lang="kk-KZ"/>
          </a:p>
          <a:p>
            <a:pPr eaLnBrk="1" hangingPunct="1">
              <a:buFontTx/>
              <a:buAutoNum type="arabicPeriod" startAt="3"/>
            </a:pPr>
            <a:endParaRPr lang="ru-RU"/>
          </a:p>
        </p:txBody>
      </p:sp>
      <p:sp>
        <p:nvSpPr>
          <p:cNvPr id="9" name="Выгнутая вверх стрелка 8">
            <a:hlinkClick r:id="rId2" action="ppaction://hlinksldjump"/>
          </p:cNvPr>
          <p:cNvSpPr/>
          <p:nvPr/>
        </p:nvSpPr>
        <p:spPr>
          <a:xfrm>
            <a:off x="7215188" y="5786438"/>
            <a:ext cx="1643062" cy="10715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42976" y="1643050"/>
            <a:ext cx="627809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i="1" spc="50" dirty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ru-RU" sz="5400" b="1" i="1" spc="50" dirty="0" err="1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Ғажайып алаң»</a:t>
            </a:r>
            <a:endParaRPr lang="ru-RU" sz="5400" b="1" i="1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5761" name="Rectangle 1"/>
          <p:cNvSpPr>
            <a:spLocks noChangeArrowheads="1"/>
          </p:cNvSpPr>
          <p:nvPr/>
        </p:nvSpPr>
        <p:spPr bwMode="auto">
          <a:xfrm>
            <a:off x="6500813" y="3571875"/>
            <a:ext cx="2357437" cy="20621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kk-KZ" sz="1600" b="1" i="1" u="sng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Мәңгі бақи есте қалар, </a:t>
            </a:r>
            <a:endParaRPr lang="ru-RU" sz="1600" b="1" i="1" u="sng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algn="just" eaLnBrk="0" hangingPunct="0"/>
            <a:r>
              <a:rPr lang="kk-KZ" sz="1600" b="1" i="1" u="sng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Ғажайып бір кеш болсын. </a:t>
            </a:r>
            <a:endParaRPr lang="ru-RU" sz="1600" b="1" i="1" u="sng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algn="just" eaLnBrk="0" hangingPunct="0"/>
            <a:r>
              <a:rPr lang="kk-KZ" sz="1600" b="1" i="1" u="sng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Білімдірек шәкірт озар, </a:t>
            </a:r>
            <a:endParaRPr lang="ru-RU" sz="1600" b="1" i="1" u="sng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algn="just" eaLnBrk="0" hangingPunct="0"/>
            <a:r>
              <a:rPr lang="kk-KZ" sz="1600" b="1" i="1" u="sng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Қиынрақ сұрақ болсын </a:t>
            </a:r>
            <a:endParaRPr lang="kk-KZ" sz="1600" b="1" i="1" u="sng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graphicFrame>
        <p:nvGraphicFramePr>
          <p:cNvPr id="3146" name="Object 74"/>
          <p:cNvGraphicFramePr>
            <a:graphicFrameLocks noChangeAspect="1"/>
          </p:cNvGraphicFramePr>
          <p:nvPr/>
        </p:nvGraphicFramePr>
        <p:xfrm>
          <a:off x="857250" y="3214688"/>
          <a:ext cx="142875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lip" r:id="rId6" imgW="1728720" imgH="3252600" progId="MS_ClipArt_Gallery.2">
                  <p:embed/>
                </p:oleObj>
              </mc:Choice>
              <mc:Fallback>
                <p:oleObj name="Clip" r:id="rId6" imgW="1728720" imgH="3252600" progId="MS_ClipArt_Gallery.2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214688"/>
                        <a:ext cx="1428750" cy="292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Выгнутая вверх стрелка 8">
            <a:hlinkClick r:id="rId8" action="ppaction://hlinksldjump"/>
          </p:cNvPr>
          <p:cNvSpPr/>
          <p:nvPr/>
        </p:nvSpPr>
        <p:spPr>
          <a:xfrm>
            <a:off x="7215188" y="5500688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86125" y="642938"/>
            <a:ext cx="2079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4800" b="1" i="1" u="sng">
                <a:solidFill>
                  <a:srgbClr val="800000"/>
                </a:solidFill>
              </a:rPr>
              <a:t>3-</a:t>
            </a:r>
            <a:r>
              <a:rPr lang="kk-KZ" sz="4800" b="1" i="1" u="sng">
                <a:solidFill>
                  <a:srgbClr val="800000"/>
                </a:solidFill>
              </a:rPr>
              <a:t>тур</a:t>
            </a:r>
            <a:endParaRPr lang="ru-RU" sz="4800" b="1" i="1" u="sng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strips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500"/>
                                        <p:tgtEl>
                                          <p:spTgt spid="245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" dur="500"/>
                                        <p:tgtEl>
                                          <p:spTgt spid="245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500"/>
                                        <p:tgtEl>
                                          <p:spTgt spid="245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500"/>
                                        <p:tgtEl>
                                          <p:spTgt spid="245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Куб 32"/>
          <p:cNvSpPr/>
          <p:nvPr/>
        </p:nvSpPr>
        <p:spPr>
          <a:xfrm>
            <a:off x="5643563" y="3571875"/>
            <a:ext cx="1357312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3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42" name="Куб 41"/>
          <p:cNvSpPr/>
          <p:nvPr/>
        </p:nvSpPr>
        <p:spPr>
          <a:xfrm>
            <a:off x="4000500" y="3643313"/>
            <a:ext cx="1357313" cy="10001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4" action="ppaction://hlinksldjump"/>
              </a:rPr>
              <a:t>20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45" name="Куб 44"/>
          <p:cNvSpPr/>
          <p:nvPr/>
        </p:nvSpPr>
        <p:spPr>
          <a:xfrm>
            <a:off x="5715000" y="2286000"/>
            <a:ext cx="1357313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5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48" name="Куб 47"/>
          <p:cNvSpPr/>
          <p:nvPr/>
        </p:nvSpPr>
        <p:spPr>
          <a:xfrm>
            <a:off x="7286625" y="2214563"/>
            <a:ext cx="1357313" cy="10715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6" action="ppaction://hlinksldjump"/>
              </a:rPr>
              <a:t>40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50" name="Куб 49"/>
          <p:cNvSpPr/>
          <p:nvPr/>
        </p:nvSpPr>
        <p:spPr>
          <a:xfrm>
            <a:off x="4000500" y="5000625"/>
            <a:ext cx="1357313" cy="10001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7" action="ppaction://hlinksldjump"/>
              </a:rPr>
              <a:t>20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51" name="Куб 50"/>
          <p:cNvSpPr/>
          <p:nvPr/>
        </p:nvSpPr>
        <p:spPr>
          <a:xfrm>
            <a:off x="5643563" y="4929188"/>
            <a:ext cx="1357312" cy="10001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8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52" name="Куб 51"/>
          <p:cNvSpPr/>
          <p:nvPr/>
        </p:nvSpPr>
        <p:spPr>
          <a:xfrm>
            <a:off x="7215188" y="4786313"/>
            <a:ext cx="1357312" cy="10715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9" action="ppaction://hlinksldjump"/>
              </a:rPr>
              <a:t>40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500063" y="5214938"/>
            <a:ext cx="3143250" cy="1643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k-KZ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kk-KZ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kk-KZ" b="1" dirty="0">
                <a:solidFill>
                  <a:srgbClr val="800000"/>
                </a:solidFill>
                <a:latin typeface="Times New Roman" pitchFamily="18" charset="0"/>
              </a:rPr>
              <a:t>Ой іздену.</a:t>
            </a:r>
          </a:p>
          <a:p>
            <a:pPr algn="ctr">
              <a:defRPr/>
            </a:pPr>
            <a:r>
              <a:rPr lang="kk-KZ" b="1" dirty="0">
                <a:solidFill>
                  <a:srgbClr val="800000"/>
                </a:solidFill>
                <a:latin typeface="Times New Roman" pitchFamily="18" charset="0"/>
              </a:rPr>
              <a:t>“Тұлғаны танисың ба?”</a:t>
            </a:r>
          </a:p>
          <a:p>
            <a:pPr algn="ctr">
              <a:defRPr/>
            </a:pPr>
            <a:r>
              <a:rPr lang="kk-KZ" sz="2800" b="1" dirty="0">
                <a:solidFill>
                  <a:srgbClr val="800000"/>
                </a:solidFill>
                <a:latin typeface="Times New Roman" pitchFamily="18" charset="0"/>
              </a:rPr>
              <a:t/>
            </a:r>
            <a:br>
              <a:rPr lang="kk-KZ" sz="2800" b="1" dirty="0">
                <a:solidFill>
                  <a:srgbClr val="800000"/>
                </a:solidFill>
                <a:latin typeface="Times New Roman" pitchFamily="18" charset="0"/>
              </a:rPr>
            </a:br>
            <a:endParaRPr lang="ru-RU" sz="2800" b="1" i="1" dirty="0">
              <a:solidFill>
                <a:srgbClr val="FFFF00"/>
              </a:solidFill>
            </a:endParaRPr>
          </a:p>
        </p:txBody>
      </p:sp>
      <p:sp>
        <p:nvSpPr>
          <p:cNvPr id="57" name="Выгнутая вверх стрелка 56">
            <a:hlinkClick r:id="rId10" action="ppaction://hlinksldjump"/>
          </p:cNvPr>
          <p:cNvSpPr/>
          <p:nvPr/>
        </p:nvSpPr>
        <p:spPr>
          <a:xfrm>
            <a:off x="7143750" y="5929313"/>
            <a:ext cx="1643063" cy="9286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Куб 23"/>
          <p:cNvSpPr/>
          <p:nvPr/>
        </p:nvSpPr>
        <p:spPr>
          <a:xfrm>
            <a:off x="4000500" y="3643313"/>
            <a:ext cx="1357313" cy="10001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4" action="ppaction://hlinksldjump"/>
              </a:rPr>
              <a:t>20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25" name="Куб 24"/>
          <p:cNvSpPr/>
          <p:nvPr/>
        </p:nvSpPr>
        <p:spPr>
          <a:xfrm>
            <a:off x="5715000" y="2286000"/>
            <a:ext cx="1357313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5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27" name="Куб 26"/>
          <p:cNvSpPr/>
          <p:nvPr/>
        </p:nvSpPr>
        <p:spPr>
          <a:xfrm>
            <a:off x="7286625" y="2214563"/>
            <a:ext cx="1357313" cy="10715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6" action="ppaction://hlinksldjump"/>
              </a:rPr>
              <a:t>40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28" name="Куб 27"/>
          <p:cNvSpPr/>
          <p:nvPr/>
        </p:nvSpPr>
        <p:spPr>
          <a:xfrm>
            <a:off x="5715000" y="3571875"/>
            <a:ext cx="1357313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3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5" name="Куб 34"/>
          <p:cNvSpPr/>
          <p:nvPr/>
        </p:nvSpPr>
        <p:spPr>
          <a:xfrm>
            <a:off x="4071938" y="3643313"/>
            <a:ext cx="1357312" cy="10001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4" action="ppaction://hlinksldjump"/>
              </a:rPr>
              <a:t>20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6" name="Куб 35"/>
          <p:cNvSpPr/>
          <p:nvPr/>
        </p:nvSpPr>
        <p:spPr>
          <a:xfrm>
            <a:off x="5786438" y="2286000"/>
            <a:ext cx="1357312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5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8" name="Куб 37"/>
          <p:cNvSpPr/>
          <p:nvPr/>
        </p:nvSpPr>
        <p:spPr>
          <a:xfrm>
            <a:off x="7358063" y="2214563"/>
            <a:ext cx="1357312" cy="10715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6" action="ppaction://hlinksldjump"/>
              </a:rPr>
              <a:t>40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7358063" y="3643313"/>
            <a:ext cx="1357312" cy="10715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11" action="ppaction://hlinksldjump"/>
              </a:rPr>
              <a:t>40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40" name="Куб 39"/>
          <p:cNvSpPr/>
          <p:nvPr/>
        </p:nvSpPr>
        <p:spPr>
          <a:xfrm>
            <a:off x="4071938" y="5000625"/>
            <a:ext cx="1357312" cy="10001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7" action="ppaction://hlinksldjump"/>
              </a:rPr>
              <a:t>20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500063" y="714375"/>
            <a:ext cx="3143250" cy="1357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b="1" i="1" dirty="0">
                <a:solidFill>
                  <a:srgbClr val="FFFF00"/>
                </a:solidFill>
              </a:rPr>
              <a:t>Ой анықтау 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500063" y="2286000"/>
            <a:ext cx="3143250" cy="1357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dirty="0">
                <a:solidFill>
                  <a:srgbClr val="003366"/>
                </a:solidFill>
                <a:latin typeface="Courier New" pitchFamily="49" charset="0"/>
              </a:rPr>
              <a:t>Ой зерделеу.</a:t>
            </a:r>
            <a:br>
              <a:rPr lang="kk-KZ" sz="1600" b="1" dirty="0">
                <a:solidFill>
                  <a:srgbClr val="003366"/>
                </a:solidFill>
                <a:latin typeface="Courier New" pitchFamily="49" charset="0"/>
              </a:rPr>
            </a:br>
            <a:r>
              <a:rPr lang="kk-KZ" sz="1600" b="1" dirty="0">
                <a:solidFill>
                  <a:srgbClr val="003366"/>
                </a:solidFill>
                <a:latin typeface="Courier New" pitchFamily="49" charset="0"/>
              </a:rPr>
              <a:t>Бұл – қай шығармадан?</a:t>
            </a:r>
            <a:br>
              <a:rPr lang="kk-KZ" sz="1600" b="1" dirty="0">
                <a:solidFill>
                  <a:srgbClr val="003366"/>
                </a:solidFill>
                <a:latin typeface="Courier New" pitchFamily="49" charset="0"/>
              </a:rPr>
            </a:br>
            <a:endParaRPr lang="ru-RU" sz="1600" b="1" i="1" dirty="0">
              <a:solidFill>
                <a:srgbClr val="FFFF00"/>
              </a:solidFill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500063" y="3643313"/>
            <a:ext cx="3143250" cy="1357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i="1" dirty="0">
                <a:latin typeface="Times New Roman" pitchFamily="18" charset="0"/>
              </a:rPr>
              <a:t>Ой жинақтау</a:t>
            </a:r>
          </a:p>
          <a:p>
            <a:pPr algn="ctr">
              <a:defRPr/>
            </a:pPr>
            <a:r>
              <a:rPr lang="kk-KZ" sz="1600" b="1" i="1" dirty="0">
                <a:latin typeface="Times New Roman" pitchFamily="18" charset="0"/>
              </a:rPr>
              <a:t>Бұл қай кейіпкер</a:t>
            </a:r>
            <a:endParaRPr lang="ru-RU" sz="1600" b="1" i="1" dirty="0">
              <a:latin typeface="Times New Roman" pitchFamily="18" charset="0"/>
            </a:endParaRPr>
          </a:p>
        </p:txBody>
      </p:sp>
      <p:sp>
        <p:nvSpPr>
          <p:cNvPr id="58" name="Куб 57"/>
          <p:cNvSpPr/>
          <p:nvPr/>
        </p:nvSpPr>
        <p:spPr>
          <a:xfrm>
            <a:off x="5786438" y="3571875"/>
            <a:ext cx="1357312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3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59" name="Куб 58"/>
          <p:cNvSpPr/>
          <p:nvPr/>
        </p:nvSpPr>
        <p:spPr>
          <a:xfrm>
            <a:off x="4000500" y="857250"/>
            <a:ext cx="1357313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12" action="ppaction://hlinksldjump"/>
              </a:rPr>
              <a:t>20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60" name="Куб 59"/>
          <p:cNvSpPr/>
          <p:nvPr/>
        </p:nvSpPr>
        <p:spPr>
          <a:xfrm>
            <a:off x="5643563" y="857250"/>
            <a:ext cx="1357312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13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61" name="Куб 60"/>
          <p:cNvSpPr/>
          <p:nvPr/>
        </p:nvSpPr>
        <p:spPr>
          <a:xfrm>
            <a:off x="7500938" y="857250"/>
            <a:ext cx="1357312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14" action="ppaction://hlinksldjump"/>
              </a:rPr>
              <a:t>40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63" name="Куб 62"/>
          <p:cNvSpPr/>
          <p:nvPr/>
        </p:nvSpPr>
        <p:spPr>
          <a:xfrm>
            <a:off x="5857875" y="2286000"/>
            <a:ext cx="1357313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5" action="ppaction://hlinksldjump"/>
              </a:rPr>
              <a:t>30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64" name="Куб 63"/>
          <p:cNvSpPr/>
          <p:nvPr/>
        </p:nvSpPr>
        <p:spPr>
          <a:xfrm>
            <a:off x="3929063" y="2428875"/>
            <a:ext cx="1357312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15" action="ppaction://hlinksldjump"/>
              </a:rPr>
              <a:t>20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65" name="Куб 64"/>
          <p:cNvSpPr/>
          <p:nvPr/>
        </p:nvSpPr>
        <p:spPr>
          <a:xfrm>
            <a:off x="7429500" y="2214563"/>
            <a:ext cx="1357313" cy="10715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hlinkClick r:id="rId6" action="ppaction://hlinksldjump"/>
              </a:rPr>
              <a:t>40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Box 5"/>
          <p:cNvSpPr txBox="1">
            <a:spLocks noChangeArrowheads="1"/>
          </p:cNvSpPr>
          <p:nvPr/>
        </p:nvSpPr>
        <p:spPr bwMode="auto">
          <a:xfrm rot="184306">
            <a:off x="4376738" y="1643063"/>
            <a:ext cx="42418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“Автобиографиялық әңгіме”  авторы.</a:t>
            </a:r>
          </a:p>
          <a:p>
            <a:pPr eaLnBrk="1" hangingPunct="1"/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Мүсінші бала Мысық кімнің досы?</a:t>
            </a:r>
          </a:p>
          <a:p>
            <a:pPr eaLnBrk="1" hangingPunct="1"/>
            <a:r>
              <a:rPr lang="kk-KZ" sz="2000" b="1" i="1">
                <a:latin typeface="Times New Roman" pitchFamily="18" charset="0"/>
              </a:rPr>
              <a:t>Тайбурыл – қай батырдың тұлпары?</a:t>
            </a:r>
          </a:p>
          <a:p>
            <a:pPr eaLnBrk="1" hangingPunct="1"/>
            <a:r>
              <a:rPr lang="kk-KZ" sz="2000" b="1" i="1">
                <a:latin typeface="Times New Roman" pitchFamily="18" charset="0"/>
              </a:rPr>
              <a:t>“Өтеген батыр” дастанының авторы</a:t>
            </a:r>
          </a:p>
          <a:p>
            <a:pPr eaLnBrk="1" hangingPunct="1"/>
            <a:r>
              <a:rPr lang="kk-KZ" sz="2000" b="1" i="1">
                <a:solidFill>
                  <a:srgbClr val="800000"/>
                </a:solidFill>
                <a:latin typeface="Times New Roman" pitchFamily="18" charset="0"/>
              </a:rPr>
              <a:t>Кибер – қай шығарма кейіпкері?</a:t>
            </a:r>
          </a:p>
          <a:p>
            <a:pPr eaLnBrk="1" hangingPunct="1"/>
            <a:r>
              <a:rPr lang="kk-KZ" sz="2000" b="1" i="1">
                <a:latin typeface="Times New Roman" pitchFamily="18" charset="0"/>
              </a:rPr>
              <a:t>Қорыққанға не көрінеді?</a:t>
            </a:r>
          </a:p>
        </p:txBody>
      </p:sp>
      <p:sp>
        <p:nvSpPr>
          <p:cNvPr id="7" name="Выгнутая вверх стрелка 6">
            <a:hlinkClick r:id="rId4" action="ppaction://hlinksldjump"/>
          </p:cNvPr>
          <p:cNvSpPr/>
          <p:nvPr/>
        </p:nvSpPr>
        <p:spPr>
          <a:xfrm>
            <a:off x="6072188" y="5715000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Box 5"/>
          <p:cNvSpPr txBox="1">
            <a:spLocks noChangeArrowheads="1"/>
          </p:cNvSpPr>
          <p:nvPr/>
        </p:nvSpPr>
        <p:spPr bwMode="auto">
          <a:xfrm rot="216789">
            <a:off x="4459288" y="1376363"/>
            <a:ext cx="401002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Жерұйықты іздеген аңыз кейіпкері.</a:t>
            </a:r>
          </a:p>
          <a:p>
            <a:pPr eaLnBrk="1" hangingPunct="1"/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Еламан – қай шығарма кейіпкері?</a:t>
            </a:r>
          </a:p>
          <a:p>
            <a:pPr eaLnBrk="1" hangingPunct="1"/>
            <a:r>
              <a:rPr lang="kk-KZ" sz="2000" b="1" i="1">
                <a:latin typeface="Times New Roman" pitchFamily="18" charset="0"/>
              </a:rPr>
              <a:t>Кейқуат – қай жырдың кейіпкері?</a:t>
            </a:r>
          </a:p>
          <a:p>
            <a:pPr eaLnBrk="1" hangingPunct="1"/>
            <a:r>
              <a:rPr lang="kk-KZ" sz="2000" b="1" i="1">
                <a:latin typeface="Times New Roman" pitchFamily="18" charset="0"/>
              </a:rPr>
              <a:t>“Қара бұлт” кімнің өлеңі?</a:t>
            </a:r>
          </a:p>
          <a:p>
            <a:pPr eaLnBrk="1" hangingPunct="1"/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Ашу не? Ақыл не?</a:t>
            </a:r>
          </a:p>
          <a:p>
            <a:pPr eaLnBrk="1" hangingPunct="1"/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Қазақтың тұңғыш педагогы.</a:t>
            </a:r>
          </a:p>
          <a:p>
            <a:pPr eaLnBrk="1" hangingPunct="1"/>
            <a:endParaRPr lang="kk-KZ" sz="2000" b="1" i="1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endParaRPr lang="kk-KZ" sz="1600" b="1" i="1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endParaRPr lang="kk-KZ" sz="1600" b="1" i="1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endParaRPr lang="kk-KZ" sz="1600" b="1" i="1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endParaRPr lang="kk-KZ" sz="1600" b="1" i="1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endParaRPr lang="kk-KZ" sz="1600" b="1">
              <a:solidFill>
                <a:srgbClr val="800000"/>
              </a:solidFill>
            </a:endParaRPr>
          </a:p>
        </p:txBody>
      </p:sp>
      <p:sp>
        <p:nvSpPr>
          <p:cNvPr id="7" name="Выгнутая вверх стрелка 6">
            <a:hlinkClick r:id="rId4" action="ppaction://hlinksldjump"/>
          </p:cNvPr>
          <p:cNvSpPr/>
          <p:nvPr/>
        </p:nvSpPr>
        <p:spPr>
          <a:xfrm>
            <a:off x="614362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Прямоугольник 5"/>
          <p:cNvSpPr>
            <a:spLocks noChangeArrowheads="1"/>
          </p:cNvSpPr>
          <p:nvPr/>
        </p:nvSpPr>
        <p:spPr bwMode="auto">
          <a:xfrm rot="254232">
            <a:off x="4627563" y="2281238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3200" b="1">
                <a:solidFill>
                  <a:srgbClr val="00B0F0"/>
                </a:solidFill>
              </a:rPr>
              <a:t> </a:t>
            </a:r>
            <a:endParaRPr lang="ru-RU" sz="4000" b="1">
              <a:solidFill>
                <a:srgbClr val="800000"/>
              </a:solidFill>
            </a:endParaRPr>
          </a:p>
        </p:txBody>
      </p:sp>
      <p:sp>
        <p:nvSpPr>
          <p:cNvPr id="5" name="Выгнутая вверх стрелка 4">
            <a:hlinkClick r:id="rId3" action="ppaction://hlinksldjump"/>
          </p:cNvPr>
          <p:cNvSpPr/>
          <p:nvPr/>
        </p:nvSpPr>
        <p:spPr>
          <a:xfrm>
            <a:off x="6000750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6085" name="Прямоугольник 5"/>
          <p:cNvSpPr>
            <a:spLocks noChangeArrowheads="1"/>
          </p:cNvSpPr>
          <p:nvPr/>
        </p:nvSpPr>
        <p:spPr bwMode="auto">
          <a:xfrm rot="574662">
            <a:off x="4070350" y="1568450"/>
            <a:ext cx="41433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2000" b="1" i="1">
                <a:latin typeface="Times New Roman" pitchFamily="18" charset="0"/>
              </a:rPr>
              <a:t>Қобыландының сүйген жары.</a:t>
            </a:r>
          </a:p>
          <a:p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“Даудың басы – Дайрабайдың көк сиыры” әңгімесінің авторы</a:t>
            </a:r>
          </a:p>
          <a:p>
            <a:r>
              <a:rPr lang="kk-KZ" sz="2000" b="1" i="1">
                <a:solidFill>
                  <a:srgbClr val="000066"/>
                </a:solidFill>
                <a:latin typeface="Times New Roman" pitchFamily="18" charset="0"/>
              </a:rPr>
              <a:t>“Жапон балладасын” жазған кім?</a:t>
            </a:r>
          </a:p>
          <a:p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“Мен жастарға сенемін” өлеңінің авторы</a:t>
            </a:r>
          </a:p>
          <a:p>
            <a:r>
              <a:rPr lang="kk-KZ" sz="2000" b="1" i="1">
                <a:solidFill>
                  <a:schemeClr val="accent2"/>
                </a:solidFill>
                <a:latin typeface="Times New Roman" pitchFamily="18" charset="0"/>
              </a:rPr>
              <a:t>“Шығамын тірі болсам адам болып” өлеңінің авторы.</a:t>
            </a:r>
          </a:p>
          <a:p>
            <a:r>
              <a:rPr lang="kk-KZ" sz="2000" b="1" i="1">
                <a:solidFill>
                  <a:srgbClr val="000066"/>
                </a:solidFill>
                <a:latin typeface="Times New Roman" pitchFamily="18" charset="0"/>
              </a:rPr>
              <a:t>. “Қан мен тер” романының авторы.</a:t>
            </a:r>
            <a:endParaRPr lang="kk-KZ" sz="20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Box 6"/>
          <p:cNvSpPr txBox="1">
            <a:spLocks noChangeArrowheads="1"/>
          </p:cNvSpPr>
          <p:nvPr/>
        </p:nvSpPr>
        <p:spPr bwMode="auto">
          <a:xfrm rot="234358">
            <a:off x="4857750" y="1622425"/>
            <a:ext cx="3214688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1600" b="1">
                <a:solidFill>
                  <a:srgbClr val="800000"/>
                </a:solidFill>
              </a:rPr>
              <a:t>... Жаулық пен қатер құшағына қаусырмалап қысып келе жатқандай көрінеді. Көп ойлануға уақыт қалған жоқ, жалғыз үміті: не Талғар өткел беріп құтқарады, не өзі жұтып құтқарады – әйтеуір дұшпанға жоқ. </a:t>
            </a:r>
            <a:endParaRPr lang="ru-RU" sz="1600" b="1">
              <a:solidFill>
                <a:srgbClr val="800000"/>
              </a:solidFill>
            </a:endParaRPr>
          </a:p>
        </p:txBody>
      </p:sp>
      <p:sp>
        <p:nvSpPr>
          <p:cNvPr id="8" name="Выгнутая вверх стрелка 7">
            <a:hlinkClick r:id="rId3" action="ppaction://hlinksldjump"/>
          </p:cNvPr>
          <p:cNvSpPr/>
          <p:nvPr/>
        </p:nvSpPr>
        <p:spPr>
          <a:xfrm>
            <a:off x="614362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Box 10"/>
          <p:cNvSpPr txBox="1">
            <a:spLocks noChangeArrowheads="1"/>
          </p:cNvSpPr>
          <p:nvPr/>
        </p:nvSpPr>
        <p:spPr bwMode="auto">
          <a:xfrm rot="229742">
            <a:off x="4562475" y="1900238"/>
            <a:ext cx="35829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b="1">
                <a:solidFill>
                  <a:srgbClr val="800000"/>
                </a:solidFill>
              </a:rPr>
              <a:t>... Дәл осындай Байшынар біздің Мыңбұлақтың Шоқыбас сайының өңірінде де бар. Мыңбұлақ Бостандық емес, әрине. Табиғаты да қаталдау. Шынар жарықтық сонда да өскен. 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12" name="Выгнутая вверх стрелка 11">
            <a:hlinkClick r:id="rId3" action="ppaction://hlinksldjump"/>
          </p:cNvPr>
          <p:cNvSpPr/>
          <p:nvPr/>
        </p:nvSpPr>
        <p:spPr>
          <a:xfrm>
            <a:off x="6357938" y="5715000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5"/>
          <p:cNvSpPr txBox="1">
            <a:spLocks noChangeArrowheads="1"/>
          </p:cNvSpPr>
          <p:nvPr/>
        </p:nvSpPr>
        <p:spPr bwMode="auto">
          <a:xfrm rot="241473">
            <a:off x="4583113" y="2033588"/>
            <a:ext cx="3744912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000" b="1">
                <a:solidFill>
                  <a:srgbClr val="800000"/>
                </a:solidFill>
              </a:rPr>
              <a:t>Қалыңдығын бір түнде алып қашпақшы болған, жүйрік аты мен тайыншадай ірі итімен ауылды қасқыр атаулыдан құтқарып отырған.</a:t>
            </a:r>
          </a:p>
          <a:p>
            <a:pPr eaLnBrk="1" hangingPunct="1"/>
            <a:r>
              <a:rPr lang="kk-KZ">
                <a:solidFill>
                  <a:srgbClr val="800000"/>
                </a:solidFill>
              </a:rPr>
              <a:t> </a:t>
            </a:r>
            <a:endParaRPr lang="ru-RU">
              <a:solidFill>
                <a:srgbClr val="800000"/>
              </a:solidFill>
            </a:endParaRPr>
          </a:p>
        </p:txBody>
      </p:sp>
      <p:sp>
        <p:nvSpPr>
          <p:cNvPr id="7" name="Выгнутая вверх стрелка 6">
            <a:hlinkClick r:id="rId3" action="ppaction://hlinksldjump"/>
          </p:cNvPr>
          <p:cNvSpPr/>
          <p:nvPr/>
        </p:nvSpPr>
        <p:spPr>
          <a:xfrm>
            <a:off x="6215063" y="5715000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Box 6"/>
          <p:cNvSpPr txBox="1">
            <a:spLocks noChangeArrowheads="1"/>
          </p:cNvSpPr>
          <p:nvPr/>
        </p:nvSpPr>
        <p:spPr bwMode="auto">
          <a:xfrm rot="250475">
            <a:off x="4786313" y="1539875"/>
            <a:ext cx="34290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000" b="1">
                <a:solidFill>
                  <a:srgbClr val="800000"/>
                </a:solidFill>
              </a:rPr>
              <a:t> Өзі мерген, өзі құсбегі, үнемі қанжығасы қанды бола тұра үйіне қоржынын толтырып әкелмейді, қолындағысын жұртқа үйлестіріп береді</a:t>
            </a:r>
            <a:endParaRPr lang="ru-RU" sz="2000" b="1">
              <a:solidFill>
                <a:srgbClr val="800000"/>
              </a:solidFill>
            </a:endParaRPr>
          </a:p>
        </p:txBody>
      </p:sp>
      <p:sp>
        <p:nvSpPr>
          <p:cNvPr id="8" name="Выгнутая вверх стрелка 7">
            <a:hlinkClick r:id="rId3" action="ppaction://hlinksldjump"/>
          </p:cNvPr>
          <p:cNvSpPr/>
          <p:nvPr/>
        </p:nvSpPr>
        <p:spPr>
          <a:xfrm>
            <a:off x="614362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68313" y="2222500"/>
            <a:ext cx="8207375" cy="132238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kk-KZ" sz="2000" b="1">
                <a:solidFill>
                  <a:srgbClr val="800000"/>
                </a:solidFill>
              </a:rPr>
              <a:t>Өздерің оқыған бір жұмбақ төрт сөзден құралған. Оның біріншісі – сарай сөзінің синонимі, екіншісі – астында сөзінің антонимі, үшіншісі – ірі сөзінің антонимі, төртіншісі – тау жынысты қатты заттың аты </a:t>
            </a:r>
            <a:endParaRPr lang="ru-RU" sz="2000" b="1">
              <a:solidFill>
                <a:srgbClr val="800000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7143750" y="542925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Box 5"/>
          <p:cNvSpPr txBox="1">
            <a:spLocks noChangeArrowheads="1"/>
          </p:cNvSpPr>
          <p:nvPr/>
        </p:nvSpPr>
        <p:spPr bwMode="auto">
          <a:xfrm rot="203245">
            <a:off x="5089525" y="2055813"/>
            <a:ext cx="30718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000" b="1">
                <a:solidFill>
                  <a:srgbClr val="800000"/>
                </a:solidFill>
              </a:rPr>
              <a:t>Үйінде мәз төсеніші жоқ , өзі кісіге үйір, жолдасқа жанын қиятын, бар асыл бұйымы – үкілі сары домбырасы</a:t>
            </a:r>
            <a:endParaRPr lang="ru-RU" sz="2000" b="1">
              <a:solidFill>
                <a:srgbClr val="800000"/>
              </a:solidFill>
            </a:endParaRPr>
          </a:p>
        </p:txBody>
      </p:sp>
      <p:sp>
        <p:nvSpPr>
          <p:cNvPr id="7" name="Выгнутая вверх стрелка 6">
            <a:hlinkClick r:id="rId3" action="ppaction://hlinksldjump"/>
          </p:cNvPr>
          <p:cNvSpPr/>
          <p:nvPr/>
        </p:nvSpPr>
        <p:spPr>
          <a:xfrm>
            <a:off x="6215063" y="5715000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5"/>
          <p:cNvSpPr txBox="1">
            <a:spLocks noChangeArrowheads="1"/>
          </p:cNvSpPr>
          <p:nvPr/>
        </p:nvSpPr>
        <p:spPr bwMode="auto">
          <a:xfrm rot="560240">
            <a:off x="4283075" y="2249488"/>
            <a:ext cx="34274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000" b="1">
                <a:solidFill>
                  <a:srgbClr val="800000"/>
                </a:solidFill>
              </a:rPr>
              <a:t>Құдық қазуды кәсіп еткен, нағыз еңбекқор, ерен еңбегімен елдің шөлін қандырып жүрген.</a:t>
            </a:r>
            <a:endParaRPr lang="ru-RU" sz="2000" b="1">
              <a:solidFill>
                <a:srgbClr val="800000"/>
              </a:solidFill>
            </a:endParaRPr>
          </a:p>
        </p:txBody>
      </p:sp>
      <p:sp>
        <p:nvSpPr>
          <p:cNvPr id="7" name="Выгнутая вверх стрелка 6">
            <a:hlinkClick r:id="rId3" action="ppaction://hlinksldjump"/>
          </p:cNvPr>
          <p:cNvSpPr/>
          <p:nvPr/>
        </p:nvSpPr>
        <p:spPr>
          <a:xfrm>
            <a:off x="6500813" y="5715000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Box 6"/>
          <p:cNvSpPr txBox="1">
            <a:spLocks noChangeArrowheads="1"/>
          </p:cNvSpPr>
          <p:nvPr/>
        </p:nvSpPr>
        <p:spPr bwMode="auto">
          <a:xfrm rot="260354">
            <a:off x="4646613" y="1614488"/>
            <a:ext cx="378618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400" b="1">
                <a:solidFill>
                  <a:srgbClr val="800000"/>
                </a:solidFill>
              </a:rPr>
              <a:t>Ұлы Абайдың үздік шәкірттерінің бірі, үлкен ақын, Пушкиннің “Дубровский” повесін поэма етіп қазақшаға аударған.</a:t>
            </a:r>
            <a:endParaRPr lang="ru-RU" sz="2400" b="1">
              <a:solidFill>
                <a:srgbClr val="800000"/>
              </a:solidFill>
            </a:endParaRPr>
          </a:p>
        </p:txBody>
      </p:sp>
      <p:sp>
        <p:nvSpPr>
          <p:cNvPr id="8" name="Выгнутая вверх стрелка 7">
            <a:hlinkClick r:id="rId3" action="ppaction://hlinksldjump"/>
          </p:cNvPr>
          <p:cNvSpPr/>
          <p:nvPr/>
        </p:nvSpPr>
        <p:spPr>
          <a:xfrm>
            <a:off x="614362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Box 5"/>
          <p:cNvSpPr txBox="1">
            <a:spLocks noChangeArrowheads="1"/>
          </p:cNvSpPr>
          <p:nvPr/>
        </p:nvSpPr>
        <p:spPr bwMode="auto">
          <a:xfrm rot="264940">
            <a:off x="4656138" y="1778000"/>
            <a:ext cx="3368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800" b="1">
                <a:solidFill>
                  <a:srgbClr val="800000"/>
                </a:solidFill>
              </a:rPr>
              <a:t>Халықаралық тақырыпқа бірінші болып қалам тартқан халқымыздың сөз зергері</a:t>
            </a:r>
            <a:endParaRPr lang="ru-RU" sz="2800" b="1">
              <a:solidFill>
                <a:srgbClr val="800000"/>
              </a:solidFill>
            </a:endParaRPr>
          </a:p>
        </p:txBody>
      </p:sp>
      <p:sp>
        <p:nvSpPr>
          <p:cNvPr id="7" name="Выгнутая вверх стрелка 6">
            <a:hlinkClick r:id="rId3" action="ppaction://hlinksldjump"/>
          </p:cNvPr>
          <p:cNvSpPr/>
          <p:nvPr/>
        </p:nvSpPr>
        <p:spPr>
          <a:xfrm>
            <a:off x="614362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Box 5"/>
          <p:cNvSpPr txBox="1">
            <a:spLocks noChangeArrowheads="1"/>
          </p:cNvSpPr>
          <p:nvPr/>
        </p:nvSpPr>
        <p:spPr bwMode="auto">
          <a:xfrm rot="251840">
            <a:off x="4741863" y="1211263"/>
            <a:ext cx="32146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2000" b="1">
                <a:solidFill>
                  <a:srgbClr val="800000"/>
                </a:solidFill>
              </a:rPr>
              <a:t>Қазақ тіл білімінің атасы, халқын “маса” болып шағып оятқан, Крылов мысалдарын аударған халқымыздың арыстарының бірі</a:t>
            </a:r>
            <a:endParaRPr lang="ru-RU" sz="2000" b="1">
              <a:solidFill>
                <a:srgbClr val="800000"/>
              </a:solidFill>
            </a:endParaRPr>
          </a:p>
        </p:txBody>
      </p:sp>
      <p:sp>
        <p:nvSpPr>
          <p:cNvPr id="7" name="Выгнутая вверх стрелка 6">
            <a:hlinkClick r:id="rId3" action="ppaction://hlinksldjump"/>
          </p:cNvPr>
          <p:cNvSpPr/>
          <p:nvPr/>
        </p:nvSpPr>
        <p:spPr>
          <a:xfrm>
            <a:off x="6215063" y="5715000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1650"/>
          </a:xfrm>
          <a:prstGeom prst="rect">
            <a:avLst/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857224" y="1571612"/>
            <a:ext cx="8055411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8000" b="1" i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4-тур</a:t>
            </a:r>
          </a:p>
          <a:p>
            <a:pPr algn="ctr">
              <a:defRPr/>
            </a:pPr>
            <a:r>
              <a:rPr lang="ru-RU" sz="8000" b="1" i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«Полиглот»</a:t>
            </a:r>
          </a:p>
        </p:txBody>
      </p:sp>
      <p:sp>
        <p:nvSpPr>
          <p:cNvPr id="13" name="Выгнутая вверх стрелка 12">
            <a:hlinkClick r:id="rId5" action="ppaction://hlinksldjump"/>
          </p:cNvPr>
          <p:cNvSpPr/>
          <p:nvPr/>
        </p:nvSpPr>
        <p:spPr>
          <a:xfrm>
            <a:off x="7143750" y="5429250"/>
            <a:ext cx="1643063" cy="114300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146" name="Object 74"/>
          <p:cNvGraphicFramePr>
            <a:graphicFrameLocks noChangeAspect="1"/>
          </p:cNvGraphicFramePr>
          <p:nvPr/>
        </p:nvGraphicFramePr>
        <p:xfrm>
          <a:off x="357188" y="3714750"/>
          <a:ext cx="14287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lip" r:id="rId6" imgW="1728720" imgH="3252600" progId="MS_ClipArt_Gallery.2">
                  <p:embed/>
                </p:oleObj>
              </mc:Choice>
              <mc:Fallback>
                <p:oleObj name="Clip" r:id="rId6" imgW="1728720" imgH="3252600" progId="MS_ClipArt_Gallery.2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714750"/>
                        <a:ext cx="1428750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57290" y="857232"/>
            <a:ext cx="6690912" cy="120032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7200" b="1" i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Пікір-талас</a:t>
            </a:r>
            <a:endParaRPr lang="ru-RU" sz="7200" b="1" i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Выгнутая вверх стрелка 6">
            <a:hlinkClick r:id="" action="ppaction://noaction"/>
          </p:cNvPr>
          <p:cNvSpPr/>
          <p:nvPr/>
        </p:nvSpPr>
        <p:spPr>
          <a:xfrm>
            <a:off x="7143750" y="542925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146" name="Object 74"/>
          <p:cNvGraphicFramePr>
            <a:graphicFrameLocks noChangeAspect="1"/>
          </p:cNvGraphicFramePr>
          <p:nvPr/>
        </p:nvGraphicFramePr>
        <p:xfrm>
          <a:off x="857250" y="3214688"/>
          <a:ext cx="142875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lip" r:id="rId4" imgW="1728720" imgH="3252600" progId="MS_ClipArt_Gallery.2">
                  <p:embed/>
                </p:oleObj>
              </mc:Choice>
              <mc:Fallback>
                <p:oleObj name="Clip" r:id="rId4" imgW="1728720" imgH="3252600" progId="MS_ClipArt_Gallery.2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214688"/>
                        <a:ext cx="1428750" cy="292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1044575"/>
            <a:ext cx="9144000" cy="38465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endParaRPr lang="en-US" sz="4400"/>
          </a:p>
          <a:p>
            <a:pPr marL="342900" indent="-342900" algn="ctr"/>
            <a:r>
              <a:rPr lang="kk-KZ" sz="4000" b="1">
                <a:solidFill>
                  <a:srgbClr val="800000"/>
                </a:solidFill>
              </a:rPr>
              <a:t>Өз халқының тарихын ұмытқан </a:t>
            </a:r>
            <a:endParaRPr lang="en-US" sz="4000" b="1">
              <a:solidFill>
                <a:srgbClr val="800000"/>
              </a:solidFill>
            </a:endParaRPr>
          </a:p>
          <a:p>
            <a:pPr marL="342900" indent="-342900" algn="ctr"/>
            <a:r>
              <a:rPr lang="kk-KZ" sz="4000" b="1">
                <a:solidFill>
                  <a:srgbClr val="800000"/>
                </a:solidFill>
              </a:rPr>
              <a:t>адамдарды кім деп атайды?</a:t>
            </a:r>
            <a:r>
              <a:rPr lang="kk-KZ">
                <a:solidFill>
                  <a:srgbClr val="800000"/>
                </a:solidFill>
              </a:rPr>
              <a:t> </a:t>
            </a:r>
            <a:endParaRPr lang="en-US">
              <a:solidFill>
                <a:srgbClr val="800000"/>
              </a:solidFill>
            </a:endParaRPr>
          </a:p>
          <a:p>
            <a:pPr marL="342900" indent="-342900" algn="ctr"/>
            <a:endParaRPr lang="en-US" sz="4000"/>
          </a:p>
          <a:p>
            <a:pPr marL="342900" indent="-342900" algn="ctr"/>
            <a:endParaRPr lang="en-US" sz="4000"/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7143750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57188" y="1811338"/>
            <a:ext cx="8424862" cy="31686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r>
              <a:rPr lang="kk-KZ" sz="4000" b="1">
                <a:solidFill>
                  <a:srgbClr val="800000"/>
                </a:solidFill>
              </a:rPr>
              <a:t>Бота мен қозы ұқсас па?</a:t>
            </a:r>
            <a:endParaRPr lang="en-US" sz="4000" b="1">
              <a:solidFill>
                <a:srgbClr val="800000"/>
              </a:solidFill>
            </a:endParaRPr>
          </a:p>
          <a:p>
            <a:pPr marL="342900" indent="-342900" algn="ctr"/>
            <a:endParaRPr lang="en-US" sz="4000">
              <a:solidFill>
                <a:srgbClr val="993366"/>
              </a:solidFill>
            </a:endParaRPr>
          </a:p>
          <a:p>
            <a:pPr marL="342900" indent="-342900" algn="ctr"/>
            <a:endParaRPr lang="en-US" sz="4000">
              <a:solidFill>
                <a:srgbClr val="993366"/>
              </a:solidFill>
            </a:endParaRPr>
          </a:p>
          <a:p>
            <a:pPr marL="342900" indent="-342900" algn="ctr"/>
            <a:r>
              <a:rPr lang="kk-KZ" sz="4400">
                <a:solidFill>
                  <a:srgbClr val="800000"/>
                </a:solidFill>
              </a:rPr>
              <a:t> </a:t>
            </a:r>
            <a:endParaRPr lang="ru-RU" sz="4400">
              <a:solidFill>
                <a:srgbClr val="800000"/>
              </a:solidFill>
            </a:endParaRPr>
          </a:p>
          <a:p>
            <a:pPr marL="342900" indent="-342900" algn="ctr"/>
            <a:endParaRPr lang="ru-RU"/>
          </a:p>
          <a:p>
            <a:pPr marL="342900" indent="-342900" algn="ctr"/>
            <a:endParaRPr lang="kk-KZ"/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7143750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84213" y="1785938"/>
            <a:ext cx="7632700" cy="36639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k-KZ" sz="4400" b="1">
                <a:solidFill>
                  <a:srgbClr val="800000"/>
                </a:solidFill>
              </a:rPr>
              <a:t>Диқаншылық туралы ғылым? </a:t>
            </a:r>
            <a:endParaRPr lang="ru-RU" sz="4400" b="1">
              <a:solidFill>
                <a:srgbClr val="800000"/>
              </a:solidFill>
            </a:endParaRPr>
          </a:p>
          <a:p>
            <a:pPr algn="ctr"/>
            <a:endParaRPr lang="en-US" sz="4400">
              <a:solidFill>
                <a:srgbClr val="800000"/>
              </a:solidFill>
            </a:endParaRPr>
          </a:p>
          <a:p>
            <a:pPr algn="ctr"/>
            <a:endParaRPr lang="en-US">
              <a:solidFill>
                <a:srgbClr val="800000"/>
              </a:solidFill>
            </a:endParaRPr>
          </a:p>
          <a:p>
            <a:pPr algn="ctr"/>
            <a:endParaRPr lang="en-US">
              <a:solidFill>
                <a:srgbClr val="800000"/>
              </a:solidFill>
            </a:endParaRPr>
          </a:p>
          <a:p>
            <a:pPr algn="ctr"/>
            <a:r>
              <a:rPr lang="kk-KZ">
                <a:solidFill>
                  <a:srgbClr val="800000"/>
                </a:solidFill>
              </a:rPr>
              <a:t> </a:t>
            </a:r>
            <a:endParaRPr lang="ru-RU">
              <a:solidFill>
                <a:srgbClr val="800000"/>
              </a:solidFill>
            </a:endParaRPr>
          </a:p>
          <a:p>
            <a:pPr algn="ctr"/>
            <a:endParaRPr lang="ru-RU" sz="2800" b="1">
              <a:solidFill>
                <a:srgbClr val="800000"/>
              </a:solidFill>
            </a:endParaRPr>
          </a:p>
          <a:p>
            <a:pPr algn="ctr"/>
            <a:endParaRPr lang="kk-KZ"/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7286625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50825" y="1584325"/>
            <a:ext cx="8353425" cy="26765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k-KZ" sz="4000" b="1">
                <a:solidFill>
                  <a:srgbClr val="800000"/>
                </a:solidFill>
              </a:rPr>
              <a:t>Күнделікті сөйлеуге қолданатын сөздерді қалай атаймыз?</a:t>
            </a:r>
            <a:r>
              <a:rPr lang="kk-KZ">
                <a:solidFill>
                  <a:srgbClr val="800000"/>
                </a:solidFill>
              </a:rPr>
              <a:t> </a:t>
            </a:r>
            <a:endParaRPr lang="en-US">
              <a:solidFill>
                <a:srgbClr val="800000"/>
              </a:solidFill>
            </a:endParaRPr>
          </a:p>
          <a:p>
            <a:pPr algn="ctr"/>
            <a:endParaRPr lang="en-US" sz="2400" b="1">
              <a:solidFill>
                <a:srgbClr val="800000"/>
              </a:solidFill>
            </a:endParaRPr>
          </a:p>
          <a:p>
            <a:pPr algn="ctr"/>
            <a:endParaRPr lang="ru-RU" sz="2400" b="1">
              <a:solidFill>
                <a:srgbClr val="993366"/>
              </a:solidFill>
            </a:endParaRPr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7143750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250825" y="2219325"/>
            <a:ext cx="8893175" cy="36306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k-KZ" sz="4400" b="1">
                <a:solidFill>
                  <a:srgbClr val="800000"/>
                </a:solidFill>
              </a:rPr>
              <a:t>Махамбет  Өтемісұлы қай  жерде дүниеге келген?</a:t>
            </a:r>
          </a:p>
          <a:p>
            <a:pPr algn="ctr"/>
            <a:endParaRPr lang="kk-KZ" sz="4400" b="1">
              <a:solidFill>
                <a:srgbClr val="800000"/>
              </a:solidFill>
            </a:endParaRPr>
          </a:p>
          <a:p>
            <a:pPr algn="just"/>
            <a:r>
              <a:rPr lang="kk-KZ" sz="4400" b="1">
                <a:solidFill>
                  <a:srgbClr val="C00000"/>
                </a:solidFill>
              </a:rPr>
              <a:t> </a:t>
            </a:r>
            <a:endParaRPr lang="ru-RU" sz="4400" b="1">
              <a:solidFill>
                <a:srgbClr val="C00000"/>
              </a:solidFill>
            </a:endParaRPr>
          </a:p>
          <a:p>
            <a:pPr algn="ctr"/>
            <a:endParaRPr lang="ru-RU"/>
          </a:p>
          <a:p>
            <a:pPr algn="ctr"/>
            <a:endParaRPr lang="kk-KZ"/>
          </a:p>
          <a:p>
            <a:pPr algn="ctr"/>
            <a:r>
              <a:rPr lang="kk-KZ"/>
              <a:t>                                                                     </a:t>
            </a:r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7143750" y="5715000"/>
            <a:ext cx="1643063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1071563"/>
            <a:ext cx="84296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kk-KZ" sz="3200" b="1">
                <a:solidFill>
                  <a:srgbClr val="800000"/>
                </a:solidFill>
              </a:rPr>
              <a:t>Сан есім мен сын есімнен құралған шылау – шылаудың қай түрі</a:t>
            </a:r>
          </a:p>
          <a:p>
            <a:pPr eaLnBrk="1" hangingPunct="1"/>
            <a:endParaRPr lang="kk-KZ" sz="3200" b="1">
              <a:solidFill>
                <a:srgbClr val="800000"/>
              </a:solidFill>
            </a:endParaRPr>
          </a:p>
          <a:p>
            <a:pPr eaLnBrk="1" hangingPunct="1"/>
            <a:endParaRPr lang="kk-KZ" sz="3200">
              <a:solidFill>
                <a:srgbClr val="800000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7072313" y="5715000"/>
            <a:ext cx="1643062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кеан">
  <a:themeElements>
    <a:clrScheme name="Другая 3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66FF99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192CD"/>
      </a:hlink>
      <a:folHlink>
        <a:srgbClr val="BCEF89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1665</TotalTime>
  <Words>1004</Words>
  <Application>Microsoft Office PowerPoint</Application>
  <PresentationFormat>Экран (4:3)</PresentationFormat>
  <Paragraphs>188</Paragraphs>
  <Slides>36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54" baseType="lpstr">
      <vt:lpstr>Arial</vt:lpstr>
      <vt:lpstr>Calibri</vt:lpstr>
      <vt:lpstr>Century Schoolbook</vt:lpstr>
      <vt:lpstr>Courier New</vt:lpstr>
      <vt:lpstr>Lucida Sans Unicode</vt:lpstr>
      <vt:lpstr>Tahoma</vt:lpstr>
      <vt:lpstr>Times New Roman</vt:lpstr>
      <vt:lpstr>Trebuchet MS</vt:lpstr>
      <vt:lpstr>Verdana</vt:lpstr>
      <vt:lpstr>Wingdings</vt:lpstr>
      <vt:lpstr>Wingdings 2</vt:lpstr>
      <vt:lpstr>Wingdings 3</vt:lpstr>
      <vt:lpstr>Открытая</vt:lpstr>
      <vt:lpstr>Специальное оформление</vt:lpstr>
      <vt:lpstr>Океан</vt:lpstr>
      <vt:lpstr>Эркер</vt:lpstr>
      <vt:lpstr>CorelDRAW</vt:lpstr>
      <vt:lpstr>Clip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Nurken</dc:creator>
  <cp:lastModifiedBy>Пользователь Windows</cp:lastModifiedBy>
  <cp:revision>181</cp:revision>
  <dcterms:created xsi:type="dcterms:W3CDTF">1601-01-01T00:00:00Z</dcterms:created>
  <dcterms:modified xsi:type="dcterms:W3CDTF">2017-01-18T04:24:59Z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593194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