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91" r:id="rId25"/>
    <p:sldId id="292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90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anon-eos.ru/photofiles/15131_b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Lyubimaya-pesnya-detstva-Rozovyy-slon(muzofon.com).mp3" TargetMode="Externa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Урок русского языка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F0"/>
                </a:solidFill>
              </a:rPr>
              <a:t>Абайдуллина</a:t>
            </a:r>
            <a:r>
              <a:rPr lang="ru-RU" b="1" dirty="0" smtClean="0">
                <a:solidFill>
                  <a:srgbClr val="00B0F0"/>
                </a:solidFill>
              </a:rPr>
              <a:t> Ляля </a:t>
            </a:r>
            <a:r>
              <a:rPr lang="ru-RU" b="1" dirty="0" err="1" smtClean="0">
                <a:solidFill>
                  <a:srgbClr val="00B0F0"/>
                </a:solidFill>
              </a:rPr>
              <a:t>Фанузовна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5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9600"/>
              <a:t>ру..кий</a:t>
            </a:r>
          </a:p>
        </p:txBody>
      </p:sp>
      <p:sp>
        <p:nvSpPr>
          <p:cNvPr id="542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5084763"/>
            <a:ext cx="1008063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я</a:t>
            </a:r>
          </a:p>
        </p:txBody>
      </p:sp>
      <p:sp>
        <p:nvSpPr>
          <p:cNvPr id="542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5084763"/>
            <a:ext cx="1008062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м</a:t>
            </a:r>
          </a:p>
        </p:txBody>
      </p:sp>
      <p:sp>
        <p:nvSpPr>
          <p:cNvPr id="5427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5084763"/>
            <a:ext cx="1008063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с</a:t>
            </a:r>
          </a:p>
        </p:txBody>
      </p:sp>
      <p:sp>
        <p:nvSpPr>
          <p:cNvPr id="5427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59563" y="5084763"/>
            <a:ext cx="1008062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сс</a:t>
            </a:r>
          </a:p>
        </p:txBody>
      </p:sp>
      <p:sp>
        <p:nvSpPr>
          <p:cNvPr id="5427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а</a:t>
            </a:r>
          </a:p>
        </p:txBody>
      </p:sp>
      <p:sp>
        <p:nvSpPr>
          <p:cNvPr id="5428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8538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г</a:t>
            </a:r>
          </a:p>
        </p:txBody>
      </p:sp>
      <p:sp>
        <p:nvSpPr>
          <p:cNvPr id="5428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466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е</a:t>
            </a:r>
          </a:p>
        </p:txBody>
      </p:sp>
      <p:sp>
        <p:nvSpPr>
          <p:cNvPr id="54282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о</a:t>
            </a:r>
          </a:p>
        </p:txBody>
      </p:sp>
      <p:sp>
        <p:nvSpPr>
          <p:cNvPr id="54283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100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100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2900"/>
              <a:t>ру</a:t>
            </a:r>
            <a:r>
              <a:rPr lang="ru-RU" sz="12900">
                <a:solidFill>
                  <a:srgbClr val="FF0000"/>
                </a:solidFill>
              </a:rPr>
              <a:t>сс</a:t>
            </a:r>
            <a:r>
              <a:rPr lang="ru-RU" sz="12900"/>
              <a:t>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9600"/>
              <a:t>р..бота</a:t>
            </a:r>
          </a:p>
        </p:txBody>
      </p:sp>
      <p:sp>
        <p:nvSpPr>
          <p:cNvPr id="522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5084763"/>
            <a:ext cx="1008063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я</a:t>
            </a:r>
          </a:p>
        </p:txBody>
      </p:sp>
      <p:sp>
        <p:nvSpPr>
          <p:cNvPr id="522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5084763"/>
            <a:ext cx="1008062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м</a:t>
            </a:r>
          </a:p>
        </p:txBody>
      </p:sp>
      <p:sp>
        <p:nvSpPr>
          <p:cNvPr id="5222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5084763"/>
            <a:ext cx="1008063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с</a:t>
            </a:r>
          </a:p>
        </p:txBody>
      </p:sp>
      <p:sp>
        <p:nvSpPr>
          <p:cNvPr id="5223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5084763"/>
            <a:ext cx="1008062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сс</a:t>
            </a:r>
          </a:p>
        </p:txBody>
      </p:sp>
      <p:sp>
        <p:nvSpPr>
          <p:cNvPr id="5223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а</a:t>
            </a:r>
          </a:p>
        </p:txBody>
      </p:sp>
      <p:sp>
        <p:nvSpPr>
          <p:cNvPr id="5223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8538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г</a:t>
            </a:r>
          </a:p>
        </p:txBody>
      </p:sp>
      <p:sp>
        <p:nvSpPr>
          <p:cNvPr id="5223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466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е</a:t>
            </a:r>
          </a:p>
        </p:txBody>
      </p:sp>
      <p:sp>
        <p:nvSpPr>
          <p:cNvPr id="52234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о</a:t>
            </a:r>
          </a:p>
        </p:txBody>
      </p:sp>
      <p:sp>
        <p:nvSpPr>
          <p:cNvPr id="5223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и</a:t>
            </a: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>
            <a:off x="5003800" y="1196975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100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100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2050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2900"/>
              <a:t>р</a:t>
            </a:r>
            <a:r>
              <a:rPr lang="ru-RU" sz="12900">
                <a:solidFill>
                  <a:srgbClr val="FF0000"/>
                </a:solidFill>
              </a:rPr>
              <a:t>а</a:t>
            </a:r>
            <a:r>
              <a:rPr lang="ru-RU" sz="12900"/>
              <a:t>бота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>
            <a:off x="5148263" y="22050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9600"/>
              <a:t>уч..ник</a:t>
            </a:r>
          </a:p>
        </p:txBody>
      </p:sp>
      <p:sp>
        <p:nvSpPr>
          <p:cNvPr id="706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5084763"/>
            <a:ext cx="1008063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я</a:t>
            </a:r>
          </a:p>
        </p:txBody>
      </p:sp>
      <p:sp>
        <p:nvSpPr>
          <p:cNvPr id="706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5084763"/>
            <a:ext cx="1008062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м</a:t>
            </a:r>
          </a:p>
        </p:txBody>
      </p:sp>
      <p:sp>
        <p:nvSpPr>
          <p:cNvPr id="7066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5084763"/>
            <a:ext cx="1008063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с</a:t>
            </a:r>
          </a:p>
        </p:txBody>
      </p:sp>
      <p:sp>
        <p:nvSpPr>
          <p:cNvPr id="7066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5084763"/>
            <a:ext cx="1008062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сс</a:t>
            </a:r>
          </a:p>
        </p:txBody>
      </p:sp>
      <p:sp>
        <p:nvSpPr>
          <p:cNvPr id="7066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а</a:t>
            </a:r>
          </a:p>
        </p:txBody>
      </p:sp>
      <p:sp>
        <p:nvSpPr>
          <p:cNvPr id="7066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8538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г</a:t>
            </a:r>
          </a:p>
        </p:txBody>
      </p:sp>
      <p:sp>
        <p:nvSpPr>
          <p:cNvPr id="7066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28466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е</a:t>
            </a:r>
          </a:p>
        </p:txBody>
      </p:sp>
      <p:sp>
        <p:nvSpPr>
          <p:cNvPr id="70666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о</a:t>
            </a:r>
          </a:p>
        </p:txBody>
      </p:sp>
      <p:sp>
        <p:nvSpPr>
          <p:cNvPr id="70667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и</a:t>
            </a: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H="1">
            <a:off x="5580063" y="13414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10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10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2900"/>
              <a:t>уч</a:t>
            </a:r>
            <a:r>
              <a:rPr lang="ru-RU" sz="12900">
                <a:solidFill>
                  <a:srgbClr val="FF0000"/>
                </a:solidFill>
              </a:rPr>
              <a:t>е</a:t>
            </a:r>
            <a:r>
              <a:rPr lang="ru-RU" sz="12900"/>
              <a:t>ник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H="1">
            <a:off x="5940425" y="2133600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63"/>
            <a:ext cx="7467600" cy="59737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3"/>
                </a:solidFill>
                <a:latin typeface="Candara" pitchFamily="34" charset="0"/>
              </a:rPr>
              <a:t>Тема урока: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800" b="1" i="1" u="sng" dirty="0" smtClean="0">
                <a:latin typeface="Candara" pitchFamily="34" charset="0"/>
              </a:rPr>
              <a:t>СЛОВА,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800" b="1" i="1" u="sng" dirty="0" smtClean="0">
                <a:latin typeface="Candara" pitchFamily="34" charset="0"/>
              </a:rPr>
              <a:t> КОТОРЫЕ ОТВЕЧАЮТ НА ВОПРОСЫ: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800" i="1" dirty="0" smtClean="0">
                <a:solidFill>
                  <a:srgbClr val="FF0000"/>
                </a:solidFill>
                <a:latin typeface="Candara" pitchFamily="34" charset="0"/>
              </a:rPr>
              <a:t>КАКОЙ? КАКАЯ? КАКОЕ? КАКИЕ?</a:t>
            </a:r>
            <a:endParaRPr lang="ru-RU" sz="48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500563"/>
            <a:ext cx="23574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Определим цели нашего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b="1" dirty="0" smtClean="0"/>
              <a:t>            Будем учиться:</a:t>
            </a:r>
          </a:p>
          <a:p>
            <a:pPr marL="495300" indent="-495300" algn="just">
              <a:buClr>
                <a:srgbClr val="000099"/>
              </a:buClr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000099"/>
                </a:solidFill>
                <a:latin typeface="Georgia" pitchFamily="18" charset="0"/>
              </a:rPr>
              <a:t>Обобщить знания о словах – признаках, упражнять в их подборе, в умении устанавливать связь между словами- названиями и словами – признаками;</a:t>
            </a:r>
          </a:p>
          <a:p>
            <a:pPr marL="495300" indent="-495300" algn="just">
              <a:buClr>
                <a:srgbClr val="000099"/>
              </a:buClr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000099"/>
                </a:solidFill>
                <a:latin typeface="Georgia" pitchFamily="18" charset="0"/>
              </a:rPr>
              <a:t>Вырабатывать умения ставить вопросы к словам- признакам.</a:t>
            </a:r>
          </a:p>
          <a:p>
            <a:pPr>
              <a:buNone/>
            </a:pPr>
            <a:endParaRPr lang="ru-RU" sz="4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pic>
        <p:nvPicPr>
          <p:cNvPr id="6" name="Рисунок 5" descr="395432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0549" y="1124744"/>
            <a:ext cx="3553451" cy="3588889"/>
          </a:xfrm>
          <a:prstGeom prst="rect">
            <a:avLst/>
          </a:prstGeom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7210425" cy="5616575"/>
          </a:xfrm>
        </p:spPr>
        <p:txBody>
          <a:bodyPr/>
          <a:lstStyle/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Круглое, румяное,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Я расту на ветке;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Любят меня взрослые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И маленькие детки.</a:t>
            </a:r>
            <a:endParaRPr lang="ru-RU" sz="3600" dirty="0" smtClean="0"/>
          </a:p>
          <a:p>
            <a:pPr algn="r"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/>
              <a:t>(Яблоко.)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258888" y="5445125"/>
            <a:ext cx="678656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latin typeface="Calibri" pitchFamily="34" charset="0"/>
              </a:rPr>
              <a:t>Имя </a:t>
            </a:r>
            <a:r>
              <a:rPr lang="ru-RU" sz="4800" b="1" dirty="0">
                <a:solidFill>
                  <a:srgbClr val="FF0000"/>
                </a:solidFill>
                <a:latin typeface="Calibri" pitchFamily="34" charset="0"/>
              </a:rPr>
              <a:t>прилагательное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143000" y="785813"/>
            <a:ext cx="6786563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Calibri" pitchFamily="34" charset="0"/>
              </a:rPr>
              <a:t>Слова-признаки предмета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50825" y="2997200"/>
            <a:ext cx="2249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какой?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763713" y="4076700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какая?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572000" y="4071938"/>
            <a:ext cx="2663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какое?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6286500" y="2924175"/>
            <a:ext cx="2533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какие?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143375" y="4857750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7" name="Стрелка вниз 12"/>
          <p:cNvSpPr>
            <a:spLocks noChangeArrowheads="1"/>
          </p:cNvSpPr>
          <p:nvPr/>
        </p:nvSpPr>
        <p:spPr bwMode="auto">
          <a:xfrm rot="2834115">
            <a:off x="1349375" y="1466850"/>
            <a:ext cx="327025" cy="1514475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818037">
            <a:off x="3276600" y="2565400"/>
            <a:ext cx="295275" cy="1106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572912">
            <a:off x="5364163" y="2205038"/>
            <a:ext cx="287337" cy="1217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>
            <a:spLocks noChangeArrowheads="1"/>
          </p:cNvSpPr>
          <p:nvPr/>
        </p:nvSpPr>
        <p:spPr bwMode="auto">
          <a:xfrm rot="-3033679">
            <a:off x="6627019" y="1373982"/>
            <a:ext cx="346075" cy="1430337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50850"/>
            <a:ext cx="5854710" cy="1152525"/>
          </a:xfrm>
        </p:spPr>
      </p:pic>
      <p:pic>
        <p:nvPicPr>
          <p:cNvPr id="27651" name="Picture 2" descr="C:\Users\Елена\Downloads\ваг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2000250"/>
            <a:ext cx="1917700" cy="1354138"/>
          </a:xfrm>
        </p:spPr>
      </p:pic>
      <p:pic>
        <p:nvPicPr>
          <p:cNvPr id="27652" name="Picture 3" descr="C:\Users\Елена\Downloads\паровоз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00025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C:\Users\Елена\Downloads\ва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C:\Users\Елена\Downloads\ва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C:\Users\Елена\Downloads\ва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928813" y="3357563"/>
            <a:ext cx="1785937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Словарная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работа  </a:t>
            </a:r>
          </a:p>
        </p:txBody>
      </p:sp>
      <p:sp>
        <p:nvSpPr>
          <p:cNvPr id="10" name="Овал 9"/>
          <p:cNvSpPr/>
          <p:nvPr/>
        </p:nvSpPr>
        <p:spPr>
          <a:xfrm>
            <a:off x="3786188" y="3357563"/>
            <a:ext cx="17145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Фонети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ческий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разбор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5500688" y="3357563"/>
            <a:ext cx="17859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Изучение нового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материала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58063" y="3357563"/>
            <a:ext cx="16287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Работа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группах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496" y="1857364"/>
            <a:ext cx="5501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 красивый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    красивая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	красивое		красивые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4579" name="Picture 9" descr="Картинка 3 из 482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50"/>
            <a:ext cx="4040214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75847205_75845313_75325241_8de9ecca03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4551389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86380" y="1571612"/>
            <a:ext cx="512151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571612"/>
            <a:ext cx="2520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яркий</a:t>
            </a:r>
            <a:endParaRPr lang="ru-RU" sz="5400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500306"/>
            <a:ext cx="2494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яркая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3571876"/>
            <a:ext cx="2363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яркое</a:t>
            </a:r>
            <a:endParaRPr lang="ru-RU" sz="54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4572008"/>
            <a:ext cx="24192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яркие</a:t>
            </a:r>
            <a:endParaRPr lang="ru-RU" sz="5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6732588" y="2071688"/>
            <a:ext cx="993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/>
              <a:t> </a:t>
            </a:r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500188"/>
            <a:ext cx="4900639" cy="442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86446" y="1785926"/>
            <a:ext cx="31614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жёлтый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2714620"/>
            <a:ext cx="28857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жёлтая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4786322"/>
            <a:ext cx="30604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жёлтые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3786190"/>
            <a:ext cx="28680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жёлтое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2063"/>
            <a:ext cx="403225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57818" y="1785926"/>
            <a:ext cx="36525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уютный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2714620"/>
            <a:ext cx="35197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уютная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4786322"/>
            <a:ext cx="38373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уютные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3786190"/>
            <a:ext cx="3502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уютное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821796">
            <a:off x="5867400" y="765175"/>
            <a:ext cx="2241550" cy="2076450"/>
          </a:xfrm>
          <a:prstGeom prst="rect">
            <a:avLst/>
          </a:prstGeom>
          <a:noFill/>
        </p:spPr>
      </p:pic>
      <p:pic>
        <p:nvPicPr>
          <p:cNvPr id="9231" name="Picture 1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40" r="67525"/>
          <a:stretch>
            <a:fillRect/>
          </a:stretch>
        </p:blipFill>
        <p:spPr bwMode="auto">
          <a:xfrm rot="-1002962">
            <a:off x="395288" y="476250"/>
            <a:ext cx="2012950" cy="2073275"/>
          </a:xfrm>
          <a:prstGeom prst="rect">
            <a:avLst/>
          </a:prstGeom>
          <a:noFill/>
        </p:spPr>
      </p:pic>
      <p:pic>
        <p:nvPicPr>
          <p:cNvPr id="9233" name="Picture 1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19" r="48421" b="59853"/>
          <a:stretch>
            <a:fillRect/>
          </a:stretch>
        </p:blipFill>
        <p:spPr bwMode="auto">
          <a:xfrm rot="9734968">
            <a:off x="3708400" y="1557338"/>
            <a:ext cx="1557338" cy="2117725"/>
          </a:xfrm>
          <a:prstGeom prst="rect">
            <a:avLst/>
          </a:prstGeom>
          <a:noFill/>
        </p:spPr>
      </p:pic>
      <p:pic>
        <p:nvPicPr>
          <p:cNvPr id="9235" name="Picture 1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20" t="63802" r="32491"/>
          <a:stretch>
            <a:fillRect/>
          </a:stretch>
        </p:blipFill>
        <p:spPr bwMode="auto">
          <a:xfrm>
            <a:off x="827088" y="2636838"/>
            <a:ext cx="1730375" cy="1639887"/>
          </a:xfrm>
          <a:prstGeom prst="rect">
            <a:avLst/>
          </a:prstGeom>
          <a:noFill/>
        </p:spPr>
      </p:pic>
      <p:pic>
        <p:nvPicPr>
          <p:cNvPr id="9237" name="Picture 21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94" r="24525" b="61806"/>
          <a:stretch>
            <a:fillRect/>
          </a:stretch>
        </p:blipFill>
        <p:spPr bwMode="auto">
          <a:xfrm rot="12037516">
            <a:off x="6443663" y="3644900"/>
            <a:ext cx="1663700" cy="2305050"/>
          </a:xfrm>
          <a:prstGeom prst="rect">
            <a:avLst/>
          </a:prstGeom>
          <a:noFill/>
        </p:spPr>
      </p:pic>
      <p:pic>
        <p:nvPicPr>
          <p:cNvPr id="9239" name="Picture 23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52" b="59853"/>
          <a:stretch>
            <a:fillRect/>
          </a:stretch>
        </p:blipFill>
        <p:spPr bwMode="auto">
          <a:xfrm rot="9262612">
            <a:off x="3708400" y="4365625"/>
            <a:ext cx="1241425" cy="1755775"/>
          </a:xfrm>
          <a:prstGeom prst="rect">
            <a:avLst/>
          </a:prstGeom>
          <a:noFill/>
        </p:spPr>
      </p:pic>
      <p:pic>
        <p:nvPicPr>
          <p:cNvPr id="9241" name="Picture 2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6732588" y="1196975"/>
            <a:ext cx="1728787" cy="1639888"/>
          </a:xfrm>
          <a:prstGeom prst="rect">
            <a:avLst/>
          </a:prstGeom>
          <a:noFill/>
        </p:spPr>
      </p:pic>
      <p:pic>
        <p:nvPicPr>
          <p:cNvPr id="9242" name="Picture 26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627313" y="4724400"/>
            <a:ext cx="1728787" cy="1639888"/>
          </a:xfrm>
          <a:prstGeom prst="rect">
            <a:avLst/>
          </a:prstGeom>
          <a:noFill/>
        </p:spPr>
      </p:pic>
      <p:pic>
        <p:nvPicPr>
          <p:cNvPr id="9243" name="Picture 2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124075" y="333375"/>
            <a:ext cx="1728788" cy="1639888"/>
          </a:xfrm>
          <a:prstGeom prst="rect">
            <a:avLst/>
          </a:prstGeom>
          <a:noFill/>
        </p:spPr>
      </p:pic>
      <p:pic>
        <p:nvPicPr>
          <p:cNvPr id="9244" name="Picture 28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4140200" y="2420938"/>
            <a:ext cx="1728788" cy="1639887"/>
          </a:xfrm>
          <a:prstGeom prst="rect">
            <a:avLst/>
          </a:prstGeom>
          <a:noFill/>
        </p:spPr>
      </p:pic>
      <p:pic>
        <p:nvPicPr>
          <p:cNvPr id="9246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истья жёлтые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9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ub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Тобик</a:t>
            </a:r>
            <a:r>
              <a:rPr lang="ru-RU" sz="6000" b="1" dirty="0" smtClean="0">
                <a:solidFill>
                  <a:srgbClr val="FF0000"/>
                </a:solidFill>
              </a:rPr>
              <a:t> (какой?)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            любимый</a:t>
            </a:r>
          </a:p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            маленький</a:t>
            </a:r>
          </a:p>
          <a:p>
            <a:pPr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             смешной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Шёрстка (какая?)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  белая        коричневая  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  серая        чёрная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  мягкая     пушистая длинная   короткая</a:t>
            </a:r>
          </a:p>
          <a:p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Хвостик (какой?)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           короткий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           смешной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           забавный</a:t>
            </a:r>
          </a:p>
          <a:p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Щенок (какой?)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            игривый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           смешной        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           забавный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142852"/>
            <a:ext cx="2828916" cy="9397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картинки и слова к ним.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00108"/>
            <a:ext cx="6143668" cy="450059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Propisi" pitchFamily="2" charset="0"/>
              </a:rPr>
              <a:t>14 ноября.</a:t>
            </a:r>
          </a:p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Propisi" pitchFamily="2" charset="0"/>
              </a:rPr>
              <a:t>Классная  работа</a:t>
            </a:r>
            <a:r>
              <a:rPr lang="ru-RU" sz="5400" dirty="0" smtClean="0">
                <a:solidFill>
                  <a:schemeClr val="bg1"/>
                </a:solidFill>
                <a:latin typeface="Propisi" pitchFamily="2" charset="0"/>
              </a:rPr>
              <a:t>.</a:t>
            </a:r>
            <a:endParaRPr lang="ru-RU" sz="54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2844" y="2643182"/>
            <a:ext cx="628654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2844" y="2928934"/>
            <a:ext cx="628654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4282" y="3429000"/>
            <a:ext cx="628654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2844" y="3786190"/>
            <a:ext cx="628654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977" t="66496"/>
          <a:stretch>
            <a:fillRect/>
          </a:stretch>
        </p:blipFill>
        <p:spPr bwMode="auto">
          <a:xfrm>
            <a:off x="6715140" y="3000372"/>
            <a:ext cx="1904999" cy="165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0465" t="13010" r="2325" b="58079"/>
          <a:stretch>
            <a:fillRect/>
          </a:stretch>
        </p:blipFill>
        <p:spPr bwMode="auto">
          <a:xfrm>
            <a:off x="6643702" y="1071546"/>
            <a:ext cx="205384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072330" y="2143116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белые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9454" y="3786190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золотое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  <p:pic>
        <p:nvPicPr>
          <p:cNvPr id="4099" name="Picture 3" descr="F:\Фото, видео, музыка\[000560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786322"/>
            <a:ext cx="1911350" cy="15716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072330" y="5715016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добрый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91440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Тобик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(какой?)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любимый, маленький,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смешной.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Шёрстка (какая?)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белая, коричневая, серая, чёрная, мягкая, пушистая, длинная, пушистая.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Хвостик (какой?)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короткий, смешной, 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забавный.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(какой?)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игривый, смешной,  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забавный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5734050"/>
            <a:ext cx="9144000" cy="1123950"/>
            <a:chOff x="0" y="3113"/>
            <a:chExt cx="5760" cy="1207"/>
          </a:xfrm>
        </p:grpSpPr>
        <p:pic>
          <p:nvPicPr>
            <p:cNvPr id="25627" name="Picture 14" descr="6c4931c9ccfe"/>
            <p:cNvPicPr>
              <a:picLocks noChangeAspect="1" noChangeArrowheads="1"/>
            </p:cNvPicPr>
            <p:nvPr/>
          </p:nvPicPr>
          <p:blipFill>
            <a:blip r:embed="rId2">
              <a:lum bright="48000" contrast="-12000"/>
            </a:blip>
            <a:srcRect t="-223" r="57031"/>
            <a:stretch>
              <a:fillRect/>
            </a:stretch>
          </p:blipFill>
          <p:spPr bwMode="auto">
            <a:xfrm rot="5400000" flipH="1">
              <a:off x="3648" y="2209"/>
              <a:ext cx="1207" cy="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8" name="Picture 15" descr="6c4931c9ccfe"/>
            <p:cNvPicPr>
              <a:picLocks noChangeAspect="1" noChangeArrowheads="1"/>
            </p:cNvPicPr>
            <p:nvPr/>
          </p:nvPicPr>
          <p:blipFill>
            <a:blip r:embed="rId2">
              <a:lum bright="42000" contrast="-12000"/>
            </a:blip>
            <a:srcRect t="-223" r="57031"/>
            <a:stretch>
              <a:fillRect/>
            </a:stretch>
          </p:blipFill>
          <p:spPr bwMode="auto">
            <a:xfrm rot="-5400000">
              <a:off x="768" y="2345"/>
              <a:ext cx="1207" cy="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с двумя скругленными соседними углами 5"/>
          <p:cNvSpPr/>
          <p:nvPr/>
        </p:nvSpPr>
        <p:spPr bwMode="auto">
          <a:xfrm>
            <a:off x="5143500" y="576263"/>
            <a:ext cx="3598863" cy="2016125"/>
          </a:xfrm>
          <a:prstGeom prst="round2Same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81DEFF"/>
              </a:gs>
              <a:gs pos="100000">
                <a:srgbClr val="57FFFF"/>
              </a:gs>
            </a:gsLst>
            <a:lin ang="2700000" scaled="1"/>
            <a:tileRect/>
          </a:gra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2570163"/>
            <a:ext cx="8032750" cy="33845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81DEFF"/>
              </a:gs>
              <a:gs pos="100000">
                <a:srgbClr val="57FFFF"/>
              </a:gs>
            </a:gsLst>
            <a:lin ang="2700000" scaled="1"/>
            <a:tileRect/>
          </a:gradFill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 bwMode="auto">
          <a:xfrm>
            <a:off x="5643563" y="1004888"/>
            <a:ext cx="2951162" cy="1439862"/>
          </a:xfrm>
          <a:prstGeom prst="round2Same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6" name="Рисунок 0" descr="Смайлик весёлый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651500" y="985838"/>
            <a:ext cx="1295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0" descr="Смайлик весёлый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235825" y="985838"/>
            <a:ext cx="1295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239713" y="1619250"/>
            <a:ext cx="8004175" cy="4767263"/>
            <a:chOff x="168275" y="1685925"/>
            <a:chExt cx="8004175" cy="4767263"/>
          </a:xfrm>
        </p:grpSpPr>
        <p:sp>
          <p:nvSpPr>
            <p:cNvPr id="16" name="Овал 15"/>
            <p:cNvSpPr/>
            <p:nvPr/>
          </p:nvSpPr>
          <p:spPr bwMode="auto">
            <a:xfrm>
              <a:off x="7092950" y="5516563"/>
              <a:ext cx="1079500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 bwMode="auto">
            <a:xfrm>
              <a:off x="5867400" y="5516563"/>
              <a:ext cx="1081087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2151062" y="5500688"/>
              <a:ext cx="1081088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1000125" y="5500688"/>
              <a:ext cx="1079500" cy="93662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 bwMode="auto">
            <a:xfrm>
              <a:off x="1216025" y="5716588"/>
              <a:ext cx="647700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2366962" y="5716588"/>
              <a:ext cx="649288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6084887" y="5732463"/>
              <a:ext cx="647700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7308850" y="5732463"/>
              <a:ext cx="647700" cy="5762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Трапеция 23"/>
            <p:cNvSpPr/>
            <p:nvPr/>
          </p:nvSpPr>
          <p:spPr bwMode="auto">
            <a:xfrm rot="10800000">
              <a:off x="571500" y="1714500"/>
              <a:ext cx="1000125" cy="904875"/>
            </a:xfrm>
            <a:prstGeom prst="trapezoid">
              <a:avLst>
                <a:gd name="adj" fmla="val 34231"/>
              </a:avLst>
            </a:prstGeom>
            <a:gradFill flip="none" rotWithShape="1">
              <a:gsLst>
                <a:gs pos="0">
                  <a:schemeClr val="bg1"/>
                </a:gs>
                <a:gs pos="35000">
                  <a:srgbClr val="81DEFF"/>
                </a:gs>
                <a:gs pos="100000">
                  <a:srgbClr val="57FFFF"/>
                </a:gs>
              </a:gsLst>
              <a:lin ang="27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Хорда 24"/>
            <p:cNvSpPr/>
            <p:nvPr/>
          </p:nvSpPr>
          <p:spPr bwMode="auto">
            <a:xfrm rot="21369863">
              <a:off x="168275" y="2627313"/>
              <a:ext cx="1358900" cy="3589337"/>
            </a:xfrm>
            <a:prstGeom prst="chord">
              <a:avLst>
                <a:gd name="adj1" fmla="val 6067551"/>
                <a:gd name="adj2" fmla="val 1606338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561975" y="1685925"/>
              <a:ext cx="1000125" cy="7143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" name="Выноска-облако 26"/>
          <p:cNvSpPr/>
          <p:nvPr/>
        </p:nvSpPr>
        <p:spPr>
          <a:xfrm flipH="1">
            <a:off x="994394" y="0"/>
            <a:ext cx="2635819" cy="1374528"/>
          </a:xfrm>
          <a:prstGeom prst="cloudCallout">
            <a:avLst>
              <a:gd name="adj1" fmla="val 32795"/>
              <a:gd name="adj2" fmla="val 72206"/>
            </a:avLst>
          </a:prstGeom>
          <a:gradFill flip="none" rotWithShape="1">
            <a:gsLst>
              <a:gs pos="0">
                <a:schemeClr val="bg1"/>
              </a:gs>
              <a:gs pos="69000">
                <a:schemeClr val="accent5">
                  <a:lumMod val="40000"/>
                  <a:lumOff val="60000"/>
                </a:schemeClr>
              </a:gs>
              <a:gs pos="41000">
                <a:schemeClr val="bg1"/>
              </a:gs>
            </a:gsLst>
            <a:lin ang="5400000" scaled="1"/>
            <a:tileRect/>
          </a:gradFill>
          <a:ln w="9525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правила работы в паре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7938" y="3573463"/>
            <a:ext cx="6886575" cy="4619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cs typeface="Arial" pitchFamily="34" charset="0"/>
              </a:rPr>
              <a:t>Один говорит, другой </a:t>
            </a:r>
            <a:r>
              <a:rPr lang="ru-RU" sz="2400" b="1" u="sng" dirty="0">
                <a:solidFill>
                  <a:srgbClr val="0070C0"/>
                </a:solidFill>
                <a:cs typeface="Arial" pitchFamily="34" charset="0"/>
              </a:rPr>
              <a:t>слушает</a:t>
            </a:r>
            <a:r>
              <a:rPr lang="ru-RU" sz="2400" b="1" dirty="0">
                <a:solidFill>
                  <a:srgbClr val="0070C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7938" y="2781300"/>
            <a:ext cx="6886575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cs typeface="Arial" pitchFamily="34" charset="0"/>
              </a:rPr>
              <a:t>Работать должны оба.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1263" y="4365625"/>
            <a:ext cx="6886575" cy="4619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cs typeface="Arial" pitchFamily="34" charset="0"/>
              </a:rPr>
              <a:t>Если не понял, переспроси.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20788" y="5075238"/>
            <a:ext cx="6959600" cy="8302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cs typeface="Arial" pitchFamily="34" charset="0"/>
              </a:rPr>
              <a:t>Свое несогласие высказывай вежливо.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4857752" y="571480"/>
            <a:ext cx="3429024" cy="3429024"/>
            <a:chOff x="4683108" y="571480"/>
            <a:chExt cx="3429024" cy="3429024"/>
          </a:xfrm>
        </p:grpSpPr>
        <p:pic>
          <p:nvPicPr>
            <p:cNvPr id="5123" name="Picture 3" descr="C:\Documents and Settings\UserXP\Мои документы\мама документы\ПРЕЗЕНТАЦИИ МОИ\3 Б класс\УРОК МОЙ 3 кл ИМ ПРИЛ\9930712-vector-autumn-landscape-forest-river-and-the-blue-sky-with-white-clouds.jpg"/>
            <p:cNvPicPr>
              <a:picLocks noChangeAspect="1" noChangeArrowheads="1"/>
            </p:cNvPicPr>
            <p:nvPr/>
          </p:nvPicPr>
          <p:blipFill>
            <a:blip r:embed="rId2">
              <a:lum bright="-20000" contrast="-10000"/>
            </a:blip>
            <a:srcRect/>
            <a:stretch>
              <a:fillRect/>
            </a:stretch>
          </p:blipFill>
          <p:spPr bwMode="auto">
            <a:xfrm>
              <a:off x="4683108" y="571480"/>
              <a:ext cx="3429024" cy="3429024"/>
            </a:xfrm>
            <a:prstGeom prst="rect">
              <a:avLst/>
            </a:prstGeom>
            <a:ln w="88900" cap="sq" cmpd="thickThin">
              <a:solidFill>
                <a:schemeClr val="accent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C:\Documents and Settings\UserXP\Мои документы\Мама картинки1\рисунки\2c8df37d42e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20000" contrast="-20000"/>
            </a:blip>
            <a:srcRect/>
            <a:stretch>
              <a:fillRect/>
            </a:stretch>
          </p:blipFill>
          <p:spPr bwMode="auto">
            <a:xfrm>
              <a:off x="5429256" y="1714488"/>
              <a:ext cx="1571636" cy="1643074"/>
            </a:xfrm>
            <a:prstGeom prst="rect">
              <a:avLst/>
            </a:prstGeom>
            <a:noFill/>
          </p:spPr>
        </p:pic>
        <p:pic>
          <p:nvPicPr>
            <p:cNvPr id="9" name="Picture 4" descr="C:\Documents and Settings\UserXP\Мои документы\мама документы\ПРЕЗЕНТАЦИИ МОИ\496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4786314" y="1142984"/>
              <a:ext cx="1143008" cy="1058191"/>
            </a:xfrm>
            <a:prstGeom prst="rect">
              <a:avLst/>
            </a:prstGeom>
            <a:noFill/>
          </p:spPr>
        </p:pic>
        <p:pic>
          <p:nvPicPr>
            <p:cNvPr id="11" name="Picture 4" descr="C:\Documents and Settings\UserXP\Мои документы\мама документы\ПРЕЗЕНТАЦИИ МОИ\496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-20000" contrast="-10000"/>
            </a:blip>
            <a:srcRect/>
            <a:stretch>
              <a:fillRect/>
            </a:stretch>
          </p:blipFill>
          <p:spPr bwMode="auto">
            <a:xfrm>
              <a:off x="6429388" y="1071546"/>
              <a:ext cx="1143008" cy="1058191"/>
            </a:xfrm>
            <a:prstGeom prst="rect">
              <a:avLst/>
            </a:prstGeom>
            <a:noFill/>
          </p:spPr>
        </p:pic>
        <p:pic>
          <p:nvPicPr>
            <p:cNvPr id="10" name="Picture 4" descr="C:\Documents and Settings\UserXP\Мои документы\мама документы\ПРЕЗЕНТАЦИИ МОИ\496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5540364" y="857232"/>
              <a:ext cx="1143008" cy="1058191"/>
            </a:xfrm>
            <a:prstGeom prst="rect">
              <a:avLst/>
            </a:prstGeom>
            <a:noFill/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42859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14480" y="4357694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600" dirty="0" smtClean="0"/>
              <a:t>Был …   день. Дул … ветер. По …       небу плыли … облака. Погода </a:t>
            </a:r>
          </a:p>
          <a:p>
            <a:r>
              <a:rPr lang="ru-RU" sz="3600" dirty="0" smtClean="0"/>
              <a:t>была ... .  И настроение было … .</a:t>
            </a:r>
            <a:endParaRPr lang="ru-RU" sz="3600" dirty="0"/>
          </a:p>
        </p:txBody>
      </p:sp>
      <p:grpSp>
        <p:nvGrpSpPr>
          <p:cNvPr id="3" name="Группа 24"/>
          <p:cNvGrpSpPr/>
          <p:nvPr/>
        </p:nvGrpSpPr>
        <p:grpSpPr>
          <a:xfrm>
            <a:off x="0" y="4929198"/>
            <a:ext cx="1645498" cy="1654982"/>
            <a:chOff x="0" y="4929198"/>
            <a:chExt cx="1645498" cy="1654982"/>
          </a:xfrm>
        </p:grpSpPr>
        <p:grpSp>
          <p:nvGrpSpPr>
            <p:cNvPr id="12" name="Группа 15"/>
            <p:cNvGrpSpPr/>
            <p:nvPr/>
          </p:nvGrpSpPr>
          <p:grpSpPr>
            <a:xfrm>
              <a:off x="0" y="4929198"/>
              <a:ext cx="1645498" cy="1654982"/>
              <a:chOff x="-1357354" y="6357958"/>
              <a:chExt cx="1645498" cy="1654982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-928726" y="7429528"/>
                <a:ext cx="928726" cy="4286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-928726" y="6679405"/>
                <a:ext cx="571504" cy="3571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Picture 4" descr="C:\Documents and Settings\UserXP\Мои документы\Мама картинки2\Мама 3\Новая папка (8)\cb894bb7a561t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6682"/>
              <a:stretch>
                <a:fillRect/>
              </a:stretch>
            </p:blipFill>
            <p:spPr bwMode="auto">
              <a:xfrm>
                <a:off x="-1357354" y="6357958"/>
                <a:ext cx="1645498" cy="1654982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2" descr="C:\Documents and Settings\UserXP\Мои документы\Мама картинки2\Мама 2\картинки из папки Вика2\Новая папка (3)\6afcd2cf7ce8t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458"/>
            <a:stretch>
              <a:fillRect/>
            </a:stretch>
          </p:blipFill>
          <p:spPr bwMode="auto">
            <a:xfrm flipH="1">
              <a:off x="928662" y="5572140"/>
              <a:ext cx="714380" cy="816434"/>
            </a:xfrm>
            <a:prstGeom prst="rect">
              <a:avLst/>
            </a:prstGeom>
            <a:noFill/>
          </p:spPr>
        </p:pic>
      </p:grpSp>
      <p:grpSp>
        <p:nvGrpSpPr>
          <p:cNvPr id="13" name="Группа 28"/>
          <p:cNvGrpSpPr/>
          <p:nvPr/>
        </p:nvGrpSpPr>
        <p:grpSpPr>
          <a:xfrm>
            <a:off x="857224" y="571480"/>
            <a:ext cx="3429024" cy="3429024"/>
            <a:chOff x="857224" y="571480"/>
            <a:chExt cx="3429024" cy="3429024"/>
          </a:xfrm>
        </p:grpSpPr>
        <p:grpSp>
          <p:nvGrpSpPr>
            <p:cNvPr id="16" name="Группа 12"/>
            <p:cNvGrpSpPr/>
            <p:nvPr/>
          </p:nvGrpSpPr>
          <p:grpSpPr>
            <a:xfrm>
              <a:off x="857224" y="571480"/>
              <a:ext cx="3429024" cy="3429024"/>
              <a:chOff x="1000100" y="571480"/>
              <a:chExt cx="3429024" cy="3429024"/>
            </a:xfrm>
          </p:grpSpPr>
          <p:pic>
            <p:nvPicPr>
              <p:cNvPr id="5122" name="Picture 2" descr="C:\Documents and Settings\UserXP\Мои документы\мама документы\ПРЕЗЕНТАЦИИ МОИ\3 Б класс\УРОК МОЙ 3 кл ИМ ПРИЛ\9829614-summer-landscape-forest-river-and-the-blue-sky-with-white-clouds.jpg"/>
              <p:cNvPicPr>
                <a:picLocks noChangeAspect="1" noChangeArrowheads="1"/>
              </p:cNvPicPr>
              <p:nvPr/>
            </p:nvPicPr>
            <p:blipFill>
              <a:blip r:embed="rId7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000100" y="571480"/>
                <a:ext cx="3429024" cy="3429024"/>
              </a:xfrm>
              <a:prstGeom prst="rect">
                <a:avLst/>
              </a:prstGeom>
              <a:ln w="88900" cap="sq" cmpd="thickThin">
                <a:solidFill>
                  <a:schemeClr val="accent1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4" name="Picture 4" descr="C:\Documents and Settings\UserXP\Мои документы\Мама картинки1\рисунки\2c8df37d42e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0000"/>
              </a:blip>
              <a:srcRect/>
              <a:stretch>
                <a:fillRect/>
              </a:stretch>
            </p:blipFill>
            <p:spPr bwMode="auto">
              <a:xfrm>
                <a:off x="1785918" y="1714488"/>
                <a:ext cx="1571636" cy="1643074"/>
              </a:xfrm>
              <a:prstGeom prst="rect">
                <a:avLst/>
              </a:prstGeom>
              <a:noFill/>
            </p:spPr>
          </p:pic>
          <p:pic>
            <p:nvPicPr>
              <p:cNvPr id="7" name="Picture 5" descr="C:\Documents and Settings\UserXP\Мои документы\мама документы\ПРЕЗЕНТАЦИИ МОИ\1328553772_weather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8965" t="28648" b="34889"/>
              <a:stretch>
                <a:fillRect/>
              </a:stretch>
            </p:blipFill>
            <p:spPr bwMode="auto">
              <a:xfrm>
                <a:off x="2000232" y="642918"/>
                <a:ext cx="1285884" cy="1000156"/>
              </a:xfrm>
              <a:prstGeom prst="rect">
                <a:avLst/>
              </a:prstGeom>
              <a:noFill/>
            </p:spPr>
          </p:pic>
          <p:pic>
            <p:nvPicPr>
              <p:cNvPr id="8" name="Picture 5" descr="C:\Documents and Settings\UserXP\Мои документы\мама документы\ПРЕЗЕНТАЦИИ МОИ\1328553772_weather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8965" t="28648" b="34889"/>
              <a:stretch>
                <a:fillRect/>
              </a:stretch>
            </p:blipFill>
            <p:spPr bwMode="auto">
              <a:xfrm>
                <a:off x="3000364" y="642918"/>
                <a:ext cx="1285884" cy="1000156"/>
              </a:xfrm>
              <a:prstGeom prst="rect">
                <a:avLst/>
              </a:prstGeom>
              <a:noFill/>
            </p:spPr>
          </p:pic>
          <p:pic>
            <p:nvPicPr>
              <p:cNvPr id="6" name="Picture 5" descr="C:\Documents and Settings\UserXP\Мои документы\мама документы\ПРЕЗЕНТАЦИИ МОИ\weather-icons-sun-754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0000" contrast="10000"/>
              </a:blip>
              <a:srcRect/>
              <a:stretch>
                <a:fillRect/>
              </a:stretch>
            </p:blipFill>
            <p:spPr bwMode="auto">
              <a:xfrm>
                <a:off x="1142976" y="714356"/>
                <a:ext cx="1145880" cy="1143008"/>
              </a:xfrm>
              <a:prstGeom prst="rect">
                <a:avLst/>
              </a:prstGeom>
              <a:noFill/>
            </p:spPr>
          </p:pic>
        </p:grpSp>
        <p:pic>
          <p:nvPicPr>
            <p:cNvPr id="5126" name="Picture 6" descr="C:\Documents and Settings\UserXP\Рабочий стол\Безымянный89.bmp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3" t="418" r="94537" b="89125"/>
            <a:stretch>
              <a:fillRect/>
            </a:stretch>
          </p:blipFill>
          <p:spPr bwMode="auto">
            <a:xfrm>
              <a:off x="857224" y="2214554"/>
              <a:ext cx="1071570" cy="17859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42859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571480"/>
            <a:ext cx="3723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АНТОНИМЫ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001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солнечный   –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весенний –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легкие –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теплый  –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1071546"/>
            <a:ext cx="47863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пасмурный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осенний  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тяжелые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холодный </a:t>
            </a:r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Песня « </a:t>
            </a:r>
            <a:r>
              <a:rPr lang="ru-RU" sz="6000" b="1" dirty="0" err="1" smtClean="0">
                <a:solidFill>
                  <a:srgbClr val="FF0000"/>
                </a:solidFill>
              </a:rPr>
              <a:t>Розовый</a:t>
            </a:r>
            <a:r>
              <a:rPr lang="ru-RU" sz="6000" b="1" dirty="0" smtClean="0">
                <a:solidFill>
                  <a:srgbClr val="FF0000"/>
                </a:solidFill>
              </a:rPr>
              <a:t> слон»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      </a:t>
            </a:r>
          </a:p>
          <a:p>
            <a:endParaRPr lang="ru-RU" dirty="0"/>
          </a:p>
        </p:txBody>
      </p:sp>
      <p:pic>
        <p:nvPicPr>
          <p:cNvPr id="39938" name="Picture 2" descr="F:\111981505_133707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71612"/>
            <a:ext cx="4786346" cy="3929090"/>
          </a:xfrm>
          <a:prstGeom prst="rect">
            <a:avLst/>
          </a:prstGeom>
          <a:noFill/>
        </p:spPr>
      </p:pic>
      <p:pic>
        <p:nvPicPr>
          <p:cNvPr id="5" name="Lyubimaya-pesnya-detstva-Rozovyy-slo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2971792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 слова к картинкам.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-142908" y="3429000"/>
            <a:ext cx="642942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10465" t="13010" r="2325" b="58079"/>
          <a:stretch>
            <a:fillRect/>
          </a:stretch>
        </p:blipFill>
        <p:spPr bwMode="auto">
          <a:xfrm>
            <a:off x="428596" y="1142984"/>
            <a:ext cx="205384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6977" t="66496"/>
          <a:stretch>
            <a:fillRect/>
          </a:stretch>
        </p:blipFill>
        <p:spPr bwMode="auto">
          <a:xfrm>
            <a:off x="500034" y="3071810"/>
            <a:ext cx="1904999" cy="165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 descr="F:\Фото, видео, музыка\[000560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929198"/>
            <a:ext cx="1911350" cy="1571636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85786" y="2214554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белые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48" y="3857628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золотое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348" y="5857892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Propisi" pitchFamily="2" charset="0"/>
              </a:rPr>
              <a:t>добрый</a:t>
            </a:r>
            <a:endParaRPr lang="ru-RU" sz="4000" b="1" dirty="0">
              <a:solidFill>
                <a:srgbClr val="000099"/>
              </a:solidFill>
              <a:latin typeface="Propisi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357554" y="142852"/>
            <a:ext cx="53292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Котёнок играл клубком и запутал нитки. Распутай нитки и прочитай слово.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31" name="Picture 2" descr="E:\открывашка\учебник\Служба по надзору и контролю 0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009" r="27924" b="20191"/>
          <a:stretch>
            <a:fillRect/>
          </a:stretch>
        </p:blipFill>
        <p:spPr bwMode="auto">
          <a:xfrm>
            <a:off x="3357554" y="2143116"/>
            <a:ext cx="5142059" cy="2714644"/>
          </a:xfrm>
          <a:prstGeom prst="rect">
            <a:avLst/>
          </a:prstGeom>
          <a:noFill/>
        </p:spPr>
      </p:pic>
      <p:pic>
        <p:nvPicPr>
          <p:cNvPr id="32" name="Picture 2" descr="F:\Фото, видео, музыка\[000096]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4181" y="2571744"/>
            <a:ext cx="1199819" cy="169452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643438" y="3000372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Georgia" pitchFamily="18" charset="0"/>
              </a:rPr>
              <a:t>с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9322" y="3643314"/>
            <a:ext cx="47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П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3504" y="4071942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А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8" y="2643182"/>
            <a:ext cx="41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Georgia" pitchFamily="18" charset="0"/>
              </a:rPr>
              <a:t>с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2264" y="4214818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И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58148" y="4214818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Б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86644" y="3214686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О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928688"/>
            <a:ext cx="7000875" cy="5143500"/>
          </a:xfr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329613" cy="628654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b="1" i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Candara" pitchFamily="34" charset="0"/>
              </a:rPr>
              <a:t>1. Сегодня я узнал …  .</a:t>
            </a:r>
            <a:endParaRPr lang="ru-RU" sz="4800" dirty="0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Candara" pitchFamily="34" charset="0"/>
              </a:rPr>
              <a:t>2. У меня получилось …  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Candara" pitchFamily="34" charset="0"/>
              </a:rPr>
              <a:t>3.  Было интересно ….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4800" b="1" i="1" dirty="0" smtClean="0">
                <a:latin typeface="Candara" pitchFamily="34" charset="0"/>
              </a:rPr>
              <a:t>4. Теперь я умею …  .</a:t>
            </a:r>
            <a:endParaRPr lang="ru-RU" sz="4800" dirty="0" smtClean="0">
              <a:latin typeface="Candara" pitchFamily="34" charset="0"/>
            </a:endParaRPr>
          </a:p>
          <a:p>
            <a:pPr>
              <a:defRPr/>
            </a:pPr>
            <a:endParaRPr lang="ru-RU" dirty="0" smtClean="0"/>
          </a:p>
        </p:txBody>
      </p:sp>
      <p:pic>
        <p:nvPicPr>
          <p:cNvPr id="3" name="Picture 7" descr="uYMbPy1q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429125"/>
            <a:ext cx="23034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85794"/>
            <a:ext cx="51507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На уроке мне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3116"/>
            <a:ext cx="8036174" cy="3477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Все было понятно</a:t>
            </a:r>
          </a:p>
          <a:p>
            <a:pPr>
              <a:defRPr/>
            </a:pP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Было трудно</a:t>
            </a:r>
          </a:p>
          <a:p>
            <a:pPr>
              <a:defRPr/>
            </a:pP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Было интересно</a:t>
            </a:r>
          </a:p>
          <a:p>
            <a:pPr>
              <a:defRPr/>
            </a:pP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Пришлось задуматься</a:t>
            </a:r>
          </a:p>
          <a:p>
            <a:pPr>
              <a:defRPr/>
            </a:pP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Могу рассказать другим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1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93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   Сердитый недотрога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Живет в глуши лесной.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Иголок очень много,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А нитки ни одной. 	</a:t>
            </a:r>
            <a:endParaRPr lang="ru-RU" dirty="0" smtClean="0"/>
          </a:p>
          <a:p>
            <a:pPr algn="r">
              <a:buNone/>
            </a:pPr>
            <a:r>
              <a:rPr lang="ru-RU" b="1" i="1" dirty="0" smtClean="0"/>
              <a:t>(Ёжик.)</a:t>
            </a:r>
            <a:endParaRPr lang="ru-RU" b="1" dirty="0"/>
          </a:p>
        </p:txBody>
      </p:sp>
      <p:pic>
        <p:nvPicPr>
          <p:cNvPr id="4" name="Рисунок 3" descr="aist-600x83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980728"/>
            <a:ext cx="3312368" cy="3414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>
              <a:latin typeface="Ariston" pitchFamily="66" charset="0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5184775"/>
          </a:xfrm>
        </p:spPr>
        <p:txBody>
          <a:bodyPr/>
          <a:lstStyle/>
          <a:p>
            <a:pPr>
              <a:buNone/>
            </a:pPr>
            <a:r>
              <a:rPr lang="ru-RU" sz="6600" i="1" dirty="0" smtClean="0">
                <a:solidFill>
                  <a:schemeClr val="bg1"/>
                </a:solidFill>
                <a:latin typeface="Propisi" pitchFamily="2" charset="0"/>
              </a:rPr>
              <a:t>Ё  </a:t>
            </a:r>
            <a:r>
              <a:rPr lang="ru-RU" sz="6600" i="1" dirty="0" err="1" smtClean="0">
                <a:solidFill>
                  <a:schemeClr val="bg1"/>
                </a:solidFill>
                <a:latin typeface="Propisi" pitchFamily="2" charset="0"/>
              </a:rPr>
              <a:t>ё</a:t>
            </a:r>
            <a:r>
              <a:rPr lang="ru-RU" sz="6600" i="1" dirty="0" smtClean="0">
                <a:solidFill>
                  <a:schemeClr val="bg1"/>
                </a:solidFill>
                <a:latin typeface="Propisi" pitchFamily="2" charset="0"/>
              </a:rPr>
              <a:t>  Ёл  </a:t>
            </a:r>
          </a:p>
          <a:p>
            <a:pPr>
              <a:buNone/>
            </a:pPr>
            <a:r>
              <a:rPr lang="ru-RU" sz="6600" i="1" dirty="0" smtClean="0">
                <a:solidFill>
                  <a:schemeClr val="bg1"/>
                </a:solidFill>
                <a:latin typeface="Propisi" pitchFamily="2" charset="0"/>
              </a:rPr>
              <a:t>ёж  ёжик  </a:t>
            </a:r>
          </a:p>
          <a:p>
            <a:pPr marL="0" indent="179388">
              <a:buNone/>
            </a:pPr>
            <a:r>
              <a:rPr lang="ru-RU" sz="6600" i="1" dirty="0" smtClean="0">
                <a:solidFill>
                  <a:schemeClr val="bg1"/>
                </a:solidFill>
                <a:latin typeface="Propisi" pitchFamily="2" charset="0"/>
              </a:rPr>
              <a:t>Маленький ёжик свернулся в клубок</a:t>
            </a:r>
            <a:r>
              <a:rPr lang="ru-RU" sz="6600" dirty="0" smtClean="0">
                <a:solidFill>
                  <a:schemeClr val="bg1"/>
                </a:solidFill>
                <a:latin typeface="Propisi" pitchFamily="2" charset="0"/>
              </a:rPr>
              <a:t>.</a:t>
            </a:r>
            <a:endParaRPr lang="ru-RU" sz="6600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5720" y="392906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4282" y="428625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4282" y="150017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5720" y="185736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5720" y="271462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5720" y="307181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14282" y="492919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5720" y="528638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9600"/>
              <a:t>..ртист</a:t>
            </a:r>
          </a:p>
        </p:txBody>
      </p:sp>
      <p:sp>
        <p:nvSpPr>
          <p:cNvPr id="81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5084763"/>
            <a:ext cx="1008063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я</a:t>
            </a: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5084763"/>
            <a:ext cx="1008062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м</a:t>
            </a:r>
          </a:p>
        </p:txBody>
      </p:sp>
      <p:sp>
        <p:nvSpPr>
          <p:cNvPr id="819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5084763"/>
            <a:ext cx="1008063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с</a:t>
            </a:r>
          </a:p>
        </p:txBody>
      </p:sp>
      <p:sp>
        <p:nvSpPr>
          <p:cNvPr id="819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5084763"/>
            <a:ext cx="1008062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сс</a:t>
            </a:r>
          </a:p>
        </p:txBody>
      </p:sp>
      <p:sp>
        <p:nvSpPr>
          <p:cNvPr id="819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5288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а</a:t>
            </a:r>
          </a:p>
        </p:txBody>
      </p:sp>
      <p:sp>
        <p:nvSpPr>
          <p:cNvPr id="820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8538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г</a:t>
            </a:r>
          </a:p>
        </p:txBody>
      </p:sp>
      <p:sp>
        <p:nvSpPr>
          <p:cNvPr id="820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466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е</a:t>
            </a:r>
          </a:p>
        </p:txBody>
      </p:sp>
      <p:sp>
        <p:nvSpPr>
          <p:cNvPr id="8202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о</a:t>
            </a:r>
          </a:p>
        </p:txBody>
      </p:sp>
      <p:sp>
        <p:nvSpPr>
          <p:cNvPr id="8203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и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4932363" y="1268413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991475" cy="2736850"/>
          </a:xfrm>
        </p:spPr>
        <p:txBody>
          <a:bodyPr/>
          <a:lstStyle/>
          <a:p>
            <a:r>
              <a:rPr lang="ru-RU" sz="12900">
                <a:solidFill>
                  <a:srgbClr val="FF0000"/>
                </a:solidFill>
              </a:rPr>
              <a:t>а</a:t>
            </a:r>
            <a:r>
              <a:rPr lang="ru-RU" sz="12900"/>
              <a:t>ртист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5219700" y="2133600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9600"/>
              <a:t>с..бака</a:t>
            </a:r>
          </a:p>
        </p:txBody>
      </p:sp>
      <p:sp>
        <p:nvSpPr>
          <p:cNvPr id="327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5084763"/>
            <a:ext cx="1008063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я</a:t>
            </a:r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5084763"/>
            <a:ext cx="1008062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м</a:t>
            </a:r>
          </a:p>
        </p:txBody>
      </p:sp>
      <p:sp>
        <p:nvSpPr>
          <p:cNvPr id="3277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5084763"/>
            <a:ext cx="1008063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с</a:t>
            </a:r>
          </a:p>
        </p:txBody>
      </p:sp>
      <p:sp>
        <p:nvSpPr>
          <p:cNvPr id="3277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5084763"/>
            <a:ext cx="1008062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сс</a:t>
            </a:r>
          </a:p>
        </p:txBody>
      </p:sp>
      <p:sp>
        <p:nvSpPr>
          <p:cNvPr id="3277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а</a:t>
            </a:r>
          </a:p>
        </p:txBody>
      </p:sp>
      <p:sp>
        <p:nvSpPr>
          <p:cNvPr id="3277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8538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г</a:t>
            </a:r>
          </a:p>
        </p:txBody>
      </p:sp>
      <p:sp>
        <p:nvSpPr>
          <p:cNvPr id="3277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466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е</a:t>
            </a:r>
          </a:p>
        </p:txBody>
      </p:sp>
      <p:sp>
        <p:nvSpPr>
          <p:cNvPr id="3277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22776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о</a:t>
            </a:r>
          </a:p>
        </p:txBody>
      </p:sp>
      <p:sp>
        <p:nvSpPr>
          <p:cNvPr id="32779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3429000"/>
            <a:ext cx="1008062" cy="9350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/>
              <a:t>и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5003800" y="11255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2050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2900"/>
              <a:t>с</a:t>
            </a:r>
            <a:r>
              <a:rPr lang="ru-RU" sz="12900">
                <a:solidFill>
                  <a:srgbClr val="FF0000"/>
                </a:solidFill>
              </a:rPr>
              <a:t>о</a:t>
            </a:r>
            <a:r>
              <a:rPr lang="ru-RU" sz="12900"/>
              <a:t>бака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5076825" y="19891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441</Words>
  <Application>Microsoft Office PowerPoint</Application>
  <PresentationFormat>Экран (4:3)</PresentationFormat>
  <Paragraphs>184</Paragraphs>
  <Slides>39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Урок русского языка 2 класс</vt:lpstr>
      <vt:lpstr>Слайд 2</vt:lpstr>
      <vt:lpstr>Запомни картинки и слова к ним.</vt:lpstr>
      <vt:lpstr>Загадка</vt:lpstr>
      <vt:lpstr>Слайд 5</vt:lpstr>
      <vt:lpstr>..ртист</vt:lpstr>
      <vt:lpstr>артист</vt:lpstr>
      <vt:lpstr>с..бака</vt:lpstr>
      <vt:lpstr>собака</vt:lpstr>
      <vt:lpstr>ру..кий</vt:lpstr>
      <vt:lpstr>русский</vt:lpstr>
      <vt:lpstr>р..бота</vt:lpstr>
      <vt:lpstr>работа</vt:lpstr>
      <vt:lpstr>уч..ник</vt:lpstr>
      <vt:lpstr>ученик</vt:lpstr>
      <vt:lpstr>Слайд 16</vt:lpstr>
      <vt:lpstr>Определим цели нашего урока</vt:lpstr>
      <vt:lpstr>Загадка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Тобик (какой?)</vt:lpstr>
      <vt:lpstr>Шёрстка (какая?)</vt:lpstr>
      <vt:lpstr>Хвостик (какой?)</vt:lpstr>
      <vt:lpstr>Щенок (какой?)</vt:lpstr>
      <vt:lpstr>Слайд 30</vt:lpstr>
      <vt:lpstr>Слайд 31</vt:lpstr>
      <vt:lpstr>Слайд 32</vt:lpstr>
      <vt:lpstr>Слайд 33</vt:lpstr>
      <vt:lpstr>Песня « Розовый слон»</vt:lpstr>
      <vt:lpstr>Вспомни слова к картинкам.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7</cp:lastModifiedBy>
  <cp:revision>14</cp:revision>
  <dcterms:created xsi:type="dcterms:W3CDTF">2013-10-31T10:14:44Z</dcterms:created>
  <dcterms:modified xsi:type="dcterms:W3CDTF">2017-01-27T15:21:59Z</dcterms:modified>
</cp:coreProperties>
</file>