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3" r:id="rId3"/>
    <p:sldId id="366" r:id="rId4"/>
    <p:sldId id="313" r:id="rId5"/>
    <p:sldId id="317" r:id="rId6"/>
    <p:sldId id="320" r:id="rId7"/>
    <p:sldId id="368" r:id="rId8"/>
    <p:sldId id="322" r:id="rId9"/>
    <p:sldId id="367" r:id="rId10"/>
    <p:sldId id="365" r:id="rId11"/>
    <p:sldId id="370" r:id="rId12"/>
    <p:sldId id="371" r:id="rId13"/>
    <p:sldId id="372" r:id="rId14"/>
    <p:sldId id="347" r:id="rId15"/>
    <p:sldId id="355" r:id="rId16"/>
    <p:sldId id="332" r:id="rId17"/>
    <p:sldId id="264" r:id="rId1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28700"/>
    <a:srgbClr val="FFFF00"/>
    <a:srgbClr val="FF9900"/>
    <a:srgbClr val="696D52"/>
    <a:srgbClr val="663300"/>
    <a:srgbClr val="FF9933"/>
    <a:srgbClr val="FA97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1C58-6885-437C-A386-2791DE2E037F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19CB-EBDB-4E5A-AEEC-E41A76205A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90C0-84F8-41F1-94CD-990C0474EDE5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7FE23-E055-4D7E-BFA5-C5F94D57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695C08-AB56-4276-92BB-435AF5271BC1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AA94FD-A67C-4795-B153-A38059B33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950B-437A-4D09-8803-68348AD0953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22D8-01D4-45BA-ACB4-D6C4AEFB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9DB4-4337-4798-972D-46E17F99F362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8045-5E81-4B8A-9F89-9EBCC02D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5FD0-3B03-45DA-BA30-07FE216D969E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0299-DC8C-4194-A8CB-603BA59ED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61480F-831A-45B3-A79B-C2056B38317B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F0CA4F-3749-409B-9207-307B43F0A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05CC2F-40A9-4DFE-A2E8-E095B63CB36B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528183-F8CB-44BD-BEFD-11B51266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31357-1962-49E8-97A4-6D7F24F7246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3E2EDA-2BE5-4774-B2C9-17582C8E0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A7D56-2817-4888-8FF3-A4214C98D0A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DB745-B9CB-4241-8EDC-D381BAC19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3658-89C2-4EB4-AED5-5C4A27E9A34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4A0E-BD8B-4E10-8320-462EC58E3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04A8E4-B2DB-42FD-95D1-8967FF4E3B1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E0326F-4D4B-4C00-9C8F-0AAC001FD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1245A8-3D27-4E17-BD74-D7A5625B2FB9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B9D73F-B3A6-46AC-AE51-6527F5B79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9DA27-EB7B-4111-B6F0-C7C25CEA6285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629DB7-64C4-4562-91F4-6E4D5BED8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0" r:id="rId2"/>
    <p:sldLayoutId id="2147484185" r:id="rId3"/>
    <p:sldLayoutId id="2147484186" r:id="rId4"/>
    <p:sldLayoutId id="2147484187" r:id="rId5"/>
    <p:sldLayoutId id="2147484188" r:id="rId6"/>
    <p:sldLayoutId id="2147484181" r:id="rId7"/>
    <p:sldLayoutId id="2147484189" r:id="rId8"/>
    <p:sldLayoutId id="2147484190" r:id="rId9"/>
    <p:sldLayoutId id="2147484182" r:id="rId10"/>
    <p:sldLayoutId id="21474841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640960" cy="14716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200" dirty="0" smtClean="0">
                <a:solidFill>
                  <a:schemeClr val="tx2">
                    <a:satMod val="130000"/>
                  </a:schemeClr>
                </a:solidFill>
              </a:rPr>
              <a:t>Исследовательские технологии </a:t>
            </a:r>
            <a:br>
              <a:rPr lang="ru-RU" sz="4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200" dirty="0" smtClean="0">
                <a:solidFill>
                  <a:schemeClr val="tx2">
                    <a:satMod val="130000"/>
                  </a:schemeClr>
                </a:solidFill>
              </a:rPr>
              <a:t>в эколого-биологической деятельности </a:t>
            </a:r>
            <a:endParaRPr lang="ru-RU" sz="4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429652" y="5214949"/>
            <a:ext cx="93636" cy="111113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428736"/>
            <a:ext cx="4543428" cy="452596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Гипотеза</a:t>
            </a:r>
            <a:r>
              <a:rPr lang="ru-RU" dirty="0" smtClean="0"/>
              <a:t> – это научное предположение, выдвигаемое для объяснения каких-либо явлений. Она возникает как возможный вариант решения проблемы. Затем эта гипотеза подвергается проверке в ходе исследования.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Формулирование гипотезы </a:t>
            </a:r>
            <a:endParaRPr lang="ru-RU" dirty="0"/>
          </a:p>
        </p:txBody>
      </p:sp>
      <p:pic>
        <p:nvPicPr>
          <p:cNvPr id="5122" name="Picture 2" descr="D:\Desktop\программы\проекты\газированные напитки\фото\DSCN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400052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4900618" cy="5040560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Литературный обзор</a:t>
            </a:r>
            <a:r>
              <a:rPr lang="ru-RU" sz="2400" dirty="0" smtClean="0"/>
              <a:t> </a:t>
            </a:r>
            <a:endParaRPr lang="ru-RU" sz="2400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endParaRPr lang="ru-RU" sz="1600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Выбор методов, методик  </a:t>
            </a:r>
            <a:endParaRPr lang="ru-RU" sz="2400" dirty="0" smtClean="0"/>
          </a:p>
          <a:p>
            <a:endParaRPr lang="ru-RU" sz="1600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Проведение исследования</a:t>
            </a:r>
          </a:p>
          <a:p>
            <a:endParaRPr lang="ru-RU" sz="1600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Расчеты, обсуждение</a:t>
            </a:r>
          </a:p>
          <a:p>
            <a:endParaRPr lang="ru-RU" sz="1600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Выводы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/>
              <a:t>Этап работы над содержанием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Desktop\программы\проекты\газированные напитки\фото\PHOTO_20160120_134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71477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257676" cy="45259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Оформление работы</a:t>
            </a:r>
          </a:p>
          <a:p>
            <a:endParaRPr lang="ru-RU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Подготовка презентации</a:t>
            </a:r>
          </a:p>
          <a:p>
            <a:endParaRPr lang="ru-RU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Выступление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Заключительный этап</a:t>
            </a:r>
            <a:endParaRPr lang="ru-RU" dirty="0"/>
          </a:p>
        </p:txBody>
      </p:sp>
      <p:pic>
        <p:nvPicPr>
          <p:cNvPr id="5" name="Picture 2" descr="G:\родник Студенец\фото опыты студенец\P105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392909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329114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Титульный лист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Содержание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Введение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Цель, задачи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Обзор литературы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Методика исследования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Результаты и обсуждение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Выводы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Заключение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Список литературы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Приложение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Оформление </a:t>
            </a:r>
            <a:b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исследовательской работы</a:t>
            </a:r>
            <a:endParaRPr lang="ru-RU" dirty="0"/>
          </a:p>
        </p:txBody>
      </p:sp>
      <p:pic>
        <p:nvPicPr>
          <p:cNvPr id="4" name="Picture 2" descr="C:\Documents and Settings\Admin\Рабочий стол\фотки\P105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93404" y="1964523"/>
            <a:ext cx="4429156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Приложение (фотоматериалы)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01090" y="5857892"/>
            <a:ext cx="185710" cy="149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5" name="Picture 1" descr="P1050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929066"/>
            <a:ext cx="285752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L:\родник Студенец\фото опыты студенец\P105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16985" y="1297537"/>
            <a:ext cx="3357586" cy="290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L:\родник Студенец\фото опыты студенец\P1050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02186" y="998616"/>
            <a:ext cx="3113153" cy="325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"/>
          <p:cNvSpPr>
            <a:spLocks noGrp="1"/>
          </p:cNvSpPr>
          <p:nvPr>
            <p:ph idx="1"/>
          </p:nvPr>
        </p:nvSpPr>
        <p:spPr>
          <a:xfrm>
            <a:off x="8572528" y="5857892"/>
            <a:ext cx="114272" cy="14920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4449" name="Picture 1" descr="P1050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8785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50" name="Picture 2" descr="L:\родник Студенец\фото студенец осень\P105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45793" y="1340629"/>
            <a:ext cx="403862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Защита исследовательской работы</a:t>
            </a:r>
            <a:endParaRPr lang="ru-RU" dirty="0"/>
          </a:p>
        </p:txBody>
      </p:sp>
      <p:pic>
        <p:nvPicPr>
          <p:cNvPr id="9217" name="Picture 1" descr="G:\19.02.2016г. Зеленый парус\IMG_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8576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Desktop\4301789-6bdfd0262e7a5b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286280" cy="4286280"/>
          </a:xfrm>
          <a:prstGeom prst="rect">
            <a:avLst/>
          </a:prstGeom>
          <a:noFill/>
        </p:spPr>
      </p:pic>
      <p:pic>
        <p:nvPicPr>
          <p:cNvPr id="7" name="Picture 2" descr="D:\Desktop\фото\DSCN0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164307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Desktop\фото\P105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285992"/>
            <a:ext cx="157163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14876" y="1785927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Исследование качества газированных напитков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143379"/>
            <a:ext cx="200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Кристина, 13 лет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Храмова Наталья Ивановна, учитель химии и биологии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тра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57400" y="5094288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 b="1">
                <a:solidFill>
                  <a:srgbClr val="FFFF99"/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116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 sz="1000" dirty="0" smtClean="0"/>
          </a:p>
          <a:p>
            <a:r>
              <a:rPr lang="ru-RU" sz="2400" dirty="0" smtClean="0"/>
              <a:t>в широком смысле — поиск новых знаний, установление фактов;</a:t>
            </a:r>
          </a:p>
          <a:p>
            <a:r>
              <a:rPr lang="ru-RU" sz="2400" dirty="0" smtClean="0"/>
              <a:t>в узком смысле — процесс изучения чего-либо.</a:t>
            </a:r>
          </a:p>
          <a:p>
            <a:endParaRPr lang="ru-RU" sz="2400" dirty="0" smtClean="0"/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400" dirty="0" smtClean="0"/>
              <a:t>Исследование завершается получением нового знания.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400" dirty="0" smtClean="0"/>
              <a:t>Оно не предполагает создания какого-нибудь заранее планируемого объекта. 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 sz="2400" dirty="0" smtClean="0"/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None/>
            </a:pPr>
            <a:r>
              <a:rPr lang="ru-RU" sz="2400" i="1" dirty="0" smtClean="0"/>
              <a:t> </a:t>
            </a:r>
            <a:r>
              <a:rPr lang="ru-RU" sz="2400" b="1" dirty="0" smtClean="0"/>
              <a:t>Это поиск истины или неизвестного.</a:t>
            </a:r>
          </a:p>
          <a:p>
            <a:pPr lvl="1">
              <a:buFont typeface="Verdana" pitchFamily="34" charset="0"/>
              <a:buNone/>
              <a:defRPr/>
            </a:pPr>
            <a:endParaRPr lang="ru-RU" sz="3200" dirty="0" smtClean="0"/>
          </a:p>
          <a:p>
            <a:pPr lvl="1">
              <a:defRPr/>
            </a:pPr>
            <a:endParaRPr lang="ru-RU" dirty="0" smtClean="0"/>
          </a:p>
          <a:p>
            <a:pPr lvl="1">
              <a:defRPr/>
            </a:pPr>
            <a:endParaRPr lang="ru-RU" dirty="0" smtClean="0"/>
          </a:p>
          <a:p>
            <a:pPr lvl="1">
              <a:buFont typeface="Verdana" pitchFamily="34" charset="0"/>
              <a:buNone/>
              <a:defRPr/>
            </a:pPr>
            <a:r>
              <a:rPr lang="ru-RU" dirty="0" smtClean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Исследование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образовательная технология</a:t>
            </a:r>
            <a:r>
              <a:rPr lang="ru-RU" dirty="0" smtClean="0"/>
              <a:t>, которая используется в качестве главного средства учебного исследования. </a:t>
            </a:r>
          </a:p>
          <a:p>
            <a:pPr>
              <a:buNone/>
            </a:pPr>
            <a:r>
              <a:rPr lang="ru-RU" dirty="0" smtClean="0"/>
              <a:t>Исследовательская деятельность предполагает выполнение обучающимися учебных исследовательских задач </a:t>
            </a:r>
            <a:r>
              <a:rPr lang="ru-RU" b="1" dirty="0" smtClean="0"/>
              <a:t>с</a:t>
            </a:r>
            <a:r>
              <a:rPr lang="ru-RU" dirty="0" smtClean="0"/>
              <a:t> </a:t>
            </a:r>
            <a:r>
              <a:rPr lang="ru-RU" b="1" dirty="0" smtClean="0"/>
              <a:t>заранее неизвестным решением</a:t>
            </a:r>
            <a:r>
              <a:rPr lang="ru-RU" dirty="0" smtClean="0"/>
              <a:t>, направленных на создание представлений об объекте или явлении окружающего мира, под руководством учителя-предметника.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Исследовательская деятельность обучающихся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xfrm>
            <a:off x="971600" y="404664"/>
            <a:ext cx="7499350" cy="1143000"/>
          </a:xfrm>
        </p:spPr>
        <p:txBody>
          <a:bodyPr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Учебно-исследовательская деятельность</a:t>
            </a:r>
            <a:r>
              <a:rPr lang="ru-RU" sz="3900" dirty="0" smtClean="0">
                <a:effectLst/>
                <a:latin typeface="Arial" charset="0"/>
              </a:rPr>
              <a:t> </a:t>
            </a:r>
          </a:p>
        </p:txBody>
      </p:sp>
      <p:pic>
        <p:nvPicPr>
          <p:cNvPr id="61446" name="Picture 6" descr="L:\родник Студенец\фото опыты студенец\P10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1867" y="1571615"/>
            <a:ext cx="235745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Z:\БАЗА 2015\IMG_6965.JPG"/>
          <p:cNvPicPr>
            <a:picLocks noChangeAspect="1" noChangeArrowheads="1"/>
          </p:cNvPicPr>
          <p:nvPr/>
        </p:nvPicPr>
        <p:blipFill>
          <a:blip r:embed="rId3" cstate="print"/>
          <a:srcRect l="15790" t="3947"/>
          <a:stretch>
            <a:fillRect/>
          </a:stretch>
        </p:blipFill>
        <p:spPr bwMode="auto">
          <a:xfrm>
            <a:off x="285721" y="1714488"/>
            <a:ext cx="271464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Desktop\программы\проекты\газированные напитки\фото\PHOTO_20160120_131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264320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программы\проекты\газированные напитки\фото\PHOTO_20160120_132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357694"/>
            <a:ext cx="24288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G:\родник Студенец\фото опыты студенец\P1050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357694"/>
            <a:ext cx="27860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Admin\Рабочий стол\фотки\P10504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500570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614866" cy="4525962"/>
          </a:xfrm>
        </p:spPr>
        <p:txBody>
          <a:bodyPr/>
          <a:lstStyle/>
          <a:p>
            <a:r>
              <a:rPr lang="ru-RU" sz="3200" b="1" dirty="0" smtClean="0"/>
              <a:t>Выбор темы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Формулировка цели и задач исследований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Формулировка гипотезы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/>
              <a:t>Подготовительный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Desktop\программы\проекты\газированные напитки\фото\DSCN0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142985"/>
            <a:ext cx="457203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3114668" cy="452596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 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</a:t>
            </a:r>
          </a:p>
          <a:p>
            <a:pPr>
              <a:buFont typeface="Wingdings 3" pitchFamily="18" charset="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значимость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Выбор темы </a:t>
            </a:r>
            <a:endParaRPr lang="ru-RU" dirty="0"/>
          </a:p>
        </p:txBody>
      </p:sp>
      <p:pic>
        <p:nvPicPr>
          <p:cNvPr id="3074" name="Picture 2" descr="G:\родник Студенец\фото опыты студенец\P105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71612"/>
            <a:ext cx="450059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2"/>
          </a:xfrm>
        </p:spPr>
        <p:txBody>
          <a:bodyPr/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600" b="1" dirty="0" smtClean="0"/>
              <a:t>Правило 1. Тема должна быть интересна ребенку. 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Правило 2. Тема должна быть выполнима, решение ее должно быть полезно участникам исследования. 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Правило 3. Компетентность педагога.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Правило 4. Тема должна быть оригинальной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Правило 5. Тема должна быть доступной и выполнимой.</a:t>
            </a:r>
            <a:r>
              <a:rPr lang="ru-RU" sz="1600" dirty="0" smtClean="0"/>
              <a:t>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Правило 6. Наличие возможностей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выбора темы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Цель и задачи исследования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8686799" y="5961380"/>
            <a:ext cx="45719" cy="4571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9" name="Picture 3" descr="D:\Desktop\программы\проекты\газированные напитки\фото\PHOTO_20160120_134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64333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Desktop\программы\проекты\газированные напитки\фото\DSCN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86190"/>
            <a:ext cx="414340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родник Студенец\фото студенец осень\P1050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3786214" cy="378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Объект исследования</a:t>
            </a:r>
            <a:r>
              <a:rPr lang="ru-RU" dirty="0" smtClean="0"/>
              <a:t> – процесс или явление, порождающие проблемную ситуацию.</a:t>
            </a:r>
          </a:p>
          <a:p>
            <a:endParaRPr lang="ru-RU" dirty="0" smtClean="0"/>
          </a:p>
          <a:p>
            <a:r>
              <a:rPr lang="ru-RU" b="1" dirty="0" smtClean="0"/>
              <a:t>Предмет исследования</a:t>
            </a:r>
            <a:r>
              <a:rPr lang="ru-RU" dirty="0" smtClean="0"/>
              <a:t> – все то, что находится в границах объекта исследования. Предмет исследования должен обладать узнаваемостью и поддаваться описанию.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Объект и предмет исследования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4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4A734A"/>
      </a:accent1>
      <a:accent2>
        <a:srgbClr val="76A676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266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 Исследовательские технологии  в эколого-биологической деятельности </vt:lpstr>
      <vt:lpstr> Исследование  </vt:lpstr>
      <vt:lpstr>Исследовательская деятельность обучающихся</vt:lpstr>
      <vt:lpstr>Учебно-исследовательская деятельность </vt:lpstr>
      <vt:lpstr>Подготовительный этап </vt:lpstr>
      <vt:lpstr>Выбор темы </vt:lpstr>
      <vt:lpstr>Правила выбора темы  </vt:lpstr>
      <vt:lpstr>Цель и задачи исследования</vt:lpstr>
      <vt:lpstr>Объект и предмет исследования</vt:lpstr>
      <vt:lpstr>Формулирование гипотезы </vt:lpstr>
      <vt:lpstr>Этап работы над содержанием </vt:lpstr>
      <vt:lpstr>Заключительный этап</vt:lpstr>
      <vt:lpstr>Оформление  исследовательской работы</vt:lpstr>
      <vt:lpstr>Приложение (фотоматериалы) </vt:lpstr>
      <vt:lpstr> </vt:lpstr>
      <vt:lpstr>Защита исследовательской работы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ОЗШ</dc:title>
  <dc:creator>User</dc:creator>
  <cp:lastModifiedBy>Учитель</cp:lastModifiedBy>
  <cp:revision>170</cp:revision>
  <dcterms:created xsi:type="dcterms:W3CDTF">2015-11-11T14:39:36Z</dcterms:created>
  <dcterms:modified xsi:type="dcterms:W3CDTF">2016-12-21T07:14:53Z</dcterms:modified>
</cp:coreProperties>
</file>