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07" autoAdjust="0"/>
  </p:normalViewPr>
  <p:slideViewPr>
    <p:cSldViewPr>
      <p:cViewPr varScale="1">
        <p:scale>
          <a:sx n="86" d="100"/>
          <a:sy n="86" d="100"/>
        </p:scale>
        <p:origin x="-6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34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>
                <a:latin typeface="+mn-lt"/>
              </a:defRPr>
            </a:lvl2pPr>
          </a:lstStyle>
          <a:p>
            <a:pPr lvl="1">
              <a:defRPr/>
            </a:pPr>
            <a:fld id="{8D36692D-DB6B-4E02-B1C3-DA5F4B32E0BB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47C1A0D1-BE3D-4DFF-8855-36F19F03905F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763D41BE-6962-4BBF-BA76-013A6649E456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0227F3E9-4B3D-449A-8797-8D0EB3E7D067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3FFA54DB-666A-4267-9A63-C07F91298517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E6F0BFC2-B554-4108-8FB6-F160E086825F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F8A4B1DC-46EE-4E7B-9A90-B14EBDC8EF07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169A7403-988A-4675-899C-3BDA3D3F6777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A01EEBAF-EC10-46EF-B745-59F228E1D629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8945F2B4-6287-4EEA-B2AC-E18D681AC9F8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E7098BC5-CF5C-478E-AF7B-182D4A1868FE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3315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16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kumimoji="0" sz="1400" smtClean="0">
                <a:latin typeface="+mj-lt"/>
              </a:defRPr>
            </a:lvl2pPr>
          </a:lstStyle>
          <a:p>
            <a:pPr lvl="1">
              <a:defRPr/>
            </a:pPr>
            <a:fld id="{7C86C39F-E42B-4046-A40C-10AFB5AF5A4E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609600"/>
            <a:ext cx="8367712" cy="50514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6000" b="1" i="1" dirty="0" smtClean="0">
                <a:solidFill>
                  <a:schemeClr val="hlink"/>
                </a:solidFill>
              </a:rPr>
              <a:t>Казахстан</a:t>
            </a:r>
            <a:r>
              <a:rPr lang="ru-RU" sz="4000" b="1" i="1" dirty="0" smtClean="0">
                <a:solidFill>
                  <a:schemeClr val="hlink"/>
                </a:solidFill>
              </a:rPr>
              <a:t/>
            </a:r>
            <a:br>
              <a:rPr lang="ru-RU" sz="4000" b="1" i="1" dirty="0" smtClean="0">
                <a:solidFill>
                  <a:schemeClr val="hlink"/>
                </a:solidFill>
              </a:rPr>
            </a:br>
            <a:r>
              <a:rPr lang="ru-RU" sz="4000" b="1" i="1" dirty="0" smtClean="0">
                <a:solidFill>
                  <a:schemeClr val="hlink"/>
                </a:solidFill>
              </a:rPr>
              <a:t/>
            </a:r>
            <a:br>
              <a:rPr lang="ru-RU" sz="4000" b="1" i="1" dirty="0" smtClean="0">
                <a:solidFill>
                  <a:schemeClr val="hlink"/>
                </a:solidFill>
              </a:rPr>
            </a:br>
            <a:r>
              <a:rPr lang="en-US" sz="4000" b="1" i="1" dirty="0" smtClean="0">
                <a:solidFill>
                  <a:schemeClr val="hlink"/>
                </a:solidFill>
              </a:rPr>
              <a:t/>
            </a:r>
            <a:br>
              <a:rPr lang="en-US" sz="4000" b="1" i="1" dirty="0" smtClean="0">
                <a:solidFill>
                  <a:schemeClr val="hlink"/>
                </a:solidFill>
              </a:rPr>
            </a:br>
            <a:r>
              <a:rPr lang="en-US" sz="4000" b="1" i="1" dirty="0" smtClean="0">
                <a:solidFill>
                  <a:schemeClr val="hlink"/>
                </a:solidFill>
              </a:rPr>
              <a:t/>
            </a:r>
            <a:br>
              <a:rPr lang="en-US" sz="4000" b="1" i="1" dirty="0" smtClean="0">
                <a:solidFill>
                  <a:schemeClr val="hlink"/>
                </a:solidFill>
              </a:rPr>
            </a:br>
            <a:r>
              <a:rPr lang="en-US" sz="4000" b="1" i="1" dirty="0" smtClean="0">
                <a:solidFill>
                  <a:schemeClr val="hlink"/>
                </a:solidFill>
              </a:rPr>
              <a:t/>
            </a:r>
            <a:br>
              <a:rPr lang="en-US" sz="4000" b="1" i="1" dirty="0" smtClean="0">
                <a:solidFill>
                  <a:schemeClr val="hlink"/>
                </a:solidFill>
              </a:rPr>
            </a:br>
            <a:r>
              <a:rPr lang="en-US" sz="4000" b="1" i="1" dirty="0" smtClean="0">
                <a:solidFill>
                  <a:schemeClr val="hlink"/>
                </a:solidFill>
              </a:rPr>
              <a:t/>
            </a:r>
            <a:br>
              <a:rPr lang="en-US" sz="4000" b="1" i="1" dirty="0" smtClean="0">
                <a:solidFill>
                  <a:schemeClr val="hlink"/>
                </a:solidFill>
              </a:rPr>
            </a:br>
            <a:r>
              <a:rPr lang="en-US" sz="4000" b="1" i="1" dirty="0" smtClean="0">
                <a:solidFill>
                  <a:schemeClr val="hlink"/>
                </a:solidFill>
              </a:rPr>
              <a:t/>
            </a:r>
            <a:br>
              <a:rPr lang="en-US" sz="4000" b="1" i="1" dirty="0" smtClean="0">
                <a:solidFill>
                  <a:schemeClr val="hlink"/>
                </a:solidFill>
              </a:rPr>
            </a:br>
            <a:r>
              <a:rPr lang="ru-RU" sz="2800" b="1" i="1" dirty="0" smtClean="0">
                <a:solidFill>
                  <a:schemeClr val="hlink"/>
                </a:solidFill>
              </a:rPr>
              <a:t/>
            </a:r>
            <a:br>
              <a:rPr lang="ru-RU" sz="2800" b="1" i="1" dirty="0" smtClean="0">
                <a:solidFill>
                  <a:schemeClr val="hlink"/>
                </a:solidFill>
              </a:rPr>
            </a:br>
            <a:r>
              <a:rPr lang="ru-RU" sz="2800" b="1" i="1" dirty="0" smtClean="0">
                <a:solidFill>
                  <a:schemeClr val="hlink"/>
                </a:solidFill>
              </a:rPr>
              <a:t>Подготовила: </a:t>
            </a:r>
            <a:r>
              <a:rPr lang="ru-RU" sz="2800" b="1" i="1" dirty="0" err="1" smtClean="0">
                <a:solidFill>
                  <a:schemeClr val="hlink"/>
                </a:solidFill>
              </a:rPr>
              <a:t>Тулеуова</a:t>
            </a:r>
            <a:r>
              <a:rPr lang="ru-RU" sz="2800" b="1" i="1" dirty="0" smtClean="0">
                <a:solidFill>
                  <a:schemeClr val="hlink"/>
                </a:solidFill>
              </a:rPr>
              <a:t> Г.К.</a:t>
            </a:r>
            <a:br>
              <a:rPr lang="ru-RU" sz="2800" b="1" i="1" dirty="0" smtClean="0">
                <a:solidFill>
                  <a:schemeClr val="hlink"/>
                </a:solidFill>
              </a:rPr>
            </a:br>
            <a:endParaRPr lang="ru-RU" sz="2800" b="1" i="1" dirty="0" smtClean="0">
              <a:solidFill>
                <a:schemeClr val="hlink"/>
              </a:solidFill>
            </a:endParaRPr>
          </a:p>
        </p:txBody>
      </p:sp>
      <p:pic>
        <p:nvPicPr>
          <p:cNvPr id="4" name="Picture 5" descr="4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142984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Kr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214422"/>
            <a:ext cx="3744912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Рамка 5"/>
          <p:cNvSpPr/>
          <p:nvPr/>
        </p:nvSpPr>
        <p:spPr bwMode="auto">
          <a:xfrm>
            <a:off x="3643306" y="6286520"/>
            <a:ext cx="2857520" cy="571480"/>
          </a:xfrm>
          <a:prstGeom prst="fram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Prezentacii.com</a:t>
            </a: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468313" y="114300"/>
            <a:ext cx="8496300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ctr"/>
            <a:r>
              <a:rPr kumimoji="0" lang="ru-RU" sz="2400" b="1">
                <a:solidFill>
                  <a:schemeClr val="accent2"/>
                </a:solidFill>
              </a:rPr>
              <a:t>Вот что пишет Кайрат в те трагические дни о себе и уготовленной ему судьбе, и каким представляется ему судилище, устроенное над ним в те, от нас уже отдаленные, восьмидесятые годы:</a:t>
            </a:r>
          </a:p>
          <a:p>
            <a:pPr indent="457200" algn="ctr"/>
            <a:r>
              <a:rPr kumimoji="0" lang="ru-RU" sz="2400" b="1">
                <a:solidFill>
                  <a:schemeClr val="hlink"/>
                </a:solidFill>
              </a:rPr>
              <a:t>«Вождями» своими брошенный, </a:t>
            </a:r>
          </a:p>
          <a:p>
            <a:pPr indent="457200" algn="ctr"/>
            <a:r>
              <a:rPr kumimoji="0" lang="ru-RU" sz="2400" b="1">
                <a:solidFill>
                  <a:schemeClr val="hlink"/>
                </a:solidFill>
              </a:rPr>
              <a:t>В отступлении я оказался в плену. </a:t>
            </a:r>
          </a:p>
          <a:p>
            <a:pPr indent="457200" algn="ctr"/>
            <a:r>
              <a:rPr kumimoji="0" lang="ru-RU" sz="2400" b="1">
                <a:solidFill>
                  <a:schemeClr val="hlink"/>
                </a:solidFill>
              </a:rPr>
              <a:t>Те, кому верил, от меня открестились, </a:t>
            </a:r>
          </a:p>
          <a:p>
            <a:pPr indent="457200" algn="ctr"/>
            <a:r>
              <a:rPr kumimoji="0" lang="ru-RU" sz="2400" b="1">
                <a:solidFill>
                  <a:schemeClr val="hlink"/>
                </a:solidFill>
              </a:rPr>
              <a:t>Решив, что так будет вернее. </a:t>
            </a:r>
          </a:p>
          <a:p>
            <a:pPr indent="457200" algn="ctr"/>
            <a:r>
              <a:rPr kumimoji="0" lang="ru-RU" sz="2400" b="1">
                <a:solidFill>
                  <a:schemeClr val="hlink"/>
                </a:solidFill>
              </a:rPr>
              <a:t>Враг торжествует свою победу, </a:t>
            </a:r>
          </a:p>
          <a:p>
            <a:pPr indent="457200" algn="ctr"/>
            <a:r>
              <a:rPr kumimoji="0" lang="ru-RU" sz="2400" b="1">
                <a:solidFill>
                  <a:schemeClr val="hlink"/>
                </a:solidFill>
              </a:rPr>
              <a:t>Я же кляну судьбу. </a:t>
            </a:r>
          </a:p>
          <a:p>
            <a:pPr indent="457200" algn="ctr"/>
            <a:r>
              <a:rPr kumimoji="0" lang="ru-RU" sz="2400" b="1">
                <a:solidFill>
                  <a:schemeClr val="hlink"/>
                </a:solidFill>
              </a:rPr>
              <a:t>Тяжелым камнем легло на сердце </a:t>
            </a:r>
          </a:p>
          <a:p>
            <a:pPr indent="457200" algn="ctr"/>
            <a:r>
              <a:rPr kumimoji="0" lang="ru-RU" sz="2400" b="1">
                <a:solidFill>
                  <a:schemeClr val="hlink"/>
                </a:solidFill>
              </a:rPr>
              <a:t>Предательство бывших друзей. </a:t>
            </a:r>
          </a:p>
          <a:p>
            <a:pPr indent="457200" algn="ctr"/>
            <a:r>
              <a:rPr kumimoji="0" lang="ru-RU" sz="2400" b="1">
                <a:solidFill>
                  <a:schemeClr val="hlink"/>
                </a:solidFill>
              </a:rPr>
              <a:t>Я по молодости глупо верил </a:t>
            </a:r>
          </a:p>
          <a:p>
            <a:pPr indent="457200" algn="ctr"/>
            <a:r>
              <a:rPr kumimoji="0" lang="ru-RU" sz="2400" b="1">
                <a:solidFill>
                  <a:schemeClr val="hlink"/>
                </a:solidFill>
              </a:rPr>
              <a:t>В справедливость суда. </a:t>
            </a:r>
          </a:p>
          <a:p>
            <a:pPr indent="457200" algn="ctr"/>
            <a:r>
              <a:rPr kumimoji="0" lang="ru-RU" sz="2400" b="1">
                <a:solidFill>
                  <a:schemeClr val="hlink"/>
                </a:solidFill>
              </a:rPr>
              <a:t>Полную меру мне суд отмерил, </a:t>
            </a:r>
          </a:p>
          <a:p>
            <a:pPr indent="457200" algn="ctr"/>
            <a:r>
              <a:rPr kumimoji="0" lang="ru-RU" sz="2400" b="1">
                <a:solidFill>
                  <a:schemeClr val="hlink"/>
                </a:solidFill>
              </a:rPr>
              <a:t>Растоптав меня.</a:t>
            </a:r>
          </a:p>
          <a:p>
            <a:pPr indent="457200" algn="ctr" eaLnBrk="0" hangingPunct="0"/>
            <a:endParaRPr kumimoji="0" lang="ru-RU" sz="2400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1255713" y="820738"/>
            <a:ext cx="6634162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 algn="ctr"/>
            <a:r>
              <a:rPr kumimoji="0" lang="ru-RU" sz="2800" b="1">
                <a:solidFill>
                  <a:schemeClr val="hlink"/>
                </a:solidFill>
              </a:rPr>
              <a:t>Краплеными картами судьи играют, </a:t>
            </a:r>
          </a:p>
          <a:p>
            <a:pPr indent="457200" algn="ctr"/>
            <a:r>
              <a:rPr kumimoji="0" lang="ru-RU" sz="2800" b="1">
                <a:solidFill>
                  <a:schemeClr val="hlink"/>
                </a:solidFill>
              </a:rPr>
              <a:t>Мне козыри их нечем крыть. </a:t>
            </a:r>
          </a:p>
          <a:p>
            <a:pPr indent="457200" algn="ctr"/>
            <a:r>
              <a:rPr kumimoji="0" lang="ru-RU" sz="2800" b="1">
                <a:solidFill>
                  <a:schemeClr val="hlink"/>
                </a:solidFill>
              </a:rPr>
              <a:t>И призрачные мои надежды тают, </a:t>
            </a:r>
          </a:p>
          <a:p>
            <a:pPr indent="457200" algn="ctr"/>
            <a:r>
              <a:rPr kumimoji="0" lang="ru-RU" sz="2800" b="1">
                <a:solidFill>
                  <a:schemeClr val="hlink"/>
                </a:solidFill>
              </a:rPr>
              <a:t>Судьбу уже не изменить. </a:t>
            </a:r>
          </a:p>
          <a:p>
            <a:pPr indent="457200" algn="ctr"/>
            <a:r>
              <a:rPr kumimoji="0" lang="ru-RU" sz="2800" b="1">
                <a:solidFill>
                  <a:schemeClr val="hlink"/>
                </a:solidFill>
              </a:rPr>
              <a:t>Приговоренный к Высшей Мере, </a:t>
            </a:r>
          </a:p>
          <a:p>
            <a:pPr indent="457200" algn="ctr"/>
            <a:r>
              <a:rPr kumimoji="0" lang="ru-RU" sz="2800" b="1">
                <a:solidFill>
                  <a:schemeClr val="hlink"/>
                </a:solidFill>
              </a:rPr>
              <a:t>Стою в зале суда. </a:t>
            </a:r>
          </a:p>
          <a:p>
            <a:pPr indent="457200" algn="ctr"/>
            <a:r>
              <a:rPr kumimoji="0" lang="ru-RU" sz="2800" b="1">
                <a:solidFill>
                  <a:schemeClr val="hlink"/>
                </a:solidFill>
              </a:rPr>
              <a:t>И слышу лживое обвинение, </a:t>
            </a:r>
          </a:p>
          <a:p>
            <a:pPr indent="457200" algn="ctr"/>
            <a:r>
              <a:rPr kumimoji="0" lang="ru-RU" sz="2800" b="1">
                <a:solidFill>
                  <a:schemeClr val="hlink"/>
                </a:solidFill>
              </a:rPr>
              <a:t>Защита отводит глаза. </a:t>
            </a:r>
          </a:p>
          <a:p>
            <a:pPr indent="457200" algn="ctr"/>
            <a:r>
              <a:rPr kumimoji="0" lang="ru-RU" sz="2800" b="1">
                <a:solidFill>
                  <a:schemeClr val="hlink"/>
                </a:solidFill>
              </a:rPr>
              <a:t>Что делать теперь мне, раз карта бита? </a:t>
            </a:r>
          </a:p>
          <a:p>
            <a:pPr indent="457200" algn="ctr"/>
            <a:r>
              <a:rPr kumimoji="0" lang="ru-RU" sz="2800" b="1">
                <a:solidFill>
                  <a:schemeClr val="hlink"/>
                </a:solidFill>
              </a:rPr>
              <a:t>Кого мне в этом винить? </a:t>
            </a:r>
          </a:p>
          <a:p>
            <a:pPr indent="457200" algn="ctr"/>
            <a:r>
              <a:rPr kumimoji="0" lang="ru-RU" sz="2800" b="1">
                <a:solidFill>
                  <a:schemeClr val="hlink"/>
                </a:solidFill>
              </a:rPr>
              <a:t>И не остается иного исхода, </a:t>
            </a:r>
          </a:p>
          <a:p>
            <a:pPr indent="457200" algn="ctr"/>
            <a:r>
              <a:rPr kumimoji="0" lang="ru-RU" sz="2800" b="1">
                <a:solidFill>
                  <a:schemeClr val="hlink"/>
                </a:solidFill>
              </a:rPr>
              <a:t>И не о чем Бога молить.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250825" y="1741488"/>
            <a:ext cx="864235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kumimoji="0" lang="ru-RU" sz="2400" b="1">
                <a:solidFill>
                  <a:schemeClr val="accent2"/>
                </a:solidFill>
              </a:rPr>
              <a:t>14 декабря 1996 года в областном центре состоялся многочисленный митинг, посвященный открытию памятника Кайрату Рыскулбекову. Накануне Указом Президента Республики Казахстан Кайрату Рыскулбекову присвоено было самое высокое звание - </a:t>
            </a:r>
            <a:r>
              <a:rPr kumimoji="0" lang="ru-RU" sz="2400" b="1">
                <a:solidFill>
                  <a:schemeClr val="hlink"/>
                </a:solidFill>
              </a:rPr>
              <a:t>«Халык кахарманы».</a:t>
            </a:r>
            <a:r>
              <a:rPr kumimoji="0" lang="ru-RU" sz="2400" b="1">
                <a:solidFill>
                  <a:schemeClr val="accent2"/>
                </a:solidFill>
              </a:rPr>
              <a:t> А памятник этот архитекторами Салаватомс Дембаевым, Бахытом Мусаевым и скульптором Зиядой Тастековым поставлен у самого входа в городской парк, носящего имя Кайрата Рыскулбекова</a:t>
            </a:r>
            <a:r>
              <a:rPr kumimoji="0" lang="ru-RU" b="1"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250825" y="-42863"/>
            <a:ext cx="8713788" cy="2654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ru-RU" sz="2800" b="1">
                <a:solidFill>
                  <a:schemeClr val="accent2"/>
                </a:solidFill>
              </a:rPr>
              <a:t>Даметкен-апай - мать Кайрата в своей речи на митинге, посвященном открытию памятника сыну, она сказала «Мне очень трудно бывает от мысли, что Кайрат мой находится в земле далекого Семея, но я горжусь, что теперь Кайрат не только мой сын, а сын всего наше народа!». 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250825" y="2708275"/>
            <a:ext cx="8391525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kumimoji="0" lang="ru-RU" sz="2800" b="1">
                <a:solidFill>
                  <a:schemeClr val="accent2"/>
                </a:solidFill>
              </a:rPr>
              <a:t>Теперь наша задача - как зеницу ока оберегать независимость, которая далась через жертвы и лишения, трудности. Наш священный долг перед памятью славных предков без потерь донести до будущих поколений оставленные ими в наследство бескрайние земли, неисчерпаемое духовное богатство.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785225" cy="575151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smtClean="0">
                <a:solidFill>
                  <a:schemeClr val="accent2"/>
                </a:solidFill>
              </a:rPr>
              <a:t>Цель:</a:t>
            </a:r>
            <a:r>
              <a:rPr lang="ru-RU" sz="4000" smtClean="0"/>
              <a:t> </a:t>
            </a:r>
            <a:r>
              <a:rPr lang="ru-RU" sz="4000" b="1" i="1" smtClean="0">
                <a:solidFill>
                  <a:schemeClr val="hlink"/>
                </a:solidFill>
              </a:rPr>
              <a:t>воспитание казахстанского патриотизма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b="1" i="1" smtClean="0">
                <a:solidFill>
                  <a:schemeClr val="accent2"/>
                </a:solidFill>
              </a:rPr>
              <a:t>Задачи:</a:t>
            </a:r>
            <a:br>
              <a:rPr lang="ru-RU" sz="4000" b="1" i="1" smtClean="0">
                <a:solidFill>
                  <a:schemeClr val="accent2"/>
                </a:solidFill>
              </a:rPr>
            </a:br>
            <a:r>
              <a:rPr lang="ru-RU" sz="4000" b="1" i="1" smtClean="0">
                <a:solidFill>
                  <a:schemeClr val="hlink"/>
                </a:solidFill>
              </a:rPr>
              <a:t>- воспитывать чувство гордости за свою страну;</a:t>
            </a:r>
            <a:br>
              <a:rPr lang="ru-RU" sz="4000" b="1" i="1" smtClean="0">
                <a:solidFill>
                  <a:schemeClr val="hlink"/>
                </a:solidFill>
              </a:rPr>
            </a:br>
            <a:r>
              <a:rPr lang="ru-RU" sz="4000" b="1" i="1" smtClean="0">
                <a:solidFill>
                  <a:schemeClr val="hlink"/>
                </a:solidFill>
              </a:rPr>
              <a:t>- развивать интерес к истории Казахстана;</a:t>
            </a:r>
            <a:br>
              <a:rPr lang="ru-RU" sz="4000" b="1" i="1" smtClean="0">
                <a:solidFill>
                  <a:schemeClr val="hlink"/>
                </a:solidFill>
              </a:rPr>
            </a:br>
            <a:r>
              <a:rPr lang="ru-RU" sz="4000" b="1" i="1" smtClean="0">
                <a:solidFill>
                  <a:schemeClr val="hlink"/>
                </a:solidFill>
              </a:rPr>
              <a:t>- Рассказать о судьбе героя</a:t>
            </a:r>
            <a:br>
              <a:rPr lang="ru-RU" sz="4000" b="1" i="1" smtClean="0">
                <a:solidFill>
                  <a:schemeClr val="hlink"/>
                </a:solidFill>
              </a:rPr>
            </a:br>
            <a:r>
              <a:rPr lang="ru-RU" sz="4000" b="1" i="1" smtClean="0">
                <a:solidFill>
                  <a:schemeClr val="hlink"/>
                </a:solidFill>
              </a:rPr>
              <a:t>Кайрата Рыскулбекова;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3203575" y="188913"/>
            <a:ext cx="5761038" cy="64087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smtClean="0">
                <a:solidFill>
                  <a:schemeClr val="accent2"/>
                </a:solidFill>
              </a:rPr>
              <a:t>«Наше знамя-независимость</a:t>
            </a:r>
            <a:br>
              <a:rPr lang="ru-RU" sz="4000" b="1" i="1" smtClean="0">
                <a:solidFill>
                  <a:schemeClr val="accent2"/>
                </a:solidFill>
              </a:rPr>
            </a:br>
            <a:r>
              <a:rPr lang="ru-RU" sz="4000" b="1" i="1" smtClean="0">
                <a:solidFill>
                  <a:schemeClr val="accent2"/>
                </a:solidFill>
              </a:rPr>
              <a:t> Наша цель- мир и благоденствие</a:t>
            </a:r>
            <a:br>
              <a:rPr lang="ru-RU" sz="4000" b="1" i="1" smtClean="0">
                <a:solidFill>
                  <a:schemeClr val="accent2"/>
                </a:solidFill>
              </a:rPr>
            </a:br>
            <a:r>
              <a:rPr lang="ru-RU" sz="4000" b="1" i="1" smtClean="0">
                <a:solidFill>
                  <a:schemeClr val="accent2"/>
                </a:solidFill>
              </a:rPr>
              <a:t> В этом мире у нас есть лишь одна Родина- это Казахстан!</a:t>
            </a:r>
            <a:r>
              <a:rPr lang="ru-RU" b="1" i="1" smtClean="0">
                <a:solidFill>
                  <a:schemeClr val="accent2"/>
                </a:solidFill>
              </a:rPr>
              <a:t> </a:t>
            </a:r>
            <a:br>
              <a:rPr lang="ru-RU" b="1" i="1" smtClean="0">
                <a:solidFill>
                  <a:schemeClr val="accent2"/>
                </a:solidFill>
              </a:rPr>
            </a:br>
            <a:r>
              <a:rPr lang="ru-RU" b="1" i="1" smtClean="0">
                <a:solidFill>
                  <a:schemeClr val="accent2"/>
                </a:solidFill>
              </a:rPr>
              <a:t>            </a:t>
            </a:r>
            <a:r>
              <a:rPr lang="ru-RU" b="1" i="1" smtClean="0">
                <a:solidFill>
                  <a:schemeClr val="hlink"/>
                </a:solidFill>
              </a:rPr>
              <a:t>Нурсултан       </a:t>
            </a:r>
            <a:br>
              <a:rPr lang="ru-RU" b="1" i="1" smtClean="0">
                <a:solidFill>
                  <a:schemeClr val="hlink"/>
                </a:solidFill>
              </a:rPr>
            </a:br>
            <a:r>
              <a:rPr lang="ru-RU" b="1" i="1" smtClean="0">
                <a:solidFill>
                  <a:schemeClr val="hlink"/>
                </a:solidFill>
              </a:rPr>
              <a:t>            Назарбаев</a:t>
            </a:r>
          </a:p>
        </p:txBody>
      </p:sp>
      <p:pic>
        <p:nvPicPr>
          <p:cNvPr id="15363" name="Picture 6" descr="image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280828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Kru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404813"/>
            <a:ext cx="3744912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5" descr="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04813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10l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2447925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2754313" y="901700"/>
            <a:ext cx="56340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kk-KZ" sz="2400" b="1" i="1">
                <a:solidFill>
                  <a:schemeClr val="accent2"/>
                </a:solidFill>
              </a:rPr>
              <a:t>Елімнің атын айтсам-Қазақстан,</a:t>
            </a:r>
            <a:endParaRPr kumimoji="0" lang="ru-RU" sz="2400" b="1" i="1">
              <a:solidFill>
                <a:schemeClr val="accent2"/>
              </a:solidFill>
            </a:endParaRPr>
          </a:p>
          <a:p>
            <a:pPr algn="ctr"/>
            <a:r>
              <a:rPr kumimoji="0" lang="kk-KZ" sz="2400" b="1" i="1">
                <a:solidFill>
                  <a:schemeClr val="accent2"/>
                </a:solidFill>
              </a:rPr>
              <a:t>Жерімнің атын айтсам- Қазақстан.</a:t>
            </a:r>
            <a:endParaRPr kumimoji="0" lang="ru-RU" sz="2400" b="1" i="1">
              <a:solidFill>
                <a:schemeClr val="accent2"/>
              </a:solidFill>
            </a:endParaRPr>
          </a:p>
          <a:p>
            <a:pPr algn="ctr"/>
            <a:r>
              <a:rPr kumimoji="0" lang="kk-KZ" sz="2400" b="1" i="1">
                <a:solidFill>
                  <a:schemeClr val="accent2"/>
                </a:solidFill>
              </a:rPr>
              <a:t>Қойнауы қазынаңа толған мекен,</a:t>
            </a:r>
            <a:endParaRPr kumimoji="0" lang="ru-RU" sz="2400" b="1" i="1">
              <a:solidFill>
                <a:schemeClr val="accent2"/>
              </a:solidFill>
            </a:endParaRPr>
          </a:p>
          <a:p>
            <a:pPr algn="ctr"/>
            <a:r>
              <a:rPr kumimoji="0" lang="kk-KZ" sz="2400" b="1" i="1">
                <a:solidFill>
                  <a:schemeClr val="accent2"/>
                </a:solidFill>
              </a:rPr>
              <a:t>Байлығым атын айтсам </a:t>
            </a:r>
            <a:r>
              <a:rPr kumimoji="0" lang="ru-RU" sz="2400" b="1" i="1">
                <a:solidFill>
                  <a:schemeClr val="accent2"/>
                </a:solidFill>
              </a:rPr>
              <a:t>-</a:t>
            </a:r>
            <a:r>
              <a:rPr kumimoji="0" lang="kk-KZ" sz="2400" b="1" i="1">
                <a:solidFill>
                  <a:schemeClr val="accent2"/>
                </a:solidFill>
              </a:rPr>
              <a:t>Қазақстан.</a:t>
            </a: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2843213" y="2997200"/>
            <a:ext cx="5402262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ru-RU" sz="2400" b="1" i="1">
                <a:solidFill>
                  <a:schemeClr val="accent2"/>
                </a:solidFill>
              </a:rPr>
              <a:t>Я стою на горе, </a:t>
            </a:r>
          </a:p>
          <a:p>
            <a:pPr algn="ctr"/>
            <a:r>
              <a:rPr kumimoji="0" lang="ru-RU" sz="2400" b="1" i="1">
                <a:solidFill>
                  <a:schemeClr val="accent2"/>
                </a:solidFill>
              </a:rPr>
              <a:t>Казахстан предо мной.</a:t>
            </a:r>
          </a:p>
          <a:p>
            <a:pPr algn="ctr"/>
            <a:r>
              <a:rPr kumimoji="0" lang="ru-RU" sz="2400" b="1" i="1">
                <a:solidFill>
                  <a:schemeClr val="accent2"/>
                </a:solidFill>
              </a:rPr>
              <a:t>Я смотрю, </a:t>
            </a:r>
          </a:p>
          <a:p>
            <a:pPr algn="ctr"/>
            <a:r>
              <a:rPr kumimoji="0" lang="ru-RU" sz="2400" b="1" i="1">
                <a:solidFill>
                  <a:schemeClr val="accent2"/>
                </a:solidFill>
              </a:rPr>
              <a:t>напрягая вниманье и зренье,</a:t>
            </a:r>
          </a:p>
          <a:p>
            <a:pPr algn="ctr"/>
            <a:r>
              <a:rPr kumimoji="0" lang="ru-RU" sz="2400" b="1" i="1">
                <a:solidFill>
                  <a:schemeClr val="accent2"/>
                </a:solidFill>
              </a:rPr>
              <a:t>И не в силах я скрыть своего изумленья</a:t>
            </a:r>
          </a:p>
          <a:p>
            <a:pPr algn="ctr"/>
            <a:r>
              <a:rPr kumimoji="0" lang="ru-RU" sz="2400" b="1" i="1">
                <a:solidFill>
                  <a:schemeClr val="accent2"/>
                </a:solidFill>
              </a:rPr>
              <a:t>Перед этой прекрасной, могучей страной.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chemeClr val="hlink"/>
                </a:solidFill>
              </a:rPr>
              <a:t>ПЛАМЕННЫЙ ПАТРИОТ</a:t>
            </a:r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3924300" y="2752725"/>
            <a:ext cx="35274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ru-RU" sz="4400" b="1" i="1">
                <a:solidFill>
                  <a:schemeClr val="accent2"/>
                </a:solidFill>
              </a:rPr>
              <a:t>Кайрат Рыскулбеков </a:t>
            </a:r>
          </a:p>
        </p:txBody>
      </p:sp>
      <p:pic>
        <p:nvPicPr>
          <p:cNvPr id="18436" name="Picture 7" descr="Kayrat_Ryskulbek_(1968-1988)_HK_Jeltoqsan_86_Almaty_riot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713" y="1916113"/>
            <a:ext cx="2881312" cy="403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323850" y="173038"/>
            <a:ext cx="8569325" cy="231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ru-RU" b="1" i="1">
                <a:solidFill>
                  <a:schemeClr val="accent2"/>
                </a:solidFill>
              </a:rPr>
              <a:t>Кайрат Рыскулбеков, павший жертвой репрессий, был одним из участников алма-атинских событий в декабре  1986 года.</a:t>
            </a:r>
          </a:p>
          <a:p>
            <a:pPr algn="ctr"/>
            <a:r>
              <a:rPr kumimoji="0" lang="ru-RU" b="1" i="1">
                <a:solidFill>
                  <a:schemeClr val="accent2"/>
                </a:solidFill>
              </a:rPr>
              <a:t>«Останься этот парень жив, он бы не­пременно стал пламенным поэтом или большим политическим деятелем. Тому свидетельство - его письма, дневники, публицистические сочинения, стихот­ворения, написанные в тюрьме». Так характеризует уроженца села Коктерек Мойынкумского района Жамбылской об­ласти Кайрата Рыскулбекова известный поэт, бывший Чрезвычайный и полномочный посол Республики Казахстан в Кыргызстане Мухтар Шаханов</a:t>
            </a:r>
            <a:r>
              <a:rPr kumimoji="0" lang="ru-RU" sz="2000" b="1" i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468313" y="2654300"/>
            <a:ext cx="8207375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kumimoji="0" lang="ru-RU" b="1" i="1">
                <a:solidFill>
                  <a:schemeClr val="accent2"/>
                </a:solidFill>
              </a:rPr>
              <a:t>Кайрат обвинялся в убийстве дружин­ника С.А. Савицкого на площади имени Л. И. Брежнева в Алма-Ате 18 декабря 1986 года, хотя и он, и свидетели доказы­вали, что он во время убийства находился совершенно в другом месте. Об этом вспо­минает друг Кайрата Бауржан Кайранбеков, который в 1986 году учился в Алма-Атинском архитектурно-строительном институте на первом курсе с Кайратом Рыскулбековым на одном потоке, в па­раллельных группах. Жили вместе в об­щежитии, в комнате №1 17-ой секции. «Все это время мы с Кайратом были вмес­те. Его обвинили в убийстве сотрудника телевидения Савицкого, хотя этого не было. Во-первых, Савицкий был убит по улицам Мира-Сатпаева. А мы с Кайратом были в это время на улицах Фурманова-Сатпаева. Во-вторых, я сам видел и слы­шал, как перед проведением опознания одному солдату сказали заранее, на кого показывать. Все было подстроено».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323850" y="612775"/>
            <a:ext cx="8640763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ctr"/>
            <a:r>
              <a:rPr kumimoji="0" lang="ru-RU" sz="2000" b="1" i="1">
                <a:solidFill>
                  <a:schemeClr val="accent2"/>
                </a:solidFill>
              </a:rPr>
              <a:t>Вскоре обвиняемый Рыскулбеков судебной коллегией Верховного суда Казахской ССР приговаривается к высшей мере наказания - смертной казни. Это возмутило общественность цивилизованных стран мира. В Чехословакии, Польше, Венгрии, США и в других странах политические деятели, писатели, поэты, ученые писали письма-протесты на имя Генерального секретаря ЦК КПСС М. С. Горбачева, Председателя Президиума Верховного Совета СССР А. А. Громыко с требованиями отмены смертной казни. Но об этом советская общественность и жители республики ничего не знали.</a:t>
            </a:r>
          </a:p>
          <a:p>
            <a:pPr indent="457200" algn="ctr"/>
            <a:r>
              <a:rPr kumimoji="0" lang="ru-RU" sz="2000" b="1" i="1">
                <a:solidFill>
                  <a:schemeClr val="accent2"/>
                </a:solidFill>
              </a:rPr>
              <a:t>А тем временем во всем мире усиливалось движение в защиту простого парня из Казахстана. По сообщениям агентства «АФП», в Чехословакии 77 членов группы «Хартер-77» по защите Прав человека два раза опубликовали обращение. Таких примеров много. И под давлением общественного мнения Указом Президиума Верховного Совета СССР от 28 апреля 1988 года Кайрат был помилован: смертный приговор был заменен на 20 лет тюрьмы особого режима. Но смерть была уже недалеко от него.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430213" y="333375"/>
            <a:ext cx="85344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kumimoji="0" lang="ru-RU" b="1">
                <a:solidFill>
                  <a:schemeClr val="accent2"/>
                </a:solidFill>
              </a:rPr>
              <a:t>Кайрат умер 21 мая 1988 года. По офи­циальной версии, он покончил жизнь самоубийством. Но за день до смерти к нему в камеру был подселен шесть раз судимый рецидивист К. Власенко. По предварительным данным, его должны были направить в Свердловск, но он ка­ким-то образом попал в Семипалатинск. И это остается загадкой. При проверке причин смерти Кайрата было допущено много нарушений. Так, в деле нет подпи­сей тех, кто делал экспертизу. Да, Кай­рата нет в живых. Загадочной остается его смерть. Но Кайрат не знал, что он – не последняя жертва. Он не знал, что на его похороны не допустят даже родных отца и мать, братьев.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323850" y="3284538"/>
            <a:ext cx="86423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ctr"/>
            <a:r>
              <a:rPr kumimoji="0" lang="ru-RU" b="1">
                <a:solidFill>
                  <a:schemeClr val="accent2"/>
                </a:solidFill>
              </a:rPr>
              <a:t>У нас любят ставить памятники безымянным героям. Только доколе им быть безымянными, этим юным героям крова­вого в памяти народа Желтоксана, гор­дым буревестникам эпохальных перемен, положившим начало краху тотали­тарной системы массового подавления?! Ведь именно им мы обязаны тем, что можем сегодня свободно выражать свое мнение и отстаивать свои гражданские пра­ва. Поэтому с болью в сердце возвращаюсь к тем дням, чтобы напомнить, чего стоила обретенная независимость.</a:t>
            </a:r>
          </a:p>
          <a:p>
            <a:pPr indent="457200" algn="ctr"/>
            <a:r>
              <a:rPr kumimoji="0" lang="ru-RU" b="1">
                <a:solidFill>
                  <a:schemeClr val="accent2"/>
                </a:solidFill>
              </a:rPr>
              <a:t>Хотелось бы в статье представить вам иного Кайрата - известного поэта, чьи стихи прозвучат на русском языке в переводе журналиста Серика Малеева.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58</TotalTime>
  <Words>1010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Times New Roman</vt:lpstr>
      <vt:lpstr>Arial</vt:lpstr>
      <vt:lpstr>Wingdings</vt:lpstr>
      <vt:lpstr>Calibri</vt:lpstr>
      <vt:lpstr>Training</vt:lpstr>
      <vt:lpstr>Казахстан        Подготовила: Тулеуова Г.К. </vt:lpstr>
      <vt:lpstr>Цель: воспитание казахстанского патриотизма Задачи: - воспитывать чувство гордости за свою страну; - развивать интерес к истории Казахстана; - Рассказать о судьбе героя Кайрата Рыскулбекова;</vt:lpstr>
      <vt:lpstr>«Наше знамя-независимость  Наша цель- мир и благоденствие  В этом мире у нас есть лишь одна Родина- это Казахстан!              Нурсултан                    Назарбаев</vt:lpstr>
      <vt:lpstr>Слайд 4</vt:lpstr>
      <vt:lpstr>Слайд 5</vt:lpstr>
      <vt:lpstr>ПЛАМЕННЫЙ ПАТРИОТ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на тему: «Мой Независимый Казахстан»  «Пламенный патриот- Кайрат Рыскулбеков»</dc:title>
  <dc:creator>Admin</dc:creator>
  <cp:lastModifiedBy>Admin</cp:lastModifiedBy>
  <cp:revision>5</cp:revision>
  <dcterms:created xsi:type="dcterms:W3CDTF">2009-12-14T17:05:22Z</dcterms:created>
  <dcterms:modified xsi:type="dcterms:W3CDTF">2012-03-24T11:07:51Z</dcterms:modified>
</cp:coreProperties>
</file>