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anatez.net/physics10/movies/plastina.ht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топ жетекш кужат\рисунок для слайд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90600"/>
            <a:ext cx="9296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 тақырыбы: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 6.4 Сұйықтың беттік қабатының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қасиеттері.</a:t>
            </a:r>
            <a:endParaRPr kumimoji="0" lang="kk-KZ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топ жетекш кужат\рисунок для слайд\ATOMBGC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781426"/>
            <a:ext cx="2286000" cy="2476500"/>
          </a:xfrm>
          <a:prstGeom prst="rect">
            <a:avLst/>
          </a:prstGeom>
          <a:noFill/>
        </p:spPr>
      </p:pic>
      <p:pic>
        <p:nvPicPr>
          <p:cNvPr id="7" name="Рисунок 6" descr="http://oky.ucoz.ru/_ld/5/28059774.png"/>
          <p:cNvPicPr/>
          <p:nvPr/>
        </p:nvPicPr>
        <p:blipFill>
          <a:blip r:embed="rId4"/>
          <a:srcRect t="75000" r="64272"/>
          <a:stretch>
            <a:fillRect/>
          </a:stretch>
        </p:blipFill>
        <p:spPr bwMode="auto">
          <a:xfrm>
            <a:off x="7360788" y="381000"/>
            <a:ext cx="1783212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топ жетекш кужат\рисунок для слайд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1371600"/>
            <a:ext cx="8915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VІІ. Үйге тапсырма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 6.4 Сұйықтың беттік қабатының  қасиеттері.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15- жаттығу №2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8382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sz="36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Еркін энергия дегеніміз не?</a:t>
            </a:r>
            <a:endParaRPr lang="ru-RU" sz="36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sz="36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Беттік керілу күші дегеніміз не?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sz="36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Оның өлшем бірлігі қандай?</a:t>
            </a:r>
            <a:endParaRPr lang="ru-RU" sz="36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sz="36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Капиллярлық құбылысты түсіндіріңдер?</a:t>
            </a:r>
            <a:endParaRPr lang="ru-RU" sz="36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sz="36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Неліктен құрғақ ағаш су ағашқа қарағанда жақсы жанады? </a:t>
            </a:r>
            <a:endParaRPr lang="kk-KZ" sz="36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топ жетекш кужат\рисунок для слайд\Рисунок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8529" y="4648200"/>
            <a:ext cx="3770671" cy="1828800"/>
          </a:xfrm>
          <a:prstGeom prst="rect">
            <a:avLst/>
          </a:prstGeom>
          <a:noFill/>
        </p:spPr>
      </p:pic>
      <p:pic>
        <p:nvPicPr>
          <p:cNvPr id="6" name="Рисунок 5" descr="http://oky.ucoz.ru/_ld/5/40228178.png"/>
          <p:cNvPicPr/>
          <p:nvPr/>
        </p:nvPicPr>
        <p:blipFill>
          <a:blip r:embed="rId3"/>
          <a:srcRect l="75336" r="8520" b="61446"/>
          <a:stretch>
            <a:fillRect/>
          </a:stretch>
        </p:blipFill>
        <p:spPr bwMode="auto">
          <a:xfrm>
            <a:off x="8305800" y="304800"/>
            <a:ext cx="685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топ жетекш кужат\рисунок для слайд\sapphire sphe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296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 мақсаты:</a:t>
            </a: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Оқушыларға сұйықтық</a:t>
            </a:r>
            <a:r>
              <a:rPr kumimoji="0" lang="kk-KZ" sz="2800" b="0" i="1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  капиллярлық құбылыстар туралы, </a:t>
            </a:r>
            <a:r>
              <a:rPr kumimoji="0" lang="kk-KZ" sz="2800" b="0" i="1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жылжымалы шекарасындағы беттік керілуді әр түрлі жолмен өлшеуге болатыны және</a:t>
            </a:r>
            <a:r>
              <a:rPr kumimoji="0" lang="kk-KZ" sz="2800" b="0" i="1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техниканың дамуымен өлшеу дәлдігі артып, теориялық түсінік беру.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Оларды өз беттерімен жұмыс жасауға, ойлау, есте сақтау қабілеттерін дамыту.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Оқушыларды шапшандыққа, ұқыптылыққа,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әдептілікке тәрбиелеу.</a:t>
            </a:r>
            <a:endParaRPr kumimoji="0" lang="kk-KZ" sz="2800" b="0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C:\топ жетекш кужат\рисунок для слайд\chel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8945" y="4114800"/>
            <a:ext cx="199505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топ жетекш кужат\рисунок для слайд\Sun St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7800" y="-1295400"/>
            <a:ext cx="12192000" cy="9753600"/>
          </a:xfrm>
          <a:prstGeom prst="rect">
            <a:avLst/>
          </a:prstGeom>
          <a:noFill/>
        </p:spPr>
      </p:pic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28600" y="1143000"/>
          <a:ext cx="3276600" cy="1707136"/>
        </p:xfrm>
        <a:graphic>
          <a:graphicData uri="http://schemas.openxmlformats.org/presentationml/2006/ole">
            <p:oleObj spid="_x0000_s15366" name="Формула" r:id="rId4" imgW="571252" imgH="393529" progId="Equation.3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133599" y="4495800"/>
          <a:ext cx="4249371" cy="1209675"/>
        </p:xfrm>
        <a:graphic>
          <a:graphicData uri="http://schemas.openxmlformats.org/presentationml/2006/ole">
            <p:oleObj spid="_x0000_s15365" name="Формула" r:id="rId5" imgW="660400" imgH="228600" progId="Equation.3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562600" y="1295400"/>
          <a:ext cx="3797874" cy="1295399"/>
        </p:xfrm>
        <a:graphic>
          <a:graphicData uri="http://schemas.openxmlformats.org/presentationml/2006/ole">
            <p:oleObj spid="_x0000_s15364" name="Формула" r:id="rId6" imgW="838200" imgH="228600" progId="Equation.3">
              <p:embed/>
            </p:oleObj>
          </a:graphicData>
        </a:graphic>
      </p:graphicFrame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228600"/>
            <a:ext cx="337303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Жылдамдық: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943600" y="228600"/>
            <a:ext cx="3200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Координата: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33600" y="3505200"/>
            <a:ext cx="5186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 ауыстыру:        </a:t>
            </a:r>
            <a:endParaRPr lang="ru-RU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990600"/>
            <a:ext cx="3505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914400"/>
            <a:ext cx="3962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191000"/>
            <a:ext cx="4191000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топ жетекш кужат\рисунок для слайд\bg_jat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8600" y="11430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Өзінің сұйығымен динамикалық тепе- теңдікте болатын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буды қалай атаймыз?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Сұйықтың барлық көлемінде  және тұрақты температурада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24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өтетін булануды қалай атаймыз?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Салқындау процесінде ауаның, оның өзінде бар су буымен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24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қанығу кезіндегі температурасын қалай атайды?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abikaterm.ru/files/gig/vit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14800"/>
            <a:ext cx="2209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900igr.net/datai/fizika/Vlazhnost-vozdukha-urok/0011-009-Kondensatsionnyj-gigromet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2743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tse4.mm.bing.net/th?id=OIP.M86003b66b106f6481f703356190368e4o0&amp;pid=15.1"/>
          <p:cNvPicPr/>
          <p:nvPr/>
        </p:nvPicPr>
        <p:blipFill>
          <a:blip r:embed="rId4"/>
          <a:srcRect l="40500" b="27000"/>
          <a:stretch>
            <a:fillRect/>
          </a:stretch>
        </p:blipFill>
        <p:spPr bwMode="auto">
          <a:xfrm>
            <a:off x="6400800" y="1295400"/>
            <a:ext cx="2286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900igr.net/datas/fizika/Nasyschennyj-par/0015-015-Volosnoj-gigromet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14800"/>
            <a:ext cx="2590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900igr.net/datai/fizika/Vlazhnost-vozdukha-urok/0012-010-Volosnoj-gigrometr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191000"/>
            <a:ext cx="2209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dopomoga.ua/image/cache/data/upload/e610ebecab578e7dacb7fabf8688989c-watermar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371600"/>
            <a:ext cx="2209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990600" y="6858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sz="24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Суреттерде  қандай құрылғылар  көрсетілген.</a:t>
            </a:r>
            <a:endParaRPr lang="kk-KZ" sz="2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BD20656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400800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BD20656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7892256" y="5366543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BD20656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6400800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BD20656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-489744" y="5366543"/>
            <a:ext cx="1752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топ жетекш кужат\рисунок для слайд\1psho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80772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000" i="1" dirty="0" smtClean="0"/>
              <a:t>Бiрлiк ауданның</a:t>
            </a:r>
            <a:r>
              <a:rPr lang="kk-KZ" sz="2000" dirty="0" smtClean="0"/>
              <a:t> беттiк энергиясы </a:t>
            </a:r>
            <a:r>
              <a:rPr lang="kk-KZ" sz="2000" i="1" dirty="0" smtClean="0"/>
              <a:t>σ</a:t>
            </a:r>
            <a:r>
              <a:rPr lang="kk-KZ" sz="2000" dirty="0" smtClean="0"/>
              <a:t> - </a:t>
            </a:r>
            <a:r>
              <a:rPr lang="kk-KZ" sz="2000" i="1" dirty="0" smtClean="0"/>
              <a:t>меншiктi беттiк энергия</a:t>
            </a:r>
            <a:r>
              <a:rPr lang="kk-KZ" sz="2000" dirty="0" smtClean="0"/>
              <a:t> деп аталады:</a:t>
            </a:r>
            <a:endParaRPr lang="ru-RU" sz="2000" dirty="0" smtClean="0"/>
          </a:p>
          <a:p>
            <a:r>
              <a:rPr lang="kk-KZ" sz="2000" i="1" dirty="0" smtClean="0"/>
              <a:t>σ</a:t>
            </a:r>
            <a:r>
              <a:rPr lang="kk-KZ" sz="2000" dirty="0" smtClean="0"/>
              <a:t> = </a:t>
            </a:r>
            <a:r>
              <a:rPr lang="kk-KZ" sz="2000" i="1" dirty="0" smtClean="0"/>
              <a:t>W/S</a:t>
            </a:r>
            <a:r>
              <a:rPr lang="kk-KZ" sz="2000" dirty="0" smtClean="0"/>
              <a:t> ,</a:t>
            </a:r>
            <a:endParaRPr lang="ru-RU" sz="2000" dirty="0" smtClean="0"/>
          </a:p>
          <a:p>
            <a:r>
              <a:rPr lang="kk-KZ" sz="2000" dirty="0" smtClean="0"/>
              <a:t>мұндағы </a:t>
            </a:r>
            <a:r>
              <a:rPr lang="kk-KZ" sz="2000" i="1" dirty="0" smtClean="0"/>
              <a:t>W</a:t>
            </a:r>
            <a:r>
              <a:rPr lang="kk-KZ" sz="2000" dirty="0" smtClean="0"/>
              <a:t> – </a:t>
            </a:r>
            <a:r>
              <a:rPr lang="kk-KZ" sz="2000" i="1" dirty="0" smtClean="0"/>
              <a:t>S</a:t>
            </a:r>
            <a:r>
              <a:rPr lang="kk-KZ" sz="2000" dirty="0" smtClean="0"/>
              <a:t> ауданға жинақталған беттiк энергия. СИ өлшем бiрлiк жүйесiнде меншiктi беттiк энергия </a:t>
            </a:r>
            <a:r>
              <a:rPr lang="kk-KZ" sz="2000" i="1" dirty="0" smtClean="0"/>
              <a:t>Дж/м</a:t>
            </a:r>
            <a:r>
              <a:rPr lang="kk-KZ" sz="2000" i="1" baseline="30000" dirty="0" smtClean="0"/>
              <a:t>2</a:t>
            </a:r>
            <a:r>
              <a:rPr lang="kk-KZ" sz="2000" dirty="0" smtClean="0"/>
              <a:t> – пен өлшенедi.</a:t>
            </a:r>
            <a:endParaRPr lang="ru-RU" sz="2000" dirty="0" smtClean="0"/>
          </a:p>
          <a:p>
            <a:r>
              <a:rPr lang="kk-KZ" sz="2000" dirty="0" smtClean="0"/>
              <a:t>Беттiк қабаттың бөлшектерi, сұйық бетiне жанама жазықтықта жатқан және сұйық бетiнiң ауданын мейлiнше кiшiрейтуге бағытталған, (негiзделген) күштiң әсерiне ұшырайды. Бұл күштер – </a:t>
            </a:r>
            <a:r>
              <a:rPr lang="kk-KZ" sz="2000" i="1" dirty="0" smtClean="0"/>
              <a:t>беттiк керiлу күштерi</a:t>
            </a:r>
            <a:r>
              <a:rPr lang="kk-KZ" sz="2000" dirty="0" smtClean="0"/>
              <a:t> </a:t>
            </a:r>
            <a:r>
              <a:rPr lang="kk-KZ" sz="2000" i="1" dirty="0" smtClean="0"/>
              <a:t>F</a:t>
            </a:r>
            <a:r>
              <a:rPr lang="kk-KZ" sz="2000" dirty="0" smtClean="0"/>
              <a:t> деп аталады.</a:t>
            </a:r>
            <a:endParaRPr lang="ru-RU" sz="2000" dirty="0" smtClean="0"/>
          </a:p>
          <a:p>
            <a:r>
              <a:rPr lang="kk-KZ" sz="2000" dirty="0" smtClean="0"/>
              <a:t>Егер сұйықтың ашық бетi </a:t>
            </a:r>
            <a:r>
              <a:rPr lang="kk-KZ" sz="2000" i="1" dirty="0" smtClean="0"/>
              <a:t>тұйық сызықпен шектелген</a:t>
            </a:r>
            <a:r>
              <a:rPr lang="kk-KZ" sz="2000" dirty="0" smtClean="0"/>
              <a:t> болса, онда бұл сызық -</a:t>
            </a:r>
            <a:r>
              <a:rPr lang="kk-KZ" sz="2000" b="1" dirty="0" smtClean="0">
                <a:solidFill>
                  <a:srgbClr val="FFFF00"/>
                </a:solidFill>
              </a:rPr>
              <a:t> </a:t>
            </a:r>
            <a:r>
              <a:rPr lang="kk-KZ" sz="2000" b="1" dirty="0" smtClean="0">
                <a:solidFill>
                  <a:srgbClr val="FFFF00"/>
                </a:solidFill>
                <a:hlinkClick r:id="rId3"/>
              </a:rPr>
              <a:t>жұғылу периметрi</a:t>
            </a:r>
            <a:r>
              <a:rPr lang="kk-KZ" sz="2000" dirty="0" smtClean="0"/>
              <a:t> деп аталады. Ондай беттер үшiн </a:t>
            </a:r>
            <a:r>
              <a:rPr lang="kk-KZ" sz="2000" i="1" dirty="0" smtClean="0"/>
              <a:t>σ = F / L</a:t>
            </a:r>
            <a:r>
              <a:rPr lang="kk-KZ" sz="2000" dirty="0" smtClean="0"/>
              <a:t>, СИ өлшем бiрлiк жүйесiнде </a:t>
            </a:r>
            <a:r>
              <a:rPr lang="kk-KZ" sz="2000" i="1" dirty="0" smtClean="0"/>
              <a:t>σ</a:t>
            </a:r>
            <a:r>
              <a:rPr lang="kk-KZ" sz="2000" dirty="0" smtClean="0"/>
              <a:t>шамасының өлшем бiрлiгi </a:t>
            </a:r>
            <a:r>
              <a:rPr lang="kk-KZ" sz="2000" i="1" dirty="0" smtClean="0"/>
              <a:t>Н/м</a:t>
            </a:r>
            <a:r>
              <a:rPr lang="kk-KZ" sz="2000" dirty="0" smtClean="0"/>
              <a:t>.</a:t>
            </a:r>
            <a:endParaRPr lang="ru-RU" sz="2000" dirty="0" smtClean="0"/>
          </a:p>
          <a:p>
            <a:r>
              <a:rPr lang="kk-KZ" sz="2000" dirty="0" smtClean="0"/>
              <a:t>Беттiк керiлу коэффициентi меншiктi беттiк энергияның мағынасын бередi: 1 </a:t>
            </a:r>
            <a:r>
              <a:rPr lang="kk-KZ" sz="2000" i="1" dirty="0" smtClean="0"/>
              <a:t>Н/м</a:t>
            </a:r>
            <a:r>
              <a:rPr lang="kk-KZ" sz="2000" dirty="0" smtClean="0"/>
              <a:t> = 1 </a:t>
            </a:r>
            <a:r>
              <a:rPr lang="kk-KZ" sz="2000" i="1" dirty="0" smtClean="0"/>
              <a:t>Дж/м</a:t>
            </a:r>
            <a:r>
              <a:rPr lang="kk-KZ" sz="2000" i="1" baseline="30000" dirty="0" smtClean="0"/>
              <a:t>2</a:t>
            </a:r>
            <a:r>
              <a:rPr lang="kk-KZ" sz="2000" dirty="0" smtClean="0"/>
              <a:t> . Беттiк күштi серпiмдiлiк күшiмен шатастыруға болмайды.</a:t>
            </a:r>
            <a:endParaRPr lang="ru-RU" sz="2000" dirty="0" smtClean="0"/>
          </a:p>
          <a:p>
            <a:r>
              <a:rPr lang="kk-KZ" sz="2000" dirty="0" smtClean="0"/>
              <a:t>Қатты дене бетiмен үлдiр секiлдi ағып-жайылатын сұйық </a:t>
            </a:r>
            <a:r>
              <a:rPr lang="kk-KZ" sz="2000" i="1" dirty="0" smtClean="0"/>
              <a:t>жұғатын сұйық</a:t>
            </a:r>
            <a:r>
              <a:rPr lang="kk-KZ" sz="2000" dirty="0" smtClean="0"/>
              <a:t> деп аталады, ал тамшыға айналып, жиылып тұратын сұйық </a:t>
            </a:r>
            <a:r>
              <a:rPr lang="kk-KZ" sz="2000" i="1" dirty="0" smtClean="0"/>
              <a:t>жұқпайтын сұйық</a:t>
            </a:r>
            <a:r>
              <a:rPr lang="kk-KZ" sz="2000" dirty="0" smtClean="0"/>
              <a:t> деп аталады. Жұғу және жұқпау эффектерi қатты қабырға маңындағы ашық беттердiң қисаюымен бiрлесiп (қатар) жүредi. Өте тар түтiкшелер – капиллярлар қарастырылған жағдайда, ондай қисайған беттер </a:t>
            </a:r>
            <a:r>
              <a:rPr lang="kk-KZ" sz="2000" i="1" dirty="0" smtClean="0"/>
              <a:t>мениск</a:t>
            </a:r>
            <a:r>
              <a:rPr lang="kk-KZ" sz="2000" dirty="0" smtClean="0"/>
              <a:t> деп аталады. Ол гекше  айдың орағы, доғасы деген мағынаны білдіреді.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Жұғу құбылысы, қатты дене бетiне және менискке олардың қиылысу нүктелерiнде жүргiзiлген жанамалар арасындағы шектiк бұрыш δ арқылы сипатталады. Ол сұйықтың iшiнен бастап өлшенедi. Жұғатын сұйықтар үшiн шектiк бұрыш сүйiр болып келедi: 0 ≤δ&lt;π/2 (2.5 - сурет), ал жұқпайтын сұйықтар үшiн – ол доғал: π/2 &lt;δ≤π (2.6 - сурет). δ = 0 жағдайы идеалды жұғуға, ал δ = π жағдайы идеалды жұқпауға сәйкес.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anatez.net/physics10/images/p2.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352800"/>
            <a:ext cx="1752600" cy="255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anatez.net/physics10/images/p2.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352800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J009567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410200"/>
            <a:ext cx="11874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топ жетекш кужат\рисунок для слайд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" y="228600"/>
            <a:ext cx="815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Егер суға жіңішке шыны түтікті батырсақ, ондасу түтікке таралып, оның түтіктегі деңгейі түтіктің сыртындағы деңгейінен h биіктікте болады. Ол суды жоғары қарай тартып, түтіктің h биіктіктегі су бағананың гидростатикалық р</a:t>
            </a:r>
            <a:r>
              <a:rPr lang="kk-KZ" sz="2800" i="1" baseline="-30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kk-KZ" sz="28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=ρgh қысымымен теңескенге дейін көтереді. р</a:t>
            </a:r>
            <a:r>
              <a:rPr lang="kk-KZ" sz="2800" i="1" baseline="-30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lang="kk-KZ" sz="28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=р</a:t>
            </a:r>
            <a:r>
              <a:rPr lang="kk-KZ" sz="2800" i="1" baseline="-30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</a:t>
            </a:r>
            <a:r>
              <a:rPr lang="kk-KZ" sz="28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кезінде 2σ/R=ρgh осыдан h =2σ/ρgR Толық жұғатын кезде Ө=0 жартылай жұқпайтын кезде Ө=0  h=2σcosӨ/ ρgr</a:t>
            </a:r>
            <a:endParaRPr lang="ru-RU" sz="2800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Жұғатын сұйықтардың капиллярлардан тартылуы немесе жұқпайтын сұйықтардың капмллярлардан итеріліп шығарылуы капиллярлық құбылыстар деп атайды. </a:t>
            </a:r>
            <a:endParaRPr lang="kk-KZ" sz="2800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V. Жаңа сабақты бекіту.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15- жаттыгу №3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Әрбір куб метрінде 7,7*10</a:t>
            </a:r>
            <a:r>
              <a:rPr kumimoji="0" lang="kk-KZ" sz="2400" b="0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 су буы болатын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температурасы 15</a:t>
            </a:r>
            <a:r>
              <a:rPr kumimoji="0" lang="kk-KZ" sz="2400" b="0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бөлмедегі ауаның салыстырмалы      ылғалдылығы қандай? t температурада қаныққан булардың тығыздығын кестетен анықтау.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Кораб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895600"/>
            <a:ext cx="2590800" cy="3741738"/>
          </a:xfrm>
          <a:prstGeom prst="rect">
            <a:avLst/>
          </a:prstGeom>
          <a:noFill/>
        </p:spPr>
      </p:pic>
      <p:pic>
        <p:nvPicPr>
          <p:cNvPr id="5" name="Picture 7" descr="Кораб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95600"/>
            <a:ext cx="2590800" cy="3741738"/>
          </a:xfrm>
          <a:prstGeom prst="rect">
            <a:avLst/>
          </a:prstGeom>
          <a:noFill/>
        </p:spPr>
      </p:pic>
      <p:pic>
        <p:nvPicPr>
          <p:cNvPr id="6" name="Picture 7" descr="Кораб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95600"/>
            <a:ext cx="2628109" cy="3657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3886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Білемін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8862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Білгім келеді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810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Білмеймін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285</Words>
  <PresentationFormat>Экран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Поток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gauhar-nursultanova</dc:creator>
  <cp:lastModifiedBy>Windows User</cp:lastModifiedBy>
  <cp:revision>14</cp:revision>
  <dcterms:created xsi:type="dcterms:W3CDTF">2015-12-03T12:19:11Z</dcterms:created>
  <dcterms:modified xsi:type="dcterms:W3CDTF">2015-12-03T16:21:02Z</dcterms:modified>
</cp:coreProperties>
</file>