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7929618" cy="142876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>История открытия щелочноземельных </a:t>
            </a:r>
            <a:r>
              <a:rPr lang="ru-RU" dirty="0" smtClean="0"/>
              <a:t>металлов.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Работа: Черепановой Валерии </a:t>
            </a:r>
            <a:endParaRPr lang="ru-RU" dirty="0"/>
          </a:p>
        </p:txBody>
      </p:sp>
      <p:pic>
        <p:nvPicPr>
          <p:cNvPr id="37890" name="Picture 2" descr="Картинки по запросу щелочных металл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928802"/>
            <a:ext cx="5072098" cy="3703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 descr="Картинки по запросу стронц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4762318" cy="3571900"/>
          </a:xfrm>
          <a:prstGeom prst="rect">
            <a:avLst/>
          </a:prstGeom>
          <a:noFill/>
        </p:spPr>
      </p:pic>
      <p:pic>
        <p:nvPicPr>
          <p:cNvPr id="83970" name="Picture 2" descr="Картинки по запросу стронц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6725" y="0"/>
            <a:ext cx="5187275" cy="4510122"/>
          </a:xfrm>
          <a:prstGeom prst="rect">
            <a:avLst/>
          </a:prstGeom>
          <a:noFill/>
        </p:spPr>
      </p:pic>
      <p:pic>
        <p:nvPicPr>
          <p:cNvPr id="83974" name="Picture 6" descr="Картинки по запросу стронци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3286100"/>
            <a:ext cx="3571900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Картинки по запросу бар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2101964" cy="98582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Барий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714488"/>
            <a:ext cx="8153400" cy="4495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/>
              <a:t>В. </a:t>
            </a:r>
            <a:r>
              <a:rPr lang="ru-RU" dirty="0" err="1" smtClean="0"/>
              <a:t>Касциорало</a:t>
            </a:r>
            <a:r>
              <a:rPr lang="ru-RU" dirty="0" smtClean="0"/>
              <a:t> , сапожник из Болоньи, в 1602 году обратил внимание на то, что тяжёлый шпат (BaSO4) при нагревании с углём и олифой и последующем охлаждении до комнатной температуры начинает излучать красноватый свет. Этому минералу дали название болонского фосфора, или болонского камня, или солнечного камня. Это был </a:t>
            </a:r>
            <a:r>
              <a:rPr lang="ru-RU" dirty="0" err="1" smtClean="0"/>
              <a:t>BaS</a:t>
            </a:r>
            <a:r>
              <a:rPr lang="ru-RU" dirty="0" smtClean="0"/>
              <a:t> (сульфид бария ). Долгое время тяжёлый шпат считали разновидностью того же соединения, которое образует известняк, пока в 1774 году шведский химик К. </a:t>
            </a:r>
            <a:r>
              <a:rPr lang="ru-RU" dirty="0" err="1" smtClean="0"/>
              <a:t>Шееле</a:t>
            </a:r>
            <a:r>
              <a:rPr lang="ru-RU" dirty="0" smtClean="0"/>
              <a:t> вместе с И. Ганном не открыли новое соединение во время изучения пиролюзита. Новое вещество образовывало белый осадок при взаимодействии с серной кислотой. </a:t>
            </a:r>
            <a:r>
              <a:rPr lang="ru-RU" dirty="0" err="1" smtClean="0"/>
              <a:t>Шееле</a:t>
            </a:r>
            <a:r>
              <a:rPr lang="ru-RU" dirty="0" smtClean="0"/>
              <a:t> было установлено, что в состав тяжёлого шпата входит неизвестная ранее земля, которую назвали "баритовой" (от греч. " </a:t>
            </a:r>
            <a:r>
              <a:rPr lang="ru-RU" dirty="0" err="1" smtClean="0"/>
              <a:t>барис</a:t>
            </a:r>
            <a:r>
              <a:rPr lang="ru-RU" dirty="0" smtClean="0"/>
              <a:t> " – тяжёлый ). Своё название получил от  </a:t>
            </a:r>
            <a:r>
              <a:rPr lang="ru-RU" dirty="0" err="1" smtClean="0"/>
              <a:t>др.-греч</a:t>
            </a:r>
            <a:r>
              <a:rPr lang="ru-RU" dirty="0" smtClean="0"/>
              <a:t> .   </a:t>
            </a:r>
            <a:r>
              <a:rPr lang="ru-RU" dirty="0" err="1" smtClean="0"/>
              <a:t>βαρύς  </a:t>
            </a:r>
            <a:r>
              <a:rPr lang="ru-RU" dirty="0" smtClean="0"/>
              <a:t>— «тяжёлый»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Картинки по запросу бар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285860"/>
            <a:ext cx="5429256" cy="4343405"/>
          </a:xfrm>
          <a:prstGeom prst="rect">
            <a:avLst/>
          </a:prstGeom>
          <a:noFill/>
        </p:spPr>
      </p:pic>
      <p:pic>
        <p:nvPicPr>
          <p:cNvPr id="86018" name="Picture 2" descr="Картинки по запросу бар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3392170"/>
          </a:xfrm>
          <a:prstGeom prst="rect">
            <a:avLst/>
          </a:prstGeom>
          <a:noFill/>
        </p:spPr>
      </p:pic>
      <p:pic>
        <p:nvPicPr>
          <p:cNvPr id="86022" name="Picture 6" descr="Картинки по запросу бари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643314"/>
            <a:ext cx="4000527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Картинки по запросу радий метал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3356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1816212" cy="98582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Радий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928802"/>
            <a:ext cx="8102756" cy="39719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/>
              <a:t>Три года упорного труда увенчались успехом. Марии Кюри удалось выделить новый химический элемент – радий, обладавший странными, почти волшебными свойствами. Она назвала эти свойства радиоактивностью. Название «радий» связано с излучением ядер атомов </a:t>
            </a:r>
            <a:r>
              <a:rPr lang="ru-RU" dirty="0" err="1" smtClean="0"/>
              <a:t>Ra</a:t>
            </a:r>
            <a:r>
              <a:rPr lang="ru-RU" dirty="0" smtClean="0"/>
              <a:t> (от латинского </a:t>
            </a:r>
            <a:r>
              <a:rPr lang="ru-RU" dirty="0" err="1" smtClean="0"/>
              <a:t>radius</a:t>
            </a:r>
            <a:r>
              <a:rPr lang="ru-RU" dirty="0" smtClean="0"/>
              <a:t> — луч). Титаническая работа супругов Кюри по извлечению радия, по получению первых миллиграмм чистого хлорида этого элемента </a:t>
            </a:r>
            <a:r>
              <a:rPr lang="ru-RU" dirty="0" err="1" smtClean="0"/>
              <a:t>RaCl</a:t>
            </a:r>
            <a:r>
              <a:rPr lang="ru-RU" dirty="0" smtClean="0"/>
              <a:t> 2  стала символом подвижнической работы ученых-исследователей. За работы по изучению радиоактивности супруги Кюри в 1903 получили Нобелевскую премию по физике, а М. Кюри в 1911 — Нобелевскую премию по химии. В России первый препарат радия был получен в 1921 В. Г. </a:t>
            </a:r>
            <a:r>
              <a:rPr lang="ru-RU" dirty="0" err="1" smtClean="0"/>
              <a:t>Хлопиным</a:t>
            </a:r>
            <a:r>
              <a:rPr lang="ru-RU" dirty="0" smtClean="0"/>
              <a:t> 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Картинки по запросу радий метал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4572000" cy="3165476"/>
          </a:xfrm>
          <a:prstGeom prst="rect">
            <a:avLst/>
          </a:prstGeom>
          <a:noFill/>
        </p:spPr>
      </p:pic>
      <p:pic>
        <p:nvPicPr>
          <p:cNvPr id="88068" name="Picture 4" descr="Картинки по запросу радий метал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6" y="1"/>
            <a:ext cx="5357814" cy="3571876"/>
          </a:xfrm>
          <a:prstGeom prst="rect">
            <a:avLst/>
          </a:prstGeom>
          <a:noFill/>
        </p:spPr>
      </p:pic>
      <p:pic>
        <p:nvPicPr>
          <p:cNvPr id="88070" name="Picture 6" descr="Картинки по запросу радий метал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429000"/>
            <a:ext cx="4565641" cy="3227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174194" cy="105726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История открытия щелочноземельных металлов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714488"/>
            <a:ext cx="8031318" cy="43291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 smtClean="0"/>
              <a:t>Щё́лочноземе́льные</a:t>
            </a:r>
            <a:r>
              <a:rPr lang="ru-RU" dirty="0" smtClean="0"/>
              <a:t> </a:t>
            </a:r>
            <a:r>
              <a:rPr lang="ru-RU" dirty="0" err="1" smtClean="0"/>
              <a:t>мета́ллы</a:t>
            </a:r>
            <a:r>
              <a:rPr lang="ru-RU" dirty="0" smtClean="0"/>
              <a:t>  —  химические элементы  2-й группы  периодической таблицы </a:t>
            </a:r>
            <a:r>
              <a:rPr lang="ru-RU" dirty="0" smtClean="0"/>
              <a:t>элементов:</a:t>
            </a:r>
            <a:r>
              <a:rPr lang="ru-RU" dirty="0" smtClean="0"/>
              <a:t>  </a:t>
            </a:r>
            <a:r>
              <a:rPr lang="ru-RU" dirty="0" smtClean="0"/>
              <a:t>бериллий,</a:t>
            </a:r>
            <a:r>
              <a:rPr lang="ru-RU" dirty="0" smtClean="0"/>
              <a:t>  </a:t>
            </a:r>
            <a:r>
              <a:rPr lang="ru-RU" dirty="0" smtClean="0"/>
              <a:t>магний,</a:t>
            </a:r>
            <a:r>
              <a:rPr lang="ru-RU" dirty="0" smtClean="0"/>
              <a:t>  </a:t>
            </a:r>
            <a:r>
              <a:rPr lang="ru-RU" dirty="0" smtClean="0"/>
              <a:t>кальций, </a:t>
            </a:r>
            <a:r>
              <a:rPr lang="ru-RU" dirty="0" smtClean="0"/>
              <a:t>  стронций , барий  и  радий а </a:t>
            </a:r>
            <a:r>
              <a:rPr lang="ru-RU" dirty="0" smtClean="0"/>
              <a:t>так же</a:t>
            </a:r>
            <a:r>
              <a:rPr lang="ru-RU" dirty="0" smtClean="0"/>
              <a:t>, вероятно,  </a:t>
            </a:r>
            <a:r>
              <a:rPr lang="ru-RU" dirty="0" err="1" smtClean="0"/>
              <a:t>унбинилий</a:t>
            </a:r>
            <a:r>
              <a:rPr lang="ru-RU" dirty="0" smtClean="0"/>
              <a:t> . Рассмотрим каждый из них по отдельности.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Картинки по запросу берилл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2459154" cy="91438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Бериллий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643026"/>
            <a:ext cx="8286808" cy="50006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/>
              <a:t>В конце 18 века химики заподозрили, что в </a:t>
            </a:r>
            <a:r>
              <a:rPr lang="ru-RU" sz="2000" b="1" dirty="0" err="1" smtClean="0"/>
              <a:t>бириллах</a:t>
            </a:r>
            <a:r>
              <a:rPr lang="ru-RU" sz="2000" b="1" dirty="0" smtClean="0"/>
              <a:t> есть какой –то новый не известный элемент. В 1798 году французский химик Льюис </a:t>
            </a:r>
            <a:r>
              <a:rPr lang="ru-RU" sz="2000" b="1" dirty="0" err="1" smtClean="0"/>
              <a:t>Николас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Воклен</a:t>
            </a:r>
            <a:r>
              <a:rPr lang="ru-RU" sz="2000" b="1" dirty="0" smtClean="0"/>
              <a:t> выделил из берилла окись , отличавшуюся от окиси алюминия. Этот элемент был </a:t>
            </a:r>
            <a:r>
              <a:rPr lang="ru-RU" sz="2000" b="1" dirty="0" smtClean="0"/>
              <a:t>похож </a:t>
            </a:r>
            <a:r>
              <a:rPr lang="ru-RU" sz="2000" b="1" dirty="0" smtClean="0"/>
              <a:t>на оксид </a:t>
            </a:r>
            <a:r>
              <a:rPr lang="ru-RU" sz="2000" b="1" dirty="0" smtClean="0"/>
              <a:t>алюминия, однако </a:t>
            </a:r>
            <a:r>
              <a:rPr lang="ru-RU" sz="2000" b="1" dirty="0" smtClean="0"/>
              <a:t>имел отличия. Оксид растворялся в углекислом аммонии ( оксид алюминия таким свойством не обладал); сернокислая </a:t>
            </a:r>
            <a:r>
              <a:rPr lang="ru-RU" sz="2000" b="1" dirty="0" err="1" smtClean="0"/>
              <a:t>сольданного</a:t>
            </a:r>
            <a:r>
              <a:rPr lang="ru-RU" sz="2000" b="1" dirty="0" smtClean="0"/>
              <a:t> элемента не образовывала квасцов с сернокислым калием.  Бериллий считали трёхвалентным с атомным весом 13,8 . Он должен был находится между углеродом и азотом, что разрушало закономерности периодического закона. Но Менделеев поставил его во вторую группу, доказав что у него просто не правильно определён атомный вес и что равна не 3, а 2. В конце 70-х годов XIX века шведские химики Ларс Фредерик </a:t>
            </a:r>
            <a:r>
              <a:rPr lang="ru-RU" sz="2000" b="1" dirty="0" err="1" smtClean="0"/>
              <a:t>Нильсон</a:t>
            </a:r>
            <a:r>
              <a:rPr lang="ru-RU" sz="2000" b="1" dirty="0" smtClean="0"/>
              <a:t> и </a:t>
            </a:r>
            <a:r>
              <a:rPr lang="ru-RU" sz="2000" b="1" dirty="0" err="1" smtClean="0"/>
              <a:t>Отто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Петерсон</a:t>
            </a:r>
            <a:r>
              <a:rPr lang="ru-RU" sz="2000" b="1" dirty="0" smtClean="0"/>
              <a:t> определили атомный вес бериллия, который был равен 9,1.Наконец-то бериллий нашёл своё место в периодической системе. Этот элемент назван в честь минерала </a:t>
            </a:r>
            <a:r>
              <a:rPr lang="ru-RU" sz="2000" b="1" dirty="0" err="1" smtClean="0"/>
              <a:t>бирилла</a:t>
            </a:r>
            <a:r>
              <a:rPr lang="ru-RU" sz="2000" b="1" dirty="0" smtClean="0"/>
              <a:t> 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Картинки по запросу берилл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686" cy="3273821"/>
          </a:xfrm>
          <a:prstGeom prst="rect">
            <a:avLst/>
          </a:prstGeom>
          <a:noFill/>
        </p:spPr>
      </p:pic>
      <p:pic>
        <p:nvPicPr>
          <p:cNvPr id="77828" name="Picture 4" descr="Картинки по запросу берилл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14290"/>
            <a:ext cx="4857752" cy="3647226"/>
          </a:xfrm>
          <a:prstGeom prst="rect">
            <a:avLst/>
          </a:prstGeom>
          <a:noFill/>
        </p:spPr>
      </p:pic>
      <p:pic>
        <p:nvPicPr>
          <p:cNvPr id="77830" name="Picture 6" descr="Картинки по запросу берилли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357562"/>
            <a:ext cx="4765979" cy="3169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Картинки по запросу магн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230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0826" y="142852"/>
            <a:ext cx="2316278" cy="98582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Магний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2919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/>
              <a:t>Во время засухи в Англии летом 1618 г. Генри </a:t>
            </a:r>
            <a:r>
              <a:rPr lang="ru-RU" dirty="0" err="1" smtClean="0"/>
              <a:t>Уикер</a:t>
            </a:r>
            <a:r>
              <a:rPr lang="ru-RU" dirty="0" smtClean="0"/>
              <a:t> обнаружил на пастбище в Эпсоме небольшую ямку, заполненную водой, которую животные отказывались пить. Позднее обнаружилось, что при наружном и внутреннем употреблении эта вода проявляет целебные свойства. С середины XVII века Эпсом приобретает известность как курорт с источником минеральной воды. Вскоре натуральной соли из этого источника стало не хватать, что привело к усиленным поискам ее </a:t>
            </a:r>
            <a:r>
              <a:rPr lang="ru-RU" dirty="0" err="1" smtClean="0"/>
              <a:t>искуственного</a:t>
            </a:r>
            <a:r>
              <a:rPr lang="ru-RU" dirty="0" smtClean="0"/>
              <a:t> заменителя. </a:t>
            </a:r>
            <a:r>
              <a:rPr lang="ru-RU" dirty="0" err="1" smtClean="0"/>
              <a:t>Каспар</a:t>
            </a:r>
            <a:r>
              <a:rPr lang="ru-RU" dirty="0" smtClean="0"/>
              <a:t> </a:t>
            </a:r>
            <a:r>
              <a:rPr lang="ru-RU" dirty="0" err="1" smtClean="0"/>
              <a:t>Неуманн</a:t>
            </a:r>
            <a:r>
              <a:rPr lang="ru-RU" dirty="0" smtClean="0"/>
              <a:t> (1683–1757) заявил, что приготовил искусственную эпсомскую соль посредством добавления H 2 SO 4  к водному раствору морской соли, привозимой из Испании и Португалии. Он отличил эпсомскую соль (</a:t>
            </a:r>
            <a:r>
              <a:rPr lang="ru-RU" dirty="0" err="1" smtClean="0"/>
              <a:t>MgSO</a:t>
            </a:r>
            <a:r>
              <a:rPr lang="ru-RU" dirty="0" smtClean="0"/>
              <a:t> 4 ) от “ </a:t>
            </a:r>
            <a:r>
              <a:rPr lang="ru-RU" dirty="0" err="1" smtClean="0"/>
              <a:t>мирабилитовой</a:t>
            </a:r>
            <a:r>
              <a:rPr lang="ru-RU" dirty="0" smtClean="0"/>
              <a:t> соли </a:t>
            </a:r>
            <a:r>
              <a:rPr lang="ru-RU" dirty="0" err="1" smtClean="0"/>
              <a:t>Глаубера</a:t>
            </a:r>
            <a:r>
              <a:rPr lang="ru-RU" dirty="0" smtClean="0"/>
              <a:t> ” (</a:t>
            </a:r>
            <a:r>
              <a:rPr lang="ru-RU" dirty="0" err="1" smtClean="0"/>
              <a:t>Na</a:t>
            </a:r>
            <a:r>
              <a:rPr lang="ru-RU" dirty="0" smtClean="0"/>
              <a:t> 2 SO 4 ) и указал, что “земля горькой слабительной соли называется  </a:t>
            </a:r>
            <a:r>
              <a:rPr lang="ru-RU" dirty="0" err="1" smtClean="0"/>
              <a:t>magnesia</a:t>
            </a:r>
            <a:r>
              <a:rPr lang="ru-RU" dirty="0" smtClean="0"/>
              <a:t>   </a:t>
            </a:r>
            <a:r>
              <a:rPr lang="ru-RU" dirty="0" err="1" smtClean="0"/>
              <a:t>alba</a:t>
            </a:r>
            <a:r>
              <a:rPr lang="ru-RU" dirty="0" smtClean="0"/>
              <a:t>  (белая магнезия)”. Магнезию долго не могли отличить от извести; лишь в XVIII в. немецкий врач-терапевт Фридрих </a:t>
            </a:r>
            <a:r>
              <a:rPr lang="ru-RU" dirty="0" err="1" smtClean="0"/>
              <a:t>Гоффман</a:t>
            </a:r>
            <a:r>
              <a:rPr lang="ru-RU" dirty="0" smtClean="0"/>
              <a:t> (1660–1742) установил, что эти соединения различны. В компактной форме и в ощутимых количествах магний был впервые получен в 1828 г. </a:t>
            </a:r>
            <a:r>
              <a:rPr lang="ru-RU" dirty="0" err="1" smtClean="0"/>
              <a:t>Антуаном</a:t>
            </a:r>
            <a:r>
              <a:rPr lang="ru-RU" dirty="0" smtClean="0"/>
              <a:t> Александром Брутом </a:t>
            </a:r>
            <a:r>
              <a:rPr lang="ru-RU" dirty="0" err="1" smtClean="0"/>
              <a:t>Бусси</a:t>
            </a:r>
            <a:r>
              <a:rPr lang="ru-RU" dirty="0" smtClean="0"/>
              <a:t> (1794–1882) путем нагревания смеси безводного </a:t>
            </a:r>
            <a:r>
              <a:rPr lang="ru-RU" dirty="0" err="1" smtClean="0"/>
              <a:t>MgCl</a:t>
            </a:r>
            <a:r>
              <a:rPr lang="ru-RU" dirty="0" smtClean="0"/>
              <a:t> 2   </a:t>
            </a:r>
            <a:r>
              <a:rPr lang="ru-RU" dirty="0" err="1" smtClean="0"/>
              <a:t>c</a:t>
            </a:r>
            <a:r>
              <a:rPr lang="ru-RU" dirty="0" smtClean="0"/>
              <a:t>  калием в стеклянной трубке.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Картинки по запросу магн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0"/>
            <a:ext cx="3643306" cy="4866778"/>
          </a:xfrm>
          <a:prstGeom prst="rect">
            <a:avLst/>
          </a:prstGeom>
          <a:noFill/>
        </p:spPr>
      </p:pic>
      <p:pic>
        <p:nvPicPr>
          <p:cNvPr id="79876" name="Picture 4" descr="Картинки по запросу магн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786058"/>
            <a:ext cx="4884642" cy="3857652"/>
          </a:xfrm>
          <a:prstGeom prst="rect">
            <a:avLst/>
          </a:prstGeom>
          <a:noFill/>
        </p:spPr>
      </p:pic>
      <p:pic>
        <p:nvPicPr>
          <p:cNvPr id="79878" name="Picture 6" descr="Картинки по запросу магни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498806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Картинки по запросу кальций в чистом вид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82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2387716" cy="98582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Кальций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714488"/>
            <a:ext cx="8153400" cy="449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/>
              <a:t>Соединения кальция встречаются в природе повсеместно, поэтому человечество знакомо с ними с древнейших времен. Издавна в строительном деле находила применение известь  ( негашеная и гашеная), которую долгое время считали простым веществом, «землей». Однако в 1808 английский ученый Г. Дэви  сумел получить из извести новый металл. Для этого Дэви подверг электролизу смесь слегка увлажненной гашеной извести с окисью ртути и выделил из образующейся на ртутном катоде амальгамы новый металл, который он назвал кальцием (от лат. </a:t>
            </a:r>
            <a:r>
              <a:rPr lang="ru-RU" dirty="0" err="1" smtClean="0"/>
              <a:t>calx</a:t>
            </a:r>
            <a:r>
              <a:rPr lang="ru-RU" dirty="0" smtClean="0"/>
              <a:t> , род. падеж </a:t>
            </a:r>
            <a:r>
              <a:rPr lang="ru-RU" dirty="0" err="1" smtClean="0"/>
              <a:t>calcis</a:t>
            </a:r>
            <a:r>
              <a:rPr lang="ru-RU" dirty="0" smtClean="0"/>
              <a:t> — известь). В России некоторое время этот металл называли « </a:t>
            </a:r>
            <a:r>
              <a:rPr lang="ru-RU" dirty="0" err="1" smtClean="0"/>
              <a:t>известковием</a:t>
            </a:r>
            <a:r>
              <a:rPr lang="ru-RU" dirty="0" smtClean="0"/>
              <a:t> ».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Картинки по запросу кальций в чистом вид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5718228" cy="3786214"/>
          </a:xfrm>
          <a:prstGeom prst="rect">
            <a:avLst/>
          </a:prstGeom>
          <a:noFill/>
        </p:spPr>
      </p:pic>
      <p:pic>
        <p:nvPicPr>
          <p:cNvPr id="81924" name="Picture 4" descr="Картинки по запросу кальций в чистом вид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977" y="642918"/>
            <a:ext cx="3429023" cy="3429024"/>
          </a:xfrm>
          <a:prstGeom prst="rect">
            <a:avLst/>
          </a:prstGeom>
          <a:noFill/>
        </p:spPr>
      </p:pic>
      <p:pic>
        <p:nvPicPr>
          <p:cNvPr id="81926" name="Picture 6" descr="Картинки по запросу кальций в чистом вид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3786190"/>
            <a:ext cx="5715000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Картинки по запросу стронц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455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2459154" cy="98582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Стронций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643050"/>
            <a:ext cx="8153400" cy="44958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В 1787 г. недалеко от деревушки </a:t>
            </a:r>
            <a:r>
              <a:rPr lang="ru-RU" dirty="0" err="1" smtClean="0"/>
              <a:t>Стронциан</a:t>
            </a:r>
            <a:r>
              <a:rPr lang="ru-RU" dirty="0" smtClean="0"/>
              <a:t> , которая находится в Шотландии в шахте по добыче свинцовой руды, нашли неизвестный минерал, который был назван в честь данной деревушки — стронцианит. Название элемента " стронций " происходит от названия минерала. Т.Хоп установил , что </a:t>
            </a:r>
            <a:r>
              <a:rPr lang="ru-RU" dirty="0" err="1" smtClean="0"/>
              <a:t>стронционит</a:t>
            </a:r>
            <a:r>
              <a:rPr lang="ru-RU" dirty="0" smtClean="0"/>
              <a:t> не может быть ни кальциевой, ни бариевой землями. А. Лавуазье высказал предположение от металлической природе неизвестного химического элемента. Доказал это предположение в 1808 году  </a:t>
            </a:r>
            <a:r>
              <a:rPr lang="ru-RU" dirty="0" err="1" smtClean="0"/>
              <a:t>Гемфри</a:t>
            </a:r>
            <a:r>
              <a:rPr lang="ru-RU" dirty="0" smtClean="0"/>
              <a:t> Дэви 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53</TotalTime>
  <Words>409</Words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Обычная</vt:lpstr>
      <vt:lpstr>История открытия щелочноземельных металлов.</vt:lpstr>
      <vt:lpstr>История открытия щелочноземельных металлов</vt:lpstr>
      <vt:lpstr>Бериллий</vt:lpstr>
      <vt:lpstr>Слайд 4</vt:lpstr>
      <vt:lpstr>Магний</vt:lpstr>
      <vt:lpstr>Слайд 6</vt:lpstr>
      <vt:lpstr>Кальций</vt:lpstr>
      <vt:lpstr>Слайд 8</vt:lpstr>
      <vt:lpstr>Стронций</vt:lpstr>
      <vt:lpstr>Слайд 10</vt:lpstr>
      <vt:lpstr>Барий</vt:lpstr>
      <vt:lpstr>Слайд 12</vt:lpstr>
      <vt:lpstr>Радий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открытия щелочноземельных металлов.</dc:title>
  <cp:lastModifiedBy>123</cp:lastModifiedBy>
  <cp:revision>7</cp:revision>
  <dcterms:modified xsi:type="dcterms:W3CDTF">2016-11-08T12:56:41Z</dcterms:modified>
</cp:coreProperties>
</file>