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71" r:id="rId5"/>
    <p:sldId id="272" r:id="rId6"/>
    <p:sldId id="273" r:id="rId7"/>
    <p:sldId id="274" r:id="rId8"/>
    <p:sldId id="275" r:id="rId9"/>
    <p:sldId id="269" r:id="rId10"/>
    <p:sldId id="270" r:id="rId11"/>
    <p:sldId id="266" r:id="rId12"/>
    <p:sldId id="261" r:id="rId13"/>
    <p:sldId id="262" r:id="rId14"/>
    <p:sldId id="280" r:id="rId15"/>
    <p:sldId id="276" r:id="rId16"/>
    <p:sldId id="279" r:id="rId17"/>
    <p:sldId id="282" r:id="rId18"/>
    <p:sldId id="278" r:id="rId19"/>
    <p:sldId id="281" r:id="rId20"/>
    <p:sldId id="283" r:id="rId21"/>
    <p:sldId id="285" r:id="rId22"/>
    <p:sldId id="284" r:id="rId23"/>
    <p:sldId id="286" r:id="rId24"/>
    <p:sldId id="291" r:id="rId25"/>
    <p:sldId id="292" r:id="rId26"/>
    <p:sldId id="293" r:id="rId27"/>
    <p:sldId id="294" r:id="rId28"/>
    <p:sldId id="288" r:id="rId29"/>
    <p:sldId id="257" r:id="rId30"/>
    <p:sldId id="267" r:id="rId31"/>
    <p:sldId id="268" r:id="rId32"/>
    <p:sldId id="290" r:id="rId33"/>
    <p:sldId id="289" r:id="rId34"/>
    <p:sldId id="264" r:id="rId35"/>
    <p:sldId id="25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1" y="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7;&#1072;&#1084;&#1086;&#1089;&#1090;&#1086;&#1103;&#1090;&#1077;&#1083;&#1100;&#1085;&#1072;&#1103;&#1088;&#1072;&#1073;%20&#1050;&#1059;&#1056;&#1057;&#1067;%20&#1059;&#1084;&#1085;&#1086;&#1078;&#1077;&#1085;&#1080;&#1077;%20&#1080;%20&#1076;&#1077;&#1083;&#1077;&#1085;&#1080;&#1077;%20&#1076;&#1077;&#1089;&#1103;&#1090;&#1080;&#1095;&#1085;&#1099;&#1093;%20&#1076;&#1088;&#1086;&#1073;&#1077;&#1081;%20&#1082;&#1091;&#1088;&#1089;&#1099;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rfwiki.org/wiki/%D0%90%D0%9F%D0%9D_%D0%A0%D0%A1%D0%A4%D0%A1%D0%A0" TargetMode="External"/><Relationship Id="rId3" Type="http://schemas.openxmlformats.org/officeDocument/2006/relationships/hyperlink" Target="http://ru.rfwiki.org/wiki/%D0%9C%D0%B0%D1%82%D0%B5%D0%BC%D0%B0%D1%82%D0%B8%D0%BA%D0%B0" TargetMode="External"/><Relationship Id="rId7" Type="http://schemas.openxmlformats.org/officeDocument/2006/relationships/hyperlink" Target="http://ru.rfwiki.org/wiki/%D0%9F%D1%80%D0%BE%D1%84%D0%B5%D1%81%D1%81%D0%BE%D1%80" TargetMode="External"/><Relationship Id="rId2" Type="http://schemas.openxmlformats.org/officeDocument/2006/relationships/hyperlink" Target="http://ru.rfwiki.org/wiki/%D0%A1%D0%A1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rfwiki.org/wiki/%D0%94%D0%BE%D0%BA%D1%82%D0%BE%D1%80_%D1%84%D0%B8%D0%B7%D0%B8%D0%BA%D0%BE-%D0%BC%D0%B0%D1%82%D0%B5%D0%BC%D0%B0%D1%82%D0%B8%D1%87%D0%B5%D1%81%D0%BA%D0%B8%D1%85_%D0%BD%D0%B0%D1%83%D0%BA" TargetMode="External"/><Relationship Id="rId11" Type="http://schemas.openxmlformats.org/officeDocument/2006/relationships/hyperlink" Target="http://ru.rfwiki.org/wiki/%D0%9D%D0%B0%D1%83%D1%87%D0%BD%D0%BE-%D0%BF%D0%BE%D0%BF%D1%83%D0%BB%D1%8F%D1%80%D0%BD%D0%B0%D1%8F_%D0%BB%D0%B8%D1%82%D0%B5%D1%80%D0%B0%D1%82%D1%83%D1%80%D0%B0" TargetMode="External"/><Relationship Id="rId5" Type="http://schemas.openxmlformats.org/officeDocument/2006/relationships/hyperlink" Target="http://ru.rfwiki.org/wiki/%D0%9A%D0%BD%D0%B8%D0%B3%D0%BE%D0%B2%D0%B5%D0%B4%D0%B5%D0%BD%D0%B8%D0%B5" TargetMode="External"/><Relationship Id="rId10" Type="http://schemas.openxmlformats.org/officeDocument/2006/relationships/hyperlink" Target="http://ru.rfwiki.org/wiki/%D0%98%D1%81%D1%82%D0%BE%D1%80%D0%B8%D1%8F_%D0%BD%D0%B0%D1%83%D0%BA%D0%B8" TargetMode="External"/><Relationship Id="rId4" Type="http://schemas.openxmlformats.org/officeDocument/2006/relationships/hyperlink" Target="http://ru.rfwiki.org/wiki/%D0%9F%D0%B5%D0%B4%D0%B0%D0%B3%D0%BE%D0%B3" TargetMode="External"/><Relationship Id="rId9" Type="http://schemas.openxmlformats.org/officeDocument/2006/relationships/hyperlink" Target="http://ru.rfwiki.org/wiki/%D0%90%D0%9F%D0%9D_%D0%A1%D0%A1%D0%A1%D0%A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7;&#1072;&#1084;&#1086;&#1089;&#1090;&#1086;&#1103;&#1090;&#1077;&#1083;&#1100;&#1085;&#1072;&#1103;&#1088;&#1072;&#1073;%20&#1050;&#1059;&#1056;&#1057;&#1067;%20&#1059;&#1084;&#1085;&#1086;&#1078;&#1077;&#1085;&#1080;&#1077;%20&#1080;%20&#1076;&#1077;&#1083;&#1077;&#1085;&#1080;&#1077;%20&#1076;&#1077;&#1089;&#1103;&#1090;&#1080;&#1095;&#1085;&#1099;&#1093;%20&#1076;&#1088;&#1086;&#1073;&#1077;&#1081;%20&#1082;&#1091;&#1088;&#1089;&#1099;.ppt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509/230148220.2/0_d124d_406de25a_M.jpg" TargetMode="External"/><Relationship Id="rId2" Type="http://schemas.openxmlformats.org/officeDocument/2006/relationships/hyperlink" Target="https://img-fotki.yandex.ru/get/15561/16969765.25e/0_96528_1180a0fa_orig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da6035.ucoz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Деление </a:t>
            </a:r>
            <a:br>
              <a:rPr lang="ru-RU" dirty="0" smtClean="0"/>
            </a:br>
            <a:r>
              <a:rPr lang="ru-RU" dirty="0" smtClean="0"/>
              <a:t>десятичных дробей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обобщения и систематизации</a:t>
            </a:r>
          </a:p>
          <a:p>
            <a:r>
              <a:rPr lang="ru-RU" dirty="0" smtClean="0"/>
              <a:t>знаний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2,4 : 0,2 = 12</a:t>
            </a:r>
          </a:p>
          <a:p>
            <a:pPr>
              <a:buNone/>
            </a:pPr>
            <a:r>
              <a:rPr lang="ru-RU" dirty="0" smtClean="0"/>
              <a:t>      15 : 0,01 = 1500</a:t>
            </a:r>
          </a:p>
          <a:p>
            <a:pPr>
              <a:buNone/>
            </a:pPr>
            <a:r>
              <a:rPr lang="ru-RU" dirty="0" smtClean="0"/>
              <a:t>      4,5 : 9 = 0,5</a:t>
            </a:r>
          </a:p>
          <a:p>
            <a:pPr>
              <a:buNone/>
            </a:pPr>
            <a:r>
              <a:rPr lang="ru-RU" dirty="0" smtClean="0"/>
              <a:t>      150 : 0,5 = 300</a:t>
            </a:r>
          </a:p>
          <a:p>
            <a:pPr>
              <a:buNone/>
            </a:pPr>
            <a:r>
              <a:rPr lang="ru-RU" dirty="0" smtClean="0"/>
              <a:t>      100: 0,25 = 400</a:t>
            </a:r>
          </a:p>
          <a:p>
            <a:pPr>
              <a:buNone/>
            </a:pPr>
            <a:r>
              <a:rPr lang="ru-RU" dirty="0" smtClean="0"/>
              <a:t>       2 : 0,2 = 10       Сколько ошибок?</a:t>
            </a:r>
          </a:p>
          <a:p>
            <a:pPr>
              <a:buNone/>
            </a:pPr>
            <a:r>
              <a:rPr lang="ru-RU" dirty="0" smtClean="0"/>
              <a:t>              Молодцы!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ОТДОХНИ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Ночь. Глаза закрыли, отдыхаем.</a:t>
            </a:r>
          </a:p>
          <a:p>
            <a:pPr>
              <a:buNone/>
            </a:pPr>
            <a:r>
              <a:rPr lang="ru-RU" dirty="0" smtClean="0"/>
              <a:t>                  День. Глаза открыли. </a:t>
            </a:r>
          </a:p>
          <a:p>
            <a:pPr>
              <a:buNone/>
            </a:pPr>
            <a:r>
              <a:rPr lang="ru-RU" dirty="0" smtClean="0"/>
              <a:t>    Круговые движения глазами по часовой стрелке, против часовой стрелки.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Движения глазами в положительном направлении, в отрицательном направлении.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70C0"/>
                </a:solidFill>
              </a:rPr>
              <a:t>Тест.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5"/>
            <a:ext cx="8686800" cy="5112866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4500" b="1" dirty="0" smtClean="0"/>
              <a:t>1) </a:t>
            </a:r>
            <a:r>
              <a:rPr lang="ru-RU" sz="4500" b="1" dirty="0" smtClean="0"/>
              <a:t>При умножении двух десятичных дробей в произведении отделяют запятой справа столько цифр, сколько содержится справа после запятой в первом множителе. </a:t>
            </a:r>
            <a:endParaRPr lang="ru-RU" sz="45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4500" b="1" dirty="0" smtClean="0"/>
              <a:t>2) Чтобы разделить десятичную дробь на 100 надо перенести запятую на один знак влево.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4500" b="1" dirty="0" smtClean="0"/>
              <a:t>3) Чтобы разделить десятичную дробь на 100 надо перенести запятую на два знака влево.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4500" b="1" dirty="0" smtClean="0"/>
              <a:t>4</a:t>
            </a:r>
            <a:r>
              <a:rPr lang="ru-RU" sz="4500" b="1" dirty="0" smtClean="0"/>
              <a:t>) Чтобы умножить десятичную дробь на 10, надо перенести  запятую на один знак вправо.</a:t>
            </a:r>
            <a:endParaRPr lang="ru-RU" sz="4500" b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5) При умножении двух десятичных дробей в произведении отделяют запятой справа столько цифр, сколько содержится справа после запятой в обоих множителях.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6) При делении десятичной дроби на натуральное число в частном ставят запятую после  того, как закончилось деление целой части.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7) При делении десятичной дроби на десятичную дробь, нужно в делимом и делителе перенести запятую на столько цифр вправо, сколько их содержится после запятой в делителе, и после этого выполнить деление на натуральное число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товарища и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Нет</a:t>
            </a:r>
            <a:r>
              <a:rPr lang="ru-RU" dirty="0" smtClean="0"/>
              <a:t>, </a:t>
            </a:r>
            <a:r>
              <a:rPr lang="ru-RU" dirty="0" smtClean="0"/>
              <a:t>нет, да, </a:t>
            </a:r>
            <a:r>
              <a:rPr lang="ru-RU" dirty="0" smtClean="0"/>
              <a:t>да</a:t>
            </a:r>
            <a:r>
              <a:rPr lang="ru-RU" dirty="0" smtClean="0"/>
              <a:t>, </a:t>
            </a:r>
            <a:r>
              <a:rPr lang="ru-RU" dirty="0" smtClean="0"/>
              <a:t>да, да, да.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previews.123rf.com/images/tigatelu/tigatelu1509/tigatelu150900617/45168950-Happy-smiley-emoticon-Stock-Photo.jpg">
            <a:hlinkClick r:id="rId2" action="ppaction://hlinkpres?slideindex=1&amp;slidetitle=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Подведем итог: умножение дробей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581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352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8100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4196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oyamatem.ru/5-klass-mbou-atratskaya-sosh-uchitele-matematiki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6/125046/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864"/>
            <a:ext cx="8928992" cy="6696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llyslide.com/thumbs/16a3d48b8e69d7496e5cb1de0c23c8a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</a:t>
            </a:r>
          </a:p>
          <a:p>
            <a:pPr>
              <a:buNone/>
            </a:pPr>
            <a:r>
              <a:rPr lang="ru-RU" dirty="0" smtClean="0"/>
              <a:t>                                            (А. </a:t>
            </a:r>
            <a:r>
              <a:rPr lang="ru-RU" dirty="0" err="1" smtClean="0"/>
              <a:t>Маркушевич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presentation.ru/documents/ed4354228fa619dde6400ac94bf869d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примеры и проверим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31,14 : 45</a:t>
            </a:r>
          </a:p>
          <a:p>
            <a:pPr marL="514350" indent="-514350">
              <a:buAutoNum type="arabicParenR"/>
            </a:pPr>
            <a:r>
              <a:rPr lang="ru-RU" dirty="0" smtClean="0"/>
              <a:t>41,58 : 5,4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athematics-repetition.com/wp-content/uploads/2013/02/5.5.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2314575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s00.infourok.ru/images/doc/280/285411/hello_html_416a87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1753850" cy="654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самостоятельно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47,5 : 0,5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О,789 : 0,06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3,6 : 0,018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210 : 7,5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19,47 : 3,3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44825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47,5 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0,5 = 95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О,789 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0,06= 13,195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3,6 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0,018 = 200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210 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7,5 = 28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4,71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0,06 = 78,5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19,47 : 3,3 =5,9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закономерность мы видим?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Если число делим на десятичную дробь, меньшую 1, частное больше делимого.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О,789 : 0,06=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13,195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Если число делим на десятичную дробь, большую 1, то частное меньше делимого.</a:t>
            </a:r>
          </a:p>
          <a:p>
            <a:pPr algn="ctr">
              <a:buNone/>
            </a:pPr>
            <a:r>
              <a:rPr lang="ru-RU" dirty="0" smtClean="0"/>
              <a:t>210 : 7,5 = 28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П</a:t>
            </a:r>
            <a:r>
              <a:rPr lang="ru-RU" dirty="0" err="1" smtClean="0"/>
              <a:t>рокоментировать</a:t>
            </a:r>
            <a:r>
              <a:rPr lang="ru-RU" dirty="0" smtClean="0"/>
              <a:t> решение.</a:t>
            </a:r>
          </a:p>
          <a:p>
            <a:pPr>
              <a:buNone/>
            </a:pPr>
            <a:r>
              <a:rPr lang="ru-RU" dirty="0" smtClean="0"/>
              <a:t>Сформулировать правило.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essaysstudent.ru/articles/wp-content/uploads/2016/02/62123541-ekonomicheskiy-rost-i-ego-predel-refe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Синквейн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1.   Дроби</a:t>
            </a:r>
            <a:br>
              <a:rPr lang="ru-RU" dirty="0" smtClean="0"/>
            </a:br>
            <a:r>
              <a:rPr lang="ru-RU" dirty="0" smtClean="0"/>
              <a:t>2. Десятичные и обыкновенные</a:t>
            </a:r>
          </a:p>
          <a:p>
            <a:pPr>
              <a:buNone/>
            </a:pPr>
            <a:r>
              <a:rPr lang="ru-RU" dirty="0" smtClean="0"/>
              <a:t>     3. Складываем, умножаем, делим</a:t>
            </a:r>
            <a:br>
              <a:rPr lang="ru-RU" dirty="0" smtClean="0"/>
            </a:br>
            <a:r>
              <a:rPr lang="ru-RU" dirty="0" smtClean="0"/>
              <a:t>4.  Считаем, думаем, решаем</a:t>
            </a:r>
            <a:br>
              <a:rPr lang="ru-RU" dirty="0" smtClean="0"/>
            </a:br>
            <a:r>
              <a:rPr lang="ru-RU" dirty="0" smtClean="0"/>
              <a:t> 5. Сложно и важно.</a:t>
            </a:r>
          </a:p>
          <a:p>
            <a:pPr algn="ctr">
              <a:buNone/>
            </a:pPr>
            <a:r>
              <a:rPr lang="ru-RU" dirty="0" smtClean="0"/>
              <a:t>  ИНТЕРЕСНО!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/>
              <a:t>                     </a:t>
            </a:r>
            <a:r>
              <a:rPr lang="ru-RU" b="1" dirty="0" err="1" smtClean="0"/>
              <a:t>Алексе́й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Ива́нович</a:t>
            </a:r>
            <a:r>
              <a:rPr lang="ru-RU" b="1" dirty="0" smtClean="0"/>
              <a:t> </a:t>
            </a:r>
            <a:r>
              <a:rPr lang="ru-RU" b="1" dirty="0" err="1" smtClean="0"/>
              <a:t>Маркуше́вич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  — </a:t>
            </a:r>
            <a:r>
              <a:rPr lang="ru-RU" dirty="0" smtClean="0">
                <a:hlinkClick r:id="rId2" tooltip="СССР"/>
              </a:rPr>
              <a:t>советский</a:t>
            </a:r>
            <a:r>
              <a:rPr lang="ru-RU" dirty="0" smtClean="0"/>
              <a:t> </a:t>
            </a:r>
            <a:r>
              <a:rPr lang="ru-RU" dirty="0" smtClean="0">
                <a:hlinkClick r:id="rId3" tooltip="Математика"/>
              </a:rPr>
              <a:t>математик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Педагог"/>
              </a:rPr>
              <a:t>педагог</a:t>
            </a:r>
            <a:r>
              <a:rPr lang="ru-RU" dirty="0" smtClean="0"/>
              <a:t>, </a:t>
            </a:r>
            <a:r>
              <a:rPr lang="ru-RU" dirty="0" smtClean="0">
                <a:hlinkClick r:id="rId5" tooltip="Книговедение"/>
              </a:rPr>
              <a:t>книговед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     </a:t>
            </a:r>
            <a:r>
              <a:rPr lang="ru-RU" u="sng" dirty="0" smtClean="0">
                <a:hlinkClick r:id="rId6" tooltip="Доктор физико-математических наук"/>
              </a:rPr>
              <a:t>доктор физико-математических наук</a:t>
            </a:r>
            <a:r>
              <a:rPr lang="ru-RU" dirty="0" smtClean="0"/>
              <a:t>, </a:t>
            </a:r>
            <a:r>
              <a:rPr lang="ru-RU" dirty="0" smtClean="0">
                <a:hlinkClick r:id="rId7" tooltip="Профессор"/>
              </a:rPr>
              <a:t>профессор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     вице-президент </a:t>
            </a:r>
            <a:r>
              <a:rPr lang="ru-RU" dirty="0" smtClean="0">
                <a:hlinkClick r:id="rId8" tooltip="АПН РСФСР"/>
              </a:rPr>
              <a:t>Академии педагогических наук РСФСР</a:t>
            </a:r>
            <a:r>
              <a:rPr lang="ru-RU" dirty="0" smtClean="0"/>
              <a:t>, действительный член,</a:t>
            </a:r>
          </a:p>
          <a:p>
            <a:pPr fontAlgn="base">
              <a:buNone/>
            </a:pPr>
            <a:r>
              <a:rPr lang="ru-RU" dirty="0" smtClean="0"/>
              <a:t>     вице-президент  </a:t>
            </a:r>
            <a:r>
              <a:rPr lang="ru-RU" dirty="0" smtClean="0">
                <a:hlinkClick r:id="rId9" tooltip="АПН СССР"/>
              </a:rPr>
              <a:t>Академии педагогических наук СССР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smtClean="0"/>
              <a:t>     заместитель </a:t>
            </a:r>
            <a:r>
              <a:rPr lang="ru-RU" dirty="0" smtClean="0"/>
              <a:t>министра просвещения РСФСР. </a:t>
            </a:r>
          </a:p>
          <a:p>
            <a:pPr fontAlgn="base">
              <a:buNone/>
            </a:pPr>
            <a:r>
              <a:rPr lang="ru-RU" dirty="0" smtClean="0"/>
              <a:t>              Автор работ по теории функций, педагогике и методике преподавания математики, </a:t>
            </a:r>
            <a:r>
              <a:rPr lang="ru-RU" dirty="0" smtClean="0">
                <a:hlinkClick r:id="rId10" tooltip="История науки"/>
              </a:rPr>
              <a:t>истории науки</a:t>
            </a:r>
            <a:r>
              <a:rPr lang="ru-RU" dirty="0" smtClean="0"/>
              <a:t>. </a:t>
            </a:r>
          </a:p>
          <a:p>
            <a:pPr fontAlgn="base">
              <a:buNone/>
            </a:pPr>
            <a:r>
              <a:rPr lang="ru-RU" dirty="0" smtClean="0"/>
              <a:t>              Автор многочисленных </a:t>
            </a:r>
            <a:r>
              <a:rPr lang="ru-RU" dirty="0" smtClean="0">
                <a:hlinkClick r:id="rId11" tooltip="Научно-популярная литература"/>
              </a:rPr>
              <a:t>научно-популярных работ</a:t>
            </a:r>
            <a:r>
              <a:rPr lang="ru-RU" dirty="0" smtClean="0"/>
              <a:t> по математике.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закончить сегодняшний урок мне хотелось бы следующей фразой: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Математику нельзя изучать, </a:t>
            </a:r>
          </a:p>
          <a:p>
            <a:pPr algn="r">
              <a:buNone/>
            </a:pPr>
            <a:r>
              <a:rPr lang="ru-RU" b="1" i="1" dirty="0" smtClean="0"/>
              <a:t>наблюдая, как это делает сосед! </a:t>
            </a:r>
            <a:br>
              <a:rPr lang="ru-RU" b="1" i="1" dirty="0" smtClean="0"/>
            </a:br>
            <a:r>
              <a:rPr lang="ru-RU" b="1" i="1" dirty="0" smtClean="0"/>
              <a:t>А. </a:t>
            </a:r>
            <a:r>
              <a:rPr lang="ru-RU" b="1" i="1" dirty="0" err="1" smtClean="0"/>
              <a:t>Нивен</a:t>
            </a: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previews.123rf.com/images/tigatelu/tigatelu1509/tigatelu150900617/45168950-Happy-smiley-emoticon-Stock-Photo.jpg">
            <a:hlinkClick r:id="rId2" action="ppaction://hlinkpres?slideindex=1&amp;slidetitle=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Айвен</a:t>
            </a:r>
            <a:r>
              <a:rPr lang="ru-RU" dirty="0" smtClean="0"/>
              <a:t>  </a:t>
            </a:r>
            <a:r>
              <a:rPr lang="ru-RU" dirty="0" err="1" smtClean="0"/>
              <a:t>Нивен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Американский математик, специалист по теории чисел. Редактор журнала «Американский математический ежемесячник», рассчитанного на учителей и на широкие круги любителей математики, Н. — председатель издательского комитета исследовательской группы по школьной математике Американского математического о-ва. На русск. язык переведена его книга «Числа рациональные и иррациональные», рассчитанная на старшеклассников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1.Прочитать теоретический материал   на стр.73,74</a:t>
            </a:r>
          </a:p>
          <a:p>
            <a:pPr>
              <a:buNone/>
            </a:pPr>
            <a:r>
              <a:rPr lang="ru-RU" dirty="0" smtClean="0"/>
              <a:t>2.Выполнить письменно:</a:t>
            </a:r>
          </a:p>
          <a:p>
            <a:pPr>
              <a:buNone/>
            </a:pPr>
            <a:r>
              <a:rPr lang="ru-RU" dirty="0" smtClean="0"/>
              <a:t>а) базовый уровень №239а),240а),244,312а,б)</a:t>
            </a:r>
          </a:p>
          <a:p>
            <a:pPr>
              <a:buNone/>
            </a:pPr>
            <a:r>
              <a:rPr lang="ru-RU" dirty="0" smtClean="0"/>
              <a:t>б) повышенный уровень №242,243 </a:t>
            </a:r>
          </a:p>
          <a:p>
            <a:pPr>
              <a:buNone/>
            </a:pPr>
            <a:r>
              <a:rPr lang="ru-RU" dirty="0" smtClean="0"/>
              <a:t>3. Подготовить устный рассказ «Для чего человеку нужны десятичные дроби».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Группа: АМ 3-15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Презентацию к уроку в 6 классе</a:t>
            </a:r>
          </a:p>
          <a:p>
            <a:pPr>
              <a:buNone/>
            </a:pPr>
            <a:r>
              <a:rPr lang="ru-RU" dirty="0" smtClean="0"/>
              <a:t>«Деление десятичных дробей»</a:t>
            </a:r>
          </a:p>
          <a:p>
            <a:pPr>
              <a:buNone/>
            </a:pPr>
            <a:r>
              <a:rPr lang="ru-RU" dirty="0" smtClean="0"/>
              <a:t> выполнила</a:t>
            </a:r>
          </a:p>
          <a:p>
            <a:pPr>
              <a:buNone/>
            </a:pPr>
            <a:r>
              <a:rPr lang="ru-RU" dirty="0" smtClean="0"/>
              <a:t>Иванова </a:t>
            </a:r>
            <a:r>
              <a:rPr lang="ru-RU" dirty="0" smtClean="0"/>
              <a:t>Татьяна Васильевна</a:t>
            </a:r>
          </a:p>
          <a:p>
            <a:pPr algn="ctr">
              <a:buNone/>
            </a:pPr>
            <a:r>
              <a:rPr lang="ru-RU" dirty="0" smtClean="0"/>
              <a:t>2016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Шаблон презентации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71626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Фокина Лидия Петровна, 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«СОШ ст. Евсино» </a:t>
            </a:r>
          </a:p>
          <a:p>
            <a:pPr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Искитимского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 Новосибирской области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Информационные источники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Рамка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https://img-fotki.yandex.ru/get/15561/16969765.25e/0_96528_1180a0fa_orig.png</a:t>
            </a:r>
            <a:r>
              <a:rPr lang="ru-RU" sz="160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Фон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3"/>
              </a:rPr>
              <a:t>http://img-fotki.yandex.ru/get/9509/230148220.2/0_d124d_406de25a_M.jpg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00100" y="2143117"/>
            <a:ext cx="7143800" cy="3491300"/>
            <a:chOff x="607288" y="-1729352"/>
            <a:chExt cx="7925152" cy="66928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1729352"/>
              <a:ext cx="7925152" cy="57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Вы можете использовать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данное оформление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источник шаблона: </a:t>
              </a:r>
            </a:p>
            <a:p>
              <a:pPr algn="ctr">
                <a:defRPr/>
              </a:pPr>
              <a:endParaRPr lang="ru-RU" sz="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2699547" y="4196517"/>
              <a:ext cx="3628503" cy="76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hlinkClick r:id="rId4"/>
                </a:rPr>
                <a:t>http://linda6035.ucoz.ru/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Распределите данные выражения на группы по столбикам, выполните действия и ответ обоснуйте.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0,3∙3</a:t>
            </a:r>
          </a:p>
          <a:p>
            <a:r>
              <a:rPr lang="ru-RU" dirty="0" smtClean="0"/>
              <a:t>1-0,8</a:t>
            </a:r>
          </a:p>
          <a:p>
            <a:r>
              <a:rPr lang="ru-RU" dirty="0" smtClean="0"/>
              <a:t> 0,25:4</a:t>
            </a:r>
          </a:p>
          <a:p>
            <a:r>
              <a:rPr lang="ru-RU" dirty="0" smtClean="0"/>
              <a:t>0,26-0,2</a:t>
            </a:r>
          </a:p>
          <a:p>
            <a:r>
              <a:rPr lang="ru-RU" dirty="0" smtClean="0"/>
              <a:t>0,74+0,26</a:t>
            </a:r>
          </a:p>
          <a:p>
            <a:r>
              <a:rPr lang="ru-RU" dirty="0" smtClean="0"/>
              <a:t>0,18∙5</a:t>
            </a:r>
          </a:p>
          <a:p>
            <a:r>
              <a:rPr lang="ru-RU" dirty="0" smtClean="0"/>
              <a:t>0,34+0,6</a:t>
            </a:r>
          </a:p>
          <a:p>
            <a:r>
              <a:rPr lang="ru-RU" dirty="0" smtClean="0"/>
              <a:t>3·0,44</a:t>
            </a:r>
          </a:p>
          <a:p>
            <a:r>
              <a:rPr lang="ru-RU" dirty="0" smtClean="0"/>
              <a:t>0,4∙0,5</a:t>
            </a:r>
          </a:p>
          <a:p>
            <a:r>
              <a:rPr lang="ru-RU" dirty="0" smtClean="0"/>
              <a:t>0,03 :0,2</a:t>
            </a:r>
          </a:p>
          <a:p>
            <a:r>
              <a:rPr lang="ru-RU" dirty="0" smtClean="0"/>
              <a:t>2,7:0,1</a:t>
            </a:r>
          </a:p>
          <a:p>
            <a:r>
              <a:rPr lang="ru-RU" dirty="0" smtClean="0"/>
              <a:t>0,35: 0,05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столбика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0050">
                <a:tc>
                  <a:txBody>
                    <a:bodyPr/>
                    <a:lstStyle/>
                    <a:p>
                      <a:r>
                        <a:rPr lang="ru-RU" dirty="0" smtClean="0"/>
                        <a:t>0,3∙3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1-0,8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0,25:4</a:t>
                      </a:r>
                      <a:endParaRPr lang="ru-RU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0,18∙5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0,26-0,2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0,35: 0,05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3·0,44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0,74+0,26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0,03 :0,2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0,4∙0,5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0,34+0,6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2,7:0,1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свои ошибки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0050">
                <a:tc>
                  <a:txBody>
                    <a:bodyPr/>
                    <a:lstStyle/>
                    <a:p>
                      <a:r>
                        <a:rPr lang="ru-RU" dirty="0" smtClean="0"/>
                        <a:t>0,3∙3=0,9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1-0,8 = 0,2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0,25:4=0,0625</a:t>
                      </a:r>
                      <a:endParaRPr lang="ru-RU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0,18∙5=0,9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0,26-0,2=0,06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0,35: 0,05=7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3·0,44= 1,32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0,74+0,26=1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0,03 :0,2=0,15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0,4∙0,5=0,2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0,34+0,6=0,94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2,7:0,1=27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Пешеход прошел  13,8 км за 3 ч. С какой скоростью он передвигался?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v= </a:t>
            </a:r>
            <a:r>
              <a:rPr lang="ru-RU" dirty="0" smtClean="0"/>
              <a:t>13,8 км : 3 ч = 4,6 км/ч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2,4 : 0,2 = 120</a:t>
            </a:r>
          </a:p>
          <a:p>
            <a:pPr>
              <a:buNone/>
            </a:pPr>
            <a:r>
              <a:rPr lang="ru-RU" dirty="0" smtClean="0"/>
              <a:t>      15 : 0,01 = 15</a:t>
            </a:r>
          </a:p>
          <a:p>
            <a:pPr>
              <a:buNone/>
            </a:pPr>
            <a:r>
              <a:rPr lang="ru-RU" dirty="0" smtClean="0"/>
              <a:t>      4,5 : 9 = 5</a:t>
            </a:r>
          </a:p>
          <a:p>
            <a:pPr>
              <a:buNone/>
            </a:pPr>
            <a:r>
              <a:rPr lang="ru-RU" dirty="0" smtClean="0"/>
              <a:t>      150 : 0,5 = 30</a:t>
            </a:r>
          </a:p>
          <a:p>
            <a:pPr>
              <a:buNone/>
            </a:pPr>
            <a:r>
              <a:rPr lang="ru-RU" dirty="0" smtClean="0"/>
              <a:t>      100: 0,25 = 4</a:t>
            </a:r>
          </a:p>
          <a:p>
            <a:pPr>
              <a:buNone/>
            </a:pPr>
            <a:r>
              <a:rPr lang="ru-RU" dirty="0" smtClean="0"/>
              <a:t>       2 : 0,2 = 0,1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763</Words>
  <Application>Microsoft Office PowerPoint</Application>
  <PresentationFormat>Экран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Деление  десятичных дробей</vt:lpstr>
      <vt:lpstr>Слайд 2</vt:lpstr>
      <vt:lpstr>Слайд 3</vt:lpstr>
      <vt:lpstr>Распределите данные выражения на группы по столбикам, выполните действия и ответ обоснуйте.  </vt:lpstr>
      <vt:lpstr>Три столбика</vt:lpstr>
      <vt:lpstr>Найди свои ошибки</vt:lpstr>
      <vt:lpstr>Решаем задачи</vt:lpstr>
      <vt:lpstr>Проверим</vt:lpstr>
      <vt:lpstr>Найди ошибку</vt:lpstr>
      <vt:lpstr>Проверяем в парах</vt:lpstr>
      <vt:lpstr> ОТДОХНИ физкультминутка </vt:lpstr>
      <vt:lpstr>Тест.</vt:lpstr>
      <vt:lpstr>Слайд 13</vt:lpstr>
      <vt:lpstr>Проверь товарища и себя</vt:lpstr>
      <vt:lpstr>Подведем итог: умножение дробей</vt:lpstr>
      <vt:lpstr>Слайд 16</vt:lpstr>
      <vt:lpstr>Слайд 17</vt:lpstr>
      <vt:lpstr>Слайд 18</vt:lpstr>
      <vt:lpstr>Слайд 19</vt:lpstr>
      <vt:lpstr>Слайд 20</vt:lpstr>
      <vt:lpstr>Решим примеры и проверим</vt:lpstr>
      <vt:lpstr>Слайд 22</vt:lpstr>
      <vt:lpstr>Слайд 23</vt:lpstr>
      <vt:lpstr>Решаем самостоятельно</vt:lpstr>
      <vt:lpstr>Слайд 25</vt:lpstr>
      <vt:lpstr>Какую закономерность мы видим?</vt:lpstr>
      <vt:lpstr>Рефлексия</vt:lpstr>
      <vt:lpstr>Слайд 28</vt:lpstr>
      <vt:lpstr> Синквейн. </vt:lpstr>
      <vt:lpstr>А закончить сегодняшний урок мне хотелось бы следующей фразой: </vt:lpstr>
      <vt:lpstr>Айвен  Нивен</vt:lpstr>
      <vt:lpstr>Домашнее задание:</vt:lpstr>
      <vt:lpstr> Группа: АМ 3-15 </vt:lpstr>
      <vt:lpstr>Шаблон презентации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Tatyana</cp:lastModifiedBy>
  <cp:revision>49</cp:revision>
  <dcterms:created xsi:type="dcterms:W3CDTF">2015-05-03T06:58:13Z</dcterms:created>
  <dcterms:modified xsi:type="dcterms:W3CDTF">2016-12-04T20:40:25Z</dcterms:modified>
</cp:coreProperties>
</file>