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16"/>
  </p:notesMasterIdLst>
  <p:sldIdLst>
    <p:sldId id="269" r:id="rId4"/>
    <p:sldId id="258" r:id="rId5"/>
    <p:sldId id="259" r:id="rId6"/>
    <p:sldId id="260" r:id="rId7"/>
    <p:sldId id="261" r:id="rId8"/>
    <p:sldId id="266" r:id="rId9"/>
    <p:sldId id="262" r:id="rId10"/>
    <p:sldId id="264" r:id="rId11"/>
    <p:sldId id="265" r:id="rId12"/>
    <p:sldId id="263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8" autoAdjust="0"/>
    <p:restoredTop sz="94639" autoAdjust="0"/>
  </p:normalViewPr>
  <p:slideViewPr>
    <p:cSldViewPr>
      <p:cViewPr>
        <p:scale>
          <a:sx n="50" d="100"/>
          <a:sy n="50" d="100"/>
        </p:scale>
        <p:origin x="-166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2B5EF-31E2-4CE8-B3DE-864F1F539F5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5F34-E9C6-45D7-B66E-F36AEE42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9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5F34-E9C6-45D7-B66E-F36AEE42AB2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23BBE3-0DDC-4883-B347-70010BBF7722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E9CC15-BF89-45A6-9904-4DD29D7DC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Sp3-uchit-k1\методическая папка сп3\ПРИКАЗЫ. ПОЛОЖЕНИЯ\Бренд Политехнический 16.05.2014\лого СПК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48272" cy="16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27784" y="-531440"/>
            <a:ext cx="608416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Автономное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профессионального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«СУРГУТСКИЙ ПОЛИТЕХНИЧЕСКИЙ КОЛЛЕДЖ»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Структурное подразделение - 3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5103674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 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Бордюгов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А. Я.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проверил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Глухова В.А.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420888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ПРЕЗЕНТАЦИЯ </a:t>
            </a:r>
          </a:p>
          <a:p>
            <a:pPr algn="ctr"/>
            <a:r>
              <a:rPr lang="ru-RU" sz="2200" dirty="0" smtClean="0"/>
              <a:t>Специальность «Технология продукции общественного питания»</a:t>
            </a:r>
          </a:p>
          <a:p>
            <a:pPr algn="ctr"/>
            <a:r>
              <a:rPr lang="ru-RU" sz="2200" dirty="0" smtClean="0"/>
              <a:t> ДИСЦИПЛИНА</a:t>
            </a:r>
          </a:p>
          <a:p>
            <a:pPr algn="ctr"/>
            <a:r>
              <a:rPr lang="ru-RU" sz="2200" b="1" dirty="0" smtClean="0"/>
              <a:t>Организация хранение и контроль запасов и сырья</a:t>
            </a:r>
          </a:p>
          <a:p>
            <a:pPr algn="ctr"/>
            <a:r>
              <a:rPr lang="ru-RU" sz="2200" dirty="0" smtClean="0"/>
              <a:t>Группа № 53-20</a:t>
            </a:r>
          </a:p>
          <a:p>
            <a:pPr algn="ctr"/>
            <a:r>
              <a:rPr lang="ru-RU" sz="2200" dirty="0" smtClean="0"/>
              <a:t>ТЕМА:</a:t>
            </a:r>
            <a:r>
              <a:rPr lang="ru-RU" sz="2200" b="1" dirty="0" smtClean="0"/>
              <a:t>«Десертные  и пряные овощи»</a:t>
            </a:r>
          </a:p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 smtClean="0"/>
          </a:p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 smtClean="0"/>
          </a:p>
          <a:p>
            <a:pPr algn="ctr"/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12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berty-rb.ru/images/1dasha/uuu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286116" cy="2464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29256" y="285728"/>
            <a:ext cx="342902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Фенхель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27483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 </a:t>
            </a:r>
            <a:r>
              <a:rPr lang="ru-RU" sz="2400" u="sng" dirty="0" smtClean="0">
                <a:latin typeface="Georgia" pitchFamily="18" charset="0"/>
              </a:rPr>
              <a:t>Фенхель</a:t>
            </a:r>
            <a:r>
              <a:rPr lang="ru-RU" sz="2400" dirty="0" smtClean="0">
                <a:latin typeface="Georgia" pitchFamily="18" charset="0"/>
              </a:rPr>
              <a:t>- растение широко распространенное в Италии , Франции ,  Германии, Голландии, внизу которого находится белое круглое образование в виде </a:t>
            </a:r>
            <a:r>
              <a:rPr lang="ru-RU" sz="2400" dirty="0" err="1" smtClean="0">
                <a:latin typeface="Georgia" pitchFamily="18" charset="0"/>
              </a:rPr>
              <a:t>кочанчика</a:t>
            </a:r>
            <a:r>
              <a:rPr lang="ru-RU" sz="2400" dirty="0" smtClean="0">
                <a:latin typeface="Georgia" pitchFamily="18" charset="0"/>
              </a:rPr>
              <a:t> с толстыми круглого сечения стеблями со сложно-перистыми листьями и цветами, собранными в зонтик. На вкус фенхель сладковатый с запахом аниса.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latin typeface="Georgia" pitchFamily="18" charset="0"/>
              </a:rPr>
              <a:t>Используют фенхель как приправу к салатам, мясным блюдам. Разрезанный на две части </a:t>
            </a:r>
            <a:r>
              <a:rPr lang="ru-RU" sz="2400" dirty="0" err="1" smtClean="0">
                <a:latin typeface="Georgia" pitchFamily="18" charset="0"/>
              </a:rPr>
              <a:t>кочанчик</a:t>
            </a:r>
            <a:r>
              <a:rPr lang="ru-RU" sz="2400" dirty="0" smtClean="0">
                <a:latin typeface="Georgia" pitchFamily="18" charset="0"/>
              </a:rPr>
              <a:t> можно фаршировать овощами, мясом с рисом</a:t>
            </a:r>
            <a:r>
              <a:rPr lang="ru-RU" sz="2400" dirty="0" smtClean="0"/>
              <a:t> 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100" name="Picture 4" descr="http://farm6.static.flickr.com/5099/5588727927_3f43005f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46" y="5287935"/>
            <a:ext cx="2357454" cy="1570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85828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Принятие товара </a:t>
            </a:r>
          </a:p>
          <a:p>
            <a:pPr algn="ct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Условия хранения пряных овощей</a:t>
            </a:r>
            <a:endParaRPr lang="ru-RU" sz="36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49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Georgia" pitchFamily="18" charset="0"/>
              </a:rPr>
              <a:t>Пряная зелень должна поступать свежей, чистой с нежными зелеными листьями . Допускается 2% (от массы) стеблей с пожелтевшими, увядшими, помятыми, загрязненными листьями. 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Georgia" pitchFamily="18" charset="0"/>
              </a:rPr>
              <a:t>На предприятия общественного питания пряные овощи поступают в ящиках или корзинах вместимостью не более 10 кг. Хранят эти овощи не более 1-2 дней при той же температуре и относительной влажности воздуха, что салатно-шпинатные овощи.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928670"/>
            <a:ext cx="6072230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285728"/>
            <a:ext cx="342902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Десертные</a:t>
            </a: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овощи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285992"/>
            <a:ext cx="7929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  <a:cs typeface="Times New Roman" pitchFamily="18" charset="0"/>
              </a:rPr>
              <a:t>К этой группе овощей 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относят: </a:t>
            </a:r>
            <a:r>
              <a:rPr lang="ru-RU" sz="2400" u="sng" dirty="0">
                <a:latin typeface="Georgia" pitchFamily="18" charset="0"/>
                <a:cs typeface="Times New Roman" pitchFamily="18" charset="0"/>
              </a:rPr>
              <a:t>ревень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2400" u="sng" dirty="0">
                <a:latin typeface="Georgia" pitchFamily="18" charset="0"/>
                <a:cs typeface="Times New Roman" pitchFamily="18" charset="0"/>
              </a:rPr>
              <a:t>спаржу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 , </a:t>
            </a:r>
            <a:r>
              <a:rPr lang="ru-RU" sz="2400" u="sng" dirty="0">
                <a:latin typeface="Georgia" pitchFamily="18" charset="0"/>
                <a:cs typeface="Times New Roman" pitchFamily="18" charset="0"/>
              </a:rPr>
              <a:t>артишоки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 , обладающие нежным специфическим вкусом 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Блюда из этих овощей обычно подают на десерт ( на третье блюдо ) , что и послужило </a:t>
            </a:r>
            <a:r>
              <a:rPr lang="ru-RU" sz="2400" u="sng" dirty="0">
                <a:latin typeface="Georgia" pitchFamily="18" charset="0"/>
                <a:cs typeface="Times New Roman" pitchFamily="18" charset="0"/>
              </a:rPr>
              <a:t>основанием назвать их десертными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freelance.ru/img/portfolio/pics/00/25/41/2441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14818"/>
            <a:ext cx="3286116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www.thebestlife.com/wp-content/uploads/2014/10/N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1769"/>
            <a:ext cx="3883133" cy="2124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2" name="AutoShape 8" descr="https://1.bp.blogspot.com/-jPQo2TepB3M/VtghC466_hI/AAAAAAAAfqM/4-sfpQLYEoM/s1600/rhubar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s://1.bp.blogspot.com/-jPQo2TepB3M/VtghC466_hI/AAAAAAAAfqM/4-sfpQLYEoM/s1600/rhubar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9627" y="4071942"/>
            <a:ext cx="3482571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9256" y="0"/>
            <a:ext cx="342902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Ревень</a:t>
            </a:r>
            <a:endParaRPr lang="ru-RU" sz="3600" b="1" u="sng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4" descr="https://bashagroplast.com/img/upload/edc2ad12ef46e312b2801ab5cbffbdc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bashagroplast.com/img/upload/edc2ad12ef46e312b2801ab5cbffbd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2678889" cy="178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857364"/>
            <a:ext cx="89297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Georgia" pitchFamily="18" charset="0"/>
              </a:rPr>
              <a:t>Ревень</a:t>
            </a:r>
            <a:r>
              <a:rPr lang="ru-RU" sz="2400" dirty="0">
                <a:latin typeface="Georgia" pitchFamily="18" charset="0"/>
              </a:rPr>
              <a:t> - многолетнее растение в виде лопуха . В пищу используют молодые черешки листьев овощного </a:t>
            </a:r>
            <a:r>
              <a:rPr lang="ru-RU" sz="2400" dirty="0" smtClean="0">
                <a:latin typeface="Georgia" pitchFamily="18" charset="0"/>
              </a:rPr>
              <a:t>ревеня, </a:t>
            </a:r>
            <a:r>
              <a:rPr lang="ru-RU" sz="2400" dirty="0">
                <a:latin typeface="Georgia" pitchFamily="18" charset="0"/>
              </a:rPr>
              <a:t>собранные ранней весной </a:t>
            </a:r>
            <a:r>
              <a:rPr lang="ru-RU" sz="2400" dirty="0" smtClean="0">
                <a:latin typeface="Georgia" pitchFamily="18" charset="0"/>
              </a:rPr>
              <a:t>. </a:t>
            </a:r>
          </a:p>
          <a:p>
            <a:endParaRPr lang="ru-RU" sz="2400" dirty="0">
              <a:latin typeface="Georgia" pitchFamily="18" charset="0"/>
            </a:endParaRPr>
          </a:p>
          <a:p>
            <a:r>
              <a:rPr lang="ru-RU" sz="2400" u="sng" dirty="0" smtClean="0">
                <a:latin typeface="Georgia" pitchFamily="18" charset="0"/>
              </a:rPr>
              <a:t>Ревень </a:t>
            </a:r>
            <a:r>
              <a:rPr lang="ru-RU" sz="2400" u="sng" dirty="0">
                <a:latin typeface="Georgia" pitchFamily="18" charset="0"/>
              </a:rPr>
              <a:t>используют </a:t>
            </a:r>
            <a:r>
              <a:rPr lang="ru-RU" sz="2400" dirty="0">
                <a:latin typeface="Georgia" pitchFamily="18" charset="0"/>
              </a:rPr>
              <a:t>для приготовления киселей , компотов , джемов , варенья , сладких супов , соусов , когда нет других фруктов и ягод 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8" name="Picture 8" descr="http://racion.net/uploads/posts/2013-04/1365369222_rhubarbjellies_249707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50" y="5000660"/>
            <a:ext cx="2424716" cy="1857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2" name="Picture 12" descr="http://img0.liveinternet.ru/images/attach/c/4/122/972/122972332_4979645_receptkompotizrevenyasimbirem_2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13927"/>
            <a:ext cx="2643206" cy="1844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0" name="Picture 10" descr="http://s13.stc.m.kpcdn.net/share/i/12/8492135/inx960x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960294"/>
            <a:ext cx="2643206" cy="1897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9256" y="285728"/>
            <a:ext cx="342902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Спаржа</a:t>
            </a:r>
            <a:endParaRPr lang="ru-RU" sz="36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87154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Georgia" pitchFamily="18" charset="0"/>
              </a:rPr>
              <a:t>Спаржа</a:t>
            </a:r>
            <a:r>
              <a:rPr lang="ru-RU" sz="2400" dirty="0">
                <a:latin typeface="Georgia" pitchFamily="18" charset="0"/>
              </a:rPr>
              <a:t> - это многолетние растение . В пищу используют молодые , еще не показавшиеся из-под земли побеги бело-розового цвета . Они обладают сладковатыми нежными вкусом и запахом 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endParaRPr lang="ru-RU" sz="2400" dirty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В </a:t>
            </a:r>
            <a:r>
              <a:rPr lang="ru-RU" sz="2400" dirty="0">
                <a:latin typeface="Georgia" pitchFamily="18" charset="0"/>
              </a:rPr>
              <a:t>кулинарии ее используют в отварном виде как самостоятельное блюдо , на гарнир и для супов 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chcemejistzdrave.cz/wp-content/uploads/2015/05/ch%C5%99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928925" cy="1839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restaurant.sample.vorsta.co.uk/wp-content/uploads/2014/07/asparagus_with_g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875595"/>
            <a:ext cx="2643206" cy="198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http://receptu-blud.ru/wp-content/uploads/2012/11/garnir-iz-sparzh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857760"/>
            <a:ext cx="2772885" cy="200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9256" y="285728"/>
            <a:ext cx="342902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Артишок</a:t>
            </a:r>
            <a:endParaRPr lang="ru-RU" sz="36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311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Georgia" pitchFamily="18" charset="0"/>
              </a:rPr>
              <a:t>Артишоки</a:t>
            </a:r>
            <a:r>
              <a:rPr lang="ru-RU" sz="2400" dirty="0" smtClean="0">
                <a:latin typeface="Georgia" pitchFamily="18" charset="0"/>
              </a:rPr>
              <a:t>-цветы </a:t>
            </a:r>
            <a:r>
              <a:rPr lang="ru-RU" sz="2400" dirty="0">
                <a:latin typeface="Georgia" pitchFamily="18" charset="0"/>
              </a:rPr>
              <a:t>многолетнего растения, которые собирают до на полного </a:t>
            </a:r>
            <a:r>
              <a:rPr lang="ru-RU" sz="2400" dirty="0" smtClean="0">
                <a:latin typeface="Georgia" pitchFamily="18" charset="0"/>
              </a:rPr>
              <a:t>цветения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smtClean="0">
                <a:latin typeface="Georgia" pitchFamily="18" charset="0"/>
              </a:rPr>
              <a:t>Съедобными </a:t>
            </a:r>
            <a:r>
              <a:rPr lang="ru-RU" sz="2400" dirty="0">
                <a:latin typeface="Georgia" pitchFamily="18" charset="0"/>
              </a:rPr>
              <a:t>частями такого цветка являются мясистое цветоложе и основание мясистых чешуй-лепестков. О</a:t>
            </a:r>
            <a:r>
              <a:rPr lang="ru-RU" sz="2400" dirty="0" smtClean="0">
                <a:latin typeface="Georgia" pitchFamily="18" charset="0"/>
              </a:rPr>
              <a:t>бладают </a:t>
            </a:r>
            <a:r>
              <a:rPr lang="ru-RU" sz="2400" dirty="0">
                <a:latin typeface="Georgia" pitchFamily="18" charset="0"/>
              </a:rPr>
              <a:t>высокими </a:t>
            </a:r>
            <a:r>
              <a:rPr lang="ru-RU" sz="2400" dirty="0" smtClean="0">
                <a:latin typeface="Georgia" pitchFamily="18" charset="0"/>
              </a:rPr>
              <a:t>пищевкусовыми свойствами, </a:t>
            </a:r>
            <a:r>
              <a:rPr lang="ru-RU" sz="2400" dirty="0">
                <a:latin typeface="Georgia" pitchFamily="18" charset="0"/>
              </a:rPr>
              <a:t>ценятся как диетический </a:t>
            </a:r>
            <a:r>
              <a:rPr lang="ru-RU" sz="2400" dirty="0" smtClean="0">
                <a:latin typeface="Georgia" pitchFamily="18" charset="0"/>
              </a:rPr>
              <a:t>продукт. </a:t>
            </a:r>
          </a:p>
          <a:p>
            <a:endParaRPr lang="ru-RU" sz="2400" dirty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Используют артишок на </a:t>
            </a:r>
            <a:r>
              <a:rPr lang="ru-RU" sz="2400" dirty="0">
                <a:latin typeface="Georgia" pitchFamily="18" charset="0"/>
              </a:rPr>
              <a:t>десерт в отварном виде. </a:t>
            </a:r>
          </a:p>
        </p:txBody>
      </p:sp>
      <p:pic>
        <p:nvPicPr>
          <p:cNvPr id="18434" name="Picture 2" descr="http://mojaflora.ru/wp-content/uploads/2015/06/ekzoticheskij-artis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7927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goodrecept.ru/dbs/94/BBDD9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3057525" cy="1928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naeshsya.net/images/artishok-farshirovannyj_9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669" y="4929174"/>
            <a:ext cx="2913331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0" name="Picture 8" descr="http://ic.pics.livejournal.com/elenadomina/37137626/57999/57999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929198"/>
            <a:ext cx="3143272" cy="1928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85828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Принятие товара </a:t>
            </a:r>
          </a:p>
          <a:p>
            <a:pPr algn="ct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Условия хранения десертных овощей</a:t>
            </a:r>
            <a:endParaRPr lang="ru-RU" sz="36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42886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Georgia" pitchFamily="18" charset="0"/>
              </a:rPr>
              <a:t>На предприятия общественного питания десертные овощи должны поступать, свежими, чистыми, </a:t>
            </a:r>
            <a:r>
              <a:rPr lang="ru-RU" sz="2400" dirty="0" err="1" smtClean="0">
                <a:latin typeface="Georgia" pitchFamily="18" charset="0"/>
              </a:rPr>
              <a:t>неогрубевшими</a:t>
            </a:r>
            <a:r>
              <a:rPr lang="ru-RU" sz="2400" dirty="0" smtClean="0">
                <a:latin typeface="Georgia" pitchFamily="18" charset="0"/>
              </a:rPr>
              <a:t> упакованными в ящики по 10 кг. </a:t>
            </a:r>
            <a:r>
              <a:rPr lang="ru-RU" sz="2400" u="sng" dirty="0" smtClean="0">
                <a:latin typeface="Georgia" pitchFamily="18" charset="0"/>
              </a:rPr>
              <a:t>Спаржа</a:t>
            </a:r>
            <a:r>
              <a:rPr lang="ru-RU" sz="2400" dirty="0" smtClean="0">
                <a:latin typeface="Georgia" pitchFamily="18" charset="0"/>
              </a:rPr>
              <a:t> поступает пучками по 10-20 побегов в каждом. </a:t>
            </a:r>
            <a:r>
              <a:rPr lang="ru-RU" sz="2400" u="sng" dirty="0" smtClean="0">
                <a:latin typeface="Georgia" pitchFamily="18" charset="0"/>
              </a:rPr>
              <a:t>Ревень</a:t>
            </a:r>
            <a:r>
              <a:rPr lang="ru-RU" sz="2400" dirty="0" smtClean="0">
                <a:latin typeface="Georgia" pitchFamily="18" charset="0"/>
              </a:rPr>
              <a:t> поступает пучками по 1-3 кг черешков, длина которых 20-70 см.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Georgia" pitchFamily="18" charset="0"/>
              </a:rPr>
              <a:t>Хранят десертные овощи </a:t>
            </a:r>
            <a:r>
              <a:rPr lang="ru-RU" sz="2400" dirty="0" smtClean="0"/>
              <a:t> </a:t>
            </a:r>
            <a:r>
              <a:rPr lang="ru-RU" sz="2400" dirty="0" smtClean="0">
                <a:latin typeface="Georgia" pitchFamily="18" charset="0"/>
              </a:rPr>
              <a:t>в условиях низких (0—1 °С) температур и высокой влажности (95—100% ) до 2—4 недель , а спаржу — до 1 месяца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9256" y="285728"/>
            <a:ext cx="342902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Пряные овощи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599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К пряным овощам относят </a:t>
            </a:r>
            <a:r>
              <a:rPr lang="ru-RU" sz="2400" u="sng" dirty="0" smtClean="0">
                <a:latin typeface="Georgia" pitchFamily="18" charset="0"/>
              </a:rPr>
              <a:t>укроп ,эстрагон ,майоран, базилик, чабер , кориандр</a:t>
            </a:r>
            <a:r>
              <a:rPr lang="ru-RU" sz="2400" dirty="0" smtClean="0">
                <a:latin typeface="Georgia" pitchFamily="18" charset="0"/>
              </a:rPr>
              <a:t> и др. </a:t>
            </a:r>
          </a:p>
          <a:p>
            <a:endParaRPr lang="ru-RU" sz="2400" dirty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Все </a:t>
            </a:r>
            <a:r>
              <a:rPr lang="ru-RU" sz="2400" dirty="0">
                <a:latin typeface="Georgia" pitchFamily="18" charset="0"/>
              </a:rPr>
              <a:t>они обладают </a:t>
            </a:r>
            <a:r>
              <a:rPr lang="ru-RU" sz="2400" dirty="0" smtClean="0">
                <a:latin typeface="Georgia" pitchFamily="18" charset="0"/>
              </a:rPr>
              <a:t>своеобразным </a:t>
            </a:r>
            <a:r>
              <a:rPr lang="ru-RU" sz="2400" dirty="0">
                <a:latin typeface="Georgia" pitchFamily="18" charset="0"/>
              </a:rPr>
              <a:t>ароматом и вкусом благодаря содержанию эфирных </a:t>
            </a:r>
            <a:r>
              <a:rPr lang="ru-RU" sz="2400" dirty="0" smtClean="0">
                <a:latin typeface="Georgia" pitchFamily="18" charset="0"/>
              </a:rPr>
              <a:t>масел. Кроме того , в них много витамина С и минеральных веществ.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7410" name="Picture 2" descr="http://mos-ferma.umi.ru/images/cms/data/uk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6392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supersadovod.ru/wp-content/uploads/2012/10/E%60strag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86" y="0"/>
            <a:ext cx="3047989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supersadovod.ru/wp-content/uploads/2013/04/Mayor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54148"/>
            <a:ext cx="3071802" cy="2303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frutisad.ru/wp-content/uploads/2015/07/coriand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657714"/>
            <a:ext cx="3098994" cy="2200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://xcook.info/sites/default/files/products/50-100/bazilik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13587"/>
            <a:ext cx="3000364" cy="2244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9256" y="285728"/>
            <a:ext cx="342902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Укроп,</a:t>
            </a:r>
          </a:p>
          <a:p>
            <a:pPr algn="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Эстрагон, Кориандр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Georgia" pitchFamily="18" charset="0"/>
              </a:rPr>
              <a:t>Укроп</a:t>
            </a:r>
            <a:r>
              <a:rPr lang="ru-RU" sz="2400" dirty="0" smtClean="0">
                <a:latin typeface="Georgia" pitchFamily="18" charset="0"/>
              </a:rPr>
              <a:t> употребляют </a:t>
            </a:r>
            <a:r>
              <a:rPr lang="ru-RU" sz="2400" dirty="0">
                <a:latin typeface="Georgia" pitchFamily="18" charset="0"/>
              </a:rPr>
              <a:t>в виде молодой </a:t>
            </a:r>
            <a:r>
              <a:rPr lang="ru-RU" sz="2400" dirty="0" smtClean="0">
                <a:latin typeface="Georgia" pitchFamily="18" charset="0"/>
              </a:rPr>
              <a:t>зелени как приправу к салатам , </a:t>
            </a:r>
            <a:r>
              <a:rPr lang="ru-RU" sz="2400" dirty="0">
                <a:latin typeface="Georgia" pitchFamily="18" charset="0"/>
              </a:rPr>
              <a:t>различным вторым блюдам укроп в стадии цветения и зрелый используют посоле и мариновании овощей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8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Georgia" pitchFamily="18" charset="0"/>
              </a:rPr>
              <a:t>Эстрагон</a:t>
            </a:r>
            <a:r>
              <a:rPr lang="ru-RU" sz="2400" dirty="0" smtClean="0">
                <a:latin typeface="Georgia" pitchFamily="18" charset="0"/>
              </a:rPr>
              <a:t>-это </a:t>
            </a:r>
            <a:r>
              <a:rPr lang="ru-RU" sz="2400" dirty="0">
                <a:latin typeface="Georgia" pitchFamily="18" charset="0"/>
              </a:rPr>
              <a:t>многолетнее растение </a:t>
            </a:r>
            <a:r>
              <a:rPr lang="ru-RU" sz="2400" dirty="0" smtClean="0">
                <a:latin typeface="Georgia" pitchFamily="18" charset="0"/>
              </a:rPr>
              <a:t>с анисовым запахом</a:t>
            </a:r>
            <a:r>
              <a:rPr lang="ru-RU" sz="2400" dirty="0">
                <a:latin typeface="Georgia" pitchFamily="18" charset="0"/>
              </a:rPr>
              <a:t>. Его </a:t>
            </a:r>
            <a:r>
              <a:rPr lang="ru-RU" sz="2400" dirty="0" smtClean="0">
                <a:latin typeface="Georgia" pitchFamily="18" charset="0"/>
              </a:rPr>
              <a:t>листья и </a:t>
            </a:r>
            <a:r>
              <a:rPr lang="ru-RU" sz="2400" dirty="0">
                <a:latin typeface="Georgia" pitchFamily="18" charset="0"/>
              </a:rPr>
              <a:t>молодые стебельки используют для салатов, при солении, </a:t>
            </a:r>
            <a:r>
              <a:rPr lang="ru-RU" sz="2400" dirty="0" smtClean="0">
                <a:latin typeface="Georgia" pitchFamily="18" charset="0"/>
              </a:rPr>
              <a:t>мариновании  </a:t>
            </a:r>
            <a:r>
              <a:rPr lang="ru-RU" sz="2400" dirty="0">
                <a:latin typeface="Georgia" pitchFamily="18" charset="0"/>
              </a:rPr>
              <a:t>овощей и как приправу мясным и </a:t>
            </a:r>
            <a:r>
              <a:rPr lang="ru-RU" sz="2400" dirty="0" smtClean="0">
                <a:latin typeface="Georgia" pitchFamily="18" charset="0"/>
              </a:rPr>
              <a:t>рыбным блюдам</a:t>
            </a:r>
            <a:r>
              <a:rPr lang="ru-RU" sz="2400" dirty="0">
                <a:latin typeface="Georgia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3806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Georgia" pitchFamily="18" charset="0"/>
              </a:rPr>
              <a:t>Кориандр (</a:t>
            </a:r>
            <a:r>
              <a:rPr lang="ru-RU" sz="2400" u="sng" dirty="0" err="1" smtClean="0">
                <a:latin typeface="Georgia" pitchFamily="18" charset="0"/>
              </a:rPr>
              <a:t>кинза</a:t>
            </a:r>
            <a:r>
              <a:rPr lang="ru-RU" sz="2400" u="sng" dirty="0" smtClean="0">
                <a:latin typeface="Georgia" pitchFamily="18" charset="0"/>
              </a:rPr>
              <a:t>) -</a:t>
            </a:r>
            <a:r>
              <a:rPr lang="ru-RU" sz="2400" dirty="0" smtClean="0">
                <a:latin typeface="Georgia" pitchFamily="18" charset="0"/>
              </a:rPr>
              <a:t>однолетнее </a:t>
            </a:r>
            <a:r>
              <a:rPr lang="ru-RU" sz="2400" dirty="0">
                <a:latin typeface="Georgia" pitchFamily="18" charset="0"/>
              </a:rPr>
              <a:t>растение, листья которого </a:t>
            </a:r>
            <a:r>
              <a:rPr lang="ru-RU" sz="2400" dirty="0" smtClean="0">
                <a:latin typeface="Georgia" pitchFamily="18" charset="0"/>
              </a:rPr>
              <a:t>используют </a:t>
            </a:r>
            <a:r>
              <a:rPr lang="ru-RU" sz="2400" dirty="0">
                <a:latin typeface="Georgia" pitchFamily="18" charset="0"/>
              </a:rPr>
              <a:t>как приправу к овощным и мясным блюдам, обладает </a:t>
            </a:r>
            <a:r>
              <a:rPr lang="ru-RU" sz="2400" dirty="0" smtClean="0">
                <a:latin typeface="Georgia" pitchFamily="18" charset="0"/>
              </a:rPr>
              <a:t>приятным </a:t>
            </a:r>
            <a:r>
              <a:rPr lang="ru-RU" sz="2400" dirty="0">
                <a:latin typeface="Georgia" pitchFamily="18" charset="0"/>
              </a:rPr>
              <a:t>запахом</a:t>
            </a:r>
          </a:p>
        </p:txBody>
      </p:sp>
      <p:pic>
        <p:nvPicPr>
          <p:cNvPr id="8" name="Picture 8" descr="http://frutisad.ru/wp-content/uploads/2015/07/coriand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3098994" cy="2200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supersadovod.ru/wp-content/uploads/2012/10/E%60strag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7989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9256" y="285728"/>
            <a:ext cx="342902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Майоран,</a:t>
            </a:r>
          </a:p>
          <a:p>
            <a:pPr algn="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Чабер,</a:t>
            </a:r>
          </a:p>
          <a:p>
            <a:pPr algn="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Базилик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21455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Georgia" pitchFamily="18" charset="0"/>
              </a:rPr>
              <a:t>Майоран</a:t>
            </a:r>
            <a:r>
              <a:rPr lang="ru-RU" sz="2400" dirty="0" smtClean="0">
                <a:latin typeface="Georgia" pitchFamily="18" charset="0"/>
              </a:rPr>
              <a:t> - многолетнее растение. Используется для ароматизации чая, уксуса, при </a:t>
            </a:r>
            <a:r>
              <a:rPr lang="ru-RU" sz="2400" dirty="0" err="1" smtClean="0">
                <a:latin typeface="Georgia" pitchFamily="18" charset="0"/>
              </a:rPr>
              <a:t>заcoле</a:t>
            </a:r>
            <a:r>
              <a:rPr lang="ru-RU" sz="2400" dirty="0" smtClean="0">
                <a:latin typeface="Georgia" pitchFamily="18" charset="0"/>
              </a:rPr>
              <a:t> огурцов, помидоров и для приготовления различных национальных блюд. 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u="sng" dirty="0" smtClean="0">
                <a:latin typeface="Georgia" pitchFamily="18" charset="0"/>
              </a:rPr>
              <a:t>Чабер</a:t>
            </a:r>
            <a:r>
              <a:rPr lang="ru-RU" sz="2400" dirty="0" smtClean="0">
                <a:latin typeface="Georgia" pitchFamily="18" charset="0"/>
              </a:rPr>
              <a:t> -однолетнее растение , обладает сильным приятным запахом. Применяются в  качестве приправы к салатам, мясу ,рыбу , грибам, а также мариновании и засоле огурцов.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720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 smtClean="0">
                <a:latin typeface="Georgia" pitchFamily="18" charset="0"/>
              </a:rPr>
              <a:t>Базилик</a:t>
            </a:r>
            <a:r>
              <a:rPr lang="ru-RU" sz="2400" dirty="0" smtClean="0">
                <a:latin typeface="Georgia" pitchFamily="18" charset="0"/>
              </a:rPr>
              <a:t> - травянистое растение, произрастающее на юге. Имеет приятный  перечный, мятный или лимонный аромат. используется как права к мясным, овощным и рыбным блюдам.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122" name="Picture 2" descr="http://img4.postila.ru/storage/8800000/8777148/5a48da828d20fef8d5ae1ddc0ff96d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571868" cy="2392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http://xcook.info/sites/default/files/products/50-100/bazilik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0"/>
            <a:ext cx="3000364" cy="2244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7">
      <a:dk1>
        <a:sysClr val="windowText" lastClr="000000"/>
      </a:dk1>
      <a:lt1>
        <a:sysClr val="window" lastClr="FFFFFF"/>
      </a:lt1>
      <a:dk2>
        <a:srgbClr val="C00000"/>
      </a:dk2>
      <a:lt2>
        <a:srgbClr val="FFBFBF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ткрыт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438</TotalTime>
  <Words>567</Words>
  <Application>Microsoft Office PowerPoint</Application>
  <PresentationFormat>Экран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Открытая</vt:lpstr>
      <vt:lpstr>1_Открытая</vt:lpstr>
      <vt:lpstr>2_Открытая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</dc:creator>
  <cp:lastModifiedBy>gva</cp:lastModifiedBy>
  <cp:revision>30</cp:revision>
  <dcterms:created xsi:type="dcterms:W3CDTF">2016-09-25T08:06:28Z</dcterms:created>
  <dcterms:modified xsi:type="dcterms:W3CDTF">2016-12-07T10:34:35Z</dcterms:modified>
</cp:coreProperties>
</file>