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56063"/>
            <a:ext cx="4038600" cy="2074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E5C47-E146-447B-9050-C6682D057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C3067-59E8-48D3-89D7-D0B16742E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slide" Target="slide3.x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7.bin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755650" y="1125538"/>
            <a:ext cx="756126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990099"/>
                </a:solidFill>
                <a:latin typeface="Palatino Linotype" pitchFamily="18" charset="0"/>
              </a:rPr>
              <a:t>Графический способ решения систем уравнений</a:t>
            </a:r>
            <a:r>
              <a:rPr lang="ru-RU" sz="4400" b="1" i="1">
                <a:solidFill>
                  <a:srgbClr val="990099"/>
                </a:solidFill>
                <a:latin typeface="Arial" charset="0"/>
              </a:rPr>
              <a:t> </a:t>
            </a:r>
            <a:r>
              <a:rPr lang="ru-RU" sz="4400" b="1" i="1">
                <a:solidFill>
                  <a:srgbClr val="990099"/>
                </a:solidFill>
                <a:latin typeface="Palatino Linotype" pitchFamily="18" charset="0"/>
              </a:rPr>
              <a:t>с двумя переменными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3" cstate="print">
            <a:lum bright="-48000" contrast="72000"/>
          </a:blip>
          <a:srcRect l="40669" t="30634" r="17317" b="18036"/>
          <a:stretch>
            <a:fillRect/>
          </a:stretch>
        </p:blipFill>
        <p:spPr bwMode="auto">
          <a:xfrm>
            <a:off x="2124075" y="2239963"/>
            <a:ext cx="5040313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35150" y="0"/>
            <a:ext cx="5257800" cy="2349500"/>
            <a:chOff x="158" y="210"/>
            <a:chExt cx="3221" cy="1315"/>
          </a:xfrm>
        </p:grpSpPr>
        <p:graphicFrame>
          <p:nvGraphicFramePr>
            <p:cNvPr id="52228" name="Object 4"/>
            <p:cNvGraphicFramePr>
              <a:graphicFrameLocks noChangeAspect="1"/>
            </p:cNvGraphicFramePr>
            <p:nvPr/>
          </p:nvGraphicFramePr>
          <p:xfrm>
            <a:off x="158" y="210"/>
            <a:ext cx="1005" cy="1315"/>
          </p:xfrm>
          <a:graphic>
            <a:graphicData uri="http://schemas.openxmlformats.org/presentationml/2006/ole">
              <p:oleObj spid="_x0000_s5122" name="Формула" r:id="rId4" imgW="164880" imgH="215640" progId="Equation.3">
                <p:embed/>
              </p:oleObj>
            </a:graphicData>
          </a:graphic>
        </p:graphicFrame>
        <p:graphicFrame>
          <p:nvGraphicFramePr>
            <p:cNvPr id="52229" name="Object 5"/>
            <p:cNvGraphicFramePr>
              <a:graphicFrameLocks noChangeAspect="1"/>
            </p:cNvGraphicFramePr>
            <p:nvPr/>
          </p:nvGraphicFramePr>
          <p:xfrm>
            <a:off x="657" y="346"/>
            <a:ext cx="2722" cy="1004"/>
          </p:xfrm>
          <a:graphic>
            <a:graphicData uri="http://schemas.openxmlformats.org/presentationml/2006/ole">
              <p:oleObj spid="_x0000_s5123" name="Формула" r:id="rId5" imgW="1307880" imgH="482400" progId="Equation.3">
                <p:embed/>
              </p:oleObj>
            </a:graphicData>
          </a:graphic>
        </p:graphicFrame>
      </p:grp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4787900" y="5876925"/>
            <a:ext cx="41767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Arial" charset="0"/>
              </a:rPr>
              <a:t>Ответ: решений нет.</a:t>
            </a:r>
          </a:p>
        </p:txBody>
      </p:sp>
      <p:pic>
        <p:nvPicPr>
          <p:cNvPr id="52231" name="Picture 7"/>
          <p:cNvPicPr>
            <a:picLocks noChangeAspect="1" noChangeArrowheads="1"/>
          </p:cNvPicPr>
          <p:nvPr/>
        </p:nvPicPr>
        <p:blipFill>
          <a:blip r:embed="rId3" cstate="print">
            <a:lum bright="-48000" contrast="72000"/>
          </a:blip>
          <a:srcRect l="40669" t="30634" r="17317" b="18036"/>
          <a:stretch>
            <a:fillRect/>
          </a:stretch>
        </p:blipFill>
        <p:spPr bwMode="auto">
          <a:xfrm>
            <a:off x="2124075" y="2239963"/>
            <a:ext cx="5040313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7348" name="Oval 4"/>
          <p:cNvSpPr>
            <a:spLocks noChangeArrowheads="1"/>
          </p:cNvSpPr>
          <p:nvPr>
            <p:ph type="body" idx="1"/>
          </p:nvPr>
        </p:nvSpPr>
        <p:spPr>
          <a:xfrm>
            <a:off x="250825" y="549275"/>
            <a:ext cx="2520950" cy="151130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800" b="1" smtClean="0"/>
              <a:t>Выразить у через х в каждом уравнении</a:t>
            </a:r>
            <a:r>
              <a:rPr lang="ru-RU" sz="1600" smtClean="0"/>
              <a:t> </a:t>
            </a:r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2195513" y="1844675"/>
            <a:ext cx="3384550" cy="17287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000" b="1"/>
              <a:t>Построить в одной системе координат график каждого уравнения</a:t>
            </a:r>
            <a:r>
              <a:rPr lang="ru-RU" sz="2000"/>
              <a:t>. </a:t>
            </a:r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5724525" y="4581525"/>
            <a:ext cx="2808288" cy="18002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000" b="1"/>
              <a:t>Записать ответ: х=…; у=… , или (х; у</a:t>
            </a:r>
            <a:r>
              <a:rPr lang="ru-RU"/>
              <a:t>) </a:t>
            </a:r>
          </a:p>
        </p:txBody>
      </p:sp>
      <p:sp>
        <p:nvSpPr>
          <p:cNvPr id="57351" name="Oval 7"/>
          <p:cNvSpPr>
            <a:spLocks noChangeArrowheads="1"/>
          </p:cNvSpPr>
          <p:nvPr/>
        </p:nvSpPr>
        <p:spPr bwMode="auto">
          <a:xfrm>
            <a:off x="2195513" y="3716338"/>
            <a:ext cx="3600450" cy="16573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000" b="1"/>
              <a:t>Определить координаты точки пересечения  графиков.</a:t>
            </a:r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2555875" y="1773238"/>
            <a:ext cx="287338" cy="287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3851275" y="3573463"/>
            <a:ext cx="360363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5508625" y="5013325"/>
            <a:ext cx="287338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smtClean="0">
                <a:solidFill>
                  <a:srgbClr val="350D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Закрепление материала: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2800" b="1" smtClean="0">
              <a:solidFill>
                <a:srgbClr val="FF9966"/>
              </a:solidFill>
              <a:latin typeface="Palatino Linotype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3600" b="1" smtClean="0">
                <a:solidFill>
                  <a:srgbClr val="FF9966"/>
                </a:solidFill>
                <a:latin typeface="Palatino Linotype" pitchFamily="18" charset="0"/>
              </a:rPr>
              <a:t>№ 233 </a:t>
            </a:r>
            <a:endParaRPr lang="ru-RU" sz="2800" b="1" smtClean="0">
              <a:solidFill>
                <a:srgbClr val="990099"/>
              </a:solidFill>
              <a:latin typeface="Palatino Linotype" pitchFamily="18" charset="0"/>
            </a:endParaRPr>
          </a:p>
        </p:txBody>
      </p:sp>
      <p:pic>
        <p:nvPicPr>
          <p:cNvPr id="15364" name="Picture 4" descr="AG00030_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6825" y="2420938"/>
            <a:ext cx="3095625" cy="3013075"/>
          </a:xfr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33CCFF"/>
                </a:solidFill>
              </a:rPr>
              <a:t>ИТАК…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80000"/>
              </a:lnSpc>
              <a:buSzPct val="250000"/>
              <a:buFont typeface="Wingdings" pitchFamily="2" charset="2"/>
              <a:buBlip>
                <a:blip r:embed="rId2"/>
              </a:buBlip>
            </a:pPr>
            <a:r>
              <a:rPr lang="ru-RU" sz="2400" smtClean="0">
                <a:solidFill>
                  <a:schemeClr val="folHlink"/>
                </a:solidFill>
                <a:latin typeface="Bookman Old Style" pitchFamily="18" charset="0"/>
              </a:rPr>
              <a:t>Что называют решением системы уравнений с двумя переменными?</a:t>
            </a:r>
          </a:p>
          <a:p>
            <a:pPr eaLnBrk="1" hangingPunct="1">
              <a:lnSpc>
                <a:spcPct val="180000"/>
              </a:lnSpc>
              <a:buSzPct val="250000"/>
              <a:buFont typeface="Wingdings" pitchFamily="2" charset="2"/>
              <a:buBlip>
                <a:blip r:embed="rId2"/>
              </a:buBlip>
            </a:pPr>
            <a:r>
              <a:rPr lang="ru-RU" sz="2400" smtClean="0">
                <a:solidFill>
                  <a:schemeClr val="folHlink"/>
                </a:solidFill>
                <a:latin typeface="Bookman Old Style" pitchFamily="18" charset="0"/>
              </a:rPr>
              <a:t>Сколько решений системы уравнений второй степени может быть?</a:t>
            </a:r>
          </a:p>
          <a:p>
            <a:pPr eaLnBrk="1" hangingPunct="1">
              <a:lnSpc>
                <a:spcPct val="180000"/>
              </a:lnSpc>
              <a:buSzPct val="250000"/>
              <a:buFont typeface="Wingdings" pitchFamily="2" charset="2"/>
              <a:buBlip>
                <a:blip r:embed="rId2"/>
              </a:buBlip>
            </a:pPr>
            <a:r>
              <a:rPr lang="ru-RU" sz="2400" smtClean="0">
                <a:solidFill>
                  <a:schemeClr val="folHlink"/>
                </a:solidFill>
                <a:latin typeface="Bookman Old Style" pitchFamily="18" charset="0"/>
              </a:rPr>
              <a:t>Приведите свои примеры, когда решений 1, 2, 3, 4?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800" b="1" i="1" smtClean="0">
                <a:solidFill>
                  <a:srgbClr val="990099"/>
                </a:solidFill>
                <a:latin typeface="Palatino Linotype" pitchFamily="18" charset="0"/>
              </a:rPr>
              <a:t>Домашнее задание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4000" b="1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 235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4000" b="1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 237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4000" b="1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Принести циркуль</a:t>
            </a:r>
            <a:r>
              <a:rPr lang="ru-RU" sz="40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6084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476250"/>
            <a:ext cx="6985000" cy="5211763"/>
          </a:xfrm>
          <a:noFill/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solidFill>
                  <a:srgbClr val="99442D"/>
                </a:solidFill>
                <a:latin typeface="Bookman Old Style" pitchFamily="18" charset="0"/>
              </a:rPr>
              <a:t>Графиком уравнений с двумя переменными может быть: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3600" smtClean="0">
                <a:solidFill>
                  <a:srgbClr val="99442D"/>
                </a:solidFill>
                <a:latin typeface="Monotype Corsiva" pitchFamily="66" charset="0"/>
              </a:rPr>
              <a:t>Прямая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600" smtClean="0">
              <a:solidFill>
                <a:srgbClr val="99442D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3600" smtClean="0">
                <a:solidFill>
                  <a:srgbClr val="99442D"/>
                </a:solidFill>
                <a:latin typeface="Monotype Corsiva" pitchFamily="66" charset="0"/>
              </a:rPr>
              <a:t>Парабола 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smtClean="0">
                <a:solidFill>
                  <a:srgbClr val="99442D"/>
                </a:solidFill>
                <a:latin typeface="Monotype Corsiva" pitchFamily="66" charset="0"/>
              </a:rPr>
              <a:t>Гипербола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600" smtClean="0">
              <a:solidFill>
                <a:srgbClr val="99442D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3600" smtClean="0">
                <a:solidFill>
                  <a:srgbClr val="99442D"/>
                </a:solidFill>
                <a:latin typeface="Monotype Corsiva" pitchFamily="66" charset="0"/>
              </a:rPr>
              <a:t>Окружность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600" smtClean="0">
              <a:solidFill>
                <a:srgbClr val="99442D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600" smtClean="0">
              <a:solidFill>
                <a:srgbClr val="99442D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600" smtClean="0">
              <a:solidFill>
                <a:srgbClr val="99442D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600" smtClean="0"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600" smtClean="0">
              <a:latin typeface="Monotype Corsiva" pitchFamily="66" charset="0"/>
            </a:endParaRPr>
          </a:p>
        </p:txBody>
      </p:sp>
      <p:sp>
        <p:nvSpPr>
          <p:cNvPr id="14339" name="Text Box 110"/>
          <p:cNvSpPr txBox="1">
            <a:spLocks noChangeArrowheads="1"/>
          </p:cNvSpPr>
          <p:nvPr/>
        </p:nvSpPr>
        <p:spPr bwMode="auto">
          <a:xfrm>
            <a:off x="6516688" y="3933825"/>
            <a:ext cx="414337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>
                <a:latin typeface="Tahoma" pitchFamily="34" charset="0"/>
              </a:rPr>
              <a:t>x</a:t>
            </a:r>
            <a:endParaRPr lang="ru-RU">
              <a:latin typeface="Tahoma" pitchFamily="34" charset="0"/>
            </a:endParaRPr>
          </a:p>
        </p:txBody>
      </p:sp>
      <p:grpSp>
        <p:nvGrpSpPr>
          <p:cNvPr id="2" name="Group 126"/>
          <p:cNvGrpSpPr>
            <a:grpSpLocks/>
          </p:cNvGrpSpPr>
          <p:nvPr/>
        </p:nvGrpSpPr>
        <p:grpSpPr bwMode="auto">
          <a:xfrm>
            <a:off x="5041900" y="3646488"/>
            <a:ext cx="1906588" cy="1366837"/>
            <a:chOff x="1973" y="2478"/>
            <a:chExt cx="1201" cy="861"/>
          </a:xfrm>
        </p:grpSpPr>
        <p:sp>
          <p:nvSpPr>
            <p:cNvPr id="14381" name="Line 105"/>
            <p:cNvSpPr>
              <a:spLocks noChangeShapeType="1"/>
            </p:cNvSpPr>
            <p:nvPr/>
          </p:nvSpPr>
          <p:spPr bwMode="auto">
            <a:xfrm flipV="1">
              <a:off x="2560" y="2478"/>
              <a:ext cx="0" cy="845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82" name="Line 106"/>
            <p:cNvSpPr>
              <a:spLocks noChangeShapeType="1"/>
            </p:cNvSpPr>
            <p:nvPr/>
          </p:nvSpPr>
          <p:spPr bwMode="auto">
            <a:xfrm>
              <a:off x="2039" y="2953"/>
              <a:ext cx="1108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83" name="Line 107"/>
            <p:cNvSpPr>
              <a:spLocks noChangeShapeType="1"/>
            </p:cNvSpPr>
            <p:nvPr/>
          </p:nvSpPr>
          <p:spPr bwMode="auto">
            <a:xfrm>
              <a:off x="2690" y="2848"/>
              <a:ext cx="0" cy="105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84" name="Line 108"/>
            <p:cNvSpPr>
              <a:spLocks noChangeShapeType="1"/>
            </p:cNvSpPr>
            <p:nvPr/>
          </p:nvSpPr>
          <p:spPr bwMode="auto">
            <a:xfrm>
              <a:off x="2560" y="2848"/>
              <a:ext cx="130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85" name="Text Box 109"/>
            <p:cNvSpPr txBox="1">
              <a:spLocks noChangeArrowheads="1"/>
            </p:cNvSpPr>
            <p:nvPr/>
          </p:nvSpPr>
          <p:spPr bwMode="auto">
            <a:xfrm>
              <a:off x="2560" y="2478"/>
              <a:ext cx="130" cy="159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660066"/>
                  </a:solidFill>
                  <a:latin typeface="Tahoma" pitchFamily="34" charset="0"/>
                </a:rPr>
                <a:t>y</a:t>
              </a:r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  <p:sp>
          <p:nvSpPr>
            <p:cNvPr id="14386" name="Text Box 111"/>
            <p:cNvSpPr txBox="1">
              <a:spLocks noChangeArrowheads="1"/>
            </p:cNvSpPr>
            <p:nvPr/>
          </p:nvSpPr>
          <p:spPr bwMode="auto">
            <a:xfrm>
              <a:off x="2625" y="2953"/>
              <a:ext cx="196" cy="159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660066"/>
                  </a:solidFill>
                  <a:latin typeface="Tahoma" pitchFamily="34" charset="0"/>
                </a:rPr>
                <a:t>1</a:t>
              </a:r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  <p:sp>
          <p:nvSpPr>
            <p:cNvPr id="14387" name="Text Box 112"/>
            <p:cNvSpPr txBox="1">
              <a:spLocks noChangeArrowheads="1"/>
            </p:cNvSpPr>
            <p:nvPr/>
          </p:nvSpPr>
          <p:spPr bwMode="auto">
            <a:xfrm>
              <a:off x="2430" y="2795"/>
              <a:ext cx="195" cy="158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660066"/>
                  </a:solidFill>
                  <a:latin typeface="Tahoma" pitchFamily="34" charset="0"/>
                </a:rPr>
                <a:t>1</a:t>
              </a:r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  <p:sp>
          <p:nvSpPr>
            <p:cNvPr id="14388" name="Text Box 113"/>
            <p:cNvSpPr txBox="1">
              <a:spLocks noChangeArrowheads="1"/>
            </p:cNvSpPr>
            <p:nvPr/>
          </p:nvSpPr>
          <p:spPr bwMode="auto">
            <a:xfrm>
              <a:off x="2426" y="2886"/>
              <a:ext cx="195" cy="159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660066"/>
                  </a:solidFill>
                  <a:latin typeface="Tahoma" pitchFamily="34" charset="0"/>
                </a:rPr>
                <a:t>0</a:t>
              </a:r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  <p:sp>
          <p:nvSpPr>
            <p:cNvPr id="14389" name="Text Box 114"/>
            <p:cNvSpPr txBox="1">
              <a:spLocks noChangeArrowheads="1"/>
            </p:cNvSpPr>
            <p:nvPr/>
          </p:nvSpPr>
          <p:spPr bwMode="auto">
            <a:xfrm>
              <a:off x="2426" y="2976"/>
              <a:ext cx="289" cy="159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660066"/>
                  </a:solidFill>
                  <a:latin typeface="Tahoma" pitchFamily="34" charset="0"/>
                </a:rPr>
                <a:t>-1</a:t>
              </a:r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  <p:sp>
          <p:nvSpPr>
            <p:cNvPr id="14390" name="Freeform 115"/>
            <p:cNvSpPr>
              <a:spLocks/>
            </p:cNvSpPr>
            <p:nvPr/>
          </p:nvSpPr>
          <p:spPr bwMode="auto">
            <a:xfrm>
              <a:off x="2625" y="2974"/>
              <a:ext cx="549" cy="365"/>
            </a:xfrm>
            <a:custGeom>
              <a:avLst/>
              <a:gdLst>
                <a:gd name="T0" fmla="*/ 0 w 1514"/>
                <a:gd name="T1" fmla="*/ 1245 h 1245"/>
                <a:gd name="T2" fmla="*/ 258 w 1514"/>
                <a:gd name="T3" fmla="*/ 195 h 1245"/>
                <a:gd name="T4" fmla="*/ 1514 w 1514"/>
                <a:gd name="T5" fmla="*/ 73 h 1245"/>
                <a:gd name="T6" fmla="*/ 0 60000 65536"/>
                <a:gd name="T7" fmla="*/ 0 60000 65536"/>
                <a:gd name="T8" fmla="*/ 0 60000 65536"/>
                <a:gd name="T9" fmla="*/ 0 w 1514"/>
                <a:gd name="T10" fmla="*/ 0 h 1245"/>
                <a:gd name="T11" fmla="*/ 1514 w 1514"/>
                <a:gd name="T12" fmla="*/ 1245 h 12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4" h="1245">
                  <a:moveTo>
                    <a:pt x="0" y="1245"/>
                  </a:moveTo>
                  <a:cubicBezTo>
                    <a:pt x="43" y="1072"/>
                    <a:pt x="6" y="390"/>
                    <a:pt x="258" y="195"/>
                  </a:cubicBezTo>
                  <a:cubicBezTo>
                    <a:pt x="510" y="0"/>
                    <a:pt x="1252" y="98"/>
                    <a:pt x="1514" y="73"/>
                  </a:cubicBezTo>
                </a:path>
              </a:pathLst>
            </a:cu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91" name="Freeform 116"/>
            <p:cNvSpPr>
              <a:spLocks/>
            </p:cNvSpPr>
            <p:nvPr/>
          </p:nvSpPr>
          <p:spPr bwMode="auto">
            <a:xfrm rot="10512359">
              <a:off x="1973" y="2551"/>
              <a:ext cx="549" cy="365"/>
            </a:xfrm>
            <a:custGeom>
              <a:avLst/>
              <a:gdLst>
                <a:gd name="T0" fmla="*/ 0 w 1514"/>
                <a:gd name="T1" fmla="*/ 1245 h 1245"/>
                <a:gd name="T2" fmla="*/ 258 w 1514"/>
                <a:gd name="T3" fmla="*/ 195 h 1245"/>
                <a:gd name="T4" fmla="*/ 1514 w 1514"/>
                <a:gd name="T5" fmla="*/ 73 h 1245"/>
                <a:gd name="T6" fmla="*/ 0 60000 65536"/>
                <a:gd name="T7" fmla="*/ 0 60000 65536"/>
                <a:gd name="T8" fmla="*/ 0 60000 65536"/>
                <a:gd name="T9" fmla="*/ 0 w 1514"/>
                <a:gd name="T10" fmla="*/ 0 h 1245"/>
                <a:gd name="T11" fmla="*/ 1514 w 1514"/>
                <a:gd name="T12" fmla="*/ 1245 h 12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4" h="1245">
                  <a:moveTo>
                    <a:pt x="0" y="1245"/>
                  </a:moveTo>
                  <a:cubicBezTo>
                    <a:pt x="43" y="1072"/>
                    <a:pt x="6" y="390"/>
                    <a:pt x="258" y="195"/>
                  </a:cubicBezTo>
                  <a:cubicBezTo>
                    <a:pt x="510" y="0"/>
                    <a:pt x="1252" y="98"/>
                    <a:pt x="1514" y="73"/>
                  </a:cubicBezTo>
                </a:path>
              </a:pathLst>
            </a:cu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rot="10800000"/>
            <a:lstStyle/>
            <a:p>
              <a:endParaRPr lang="ru-RU"/>
            </a:p>
          </p:txBody>
        </p:sp>
        <p:sp>
          <p:nvSpPr>
            <p:cNvPr id="14392" name="Text Box 117"/>
            <p:cNvSpPr txBox="1">
              <a:spLocks noChangeArrowheads="1"/>
            </p:cNvSpPr>
            <p:nvPr/>
          </p:nvSpPr>
          <p:spPr bwMode="auto">
            <a:xfrm>
              <a:off x="2290" y="2931"/>
              <a:ext cx="224" cy="158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660066"/>
                  </a:solidFill>
                  <a:latin typeface="Tahoma" pitchFamily="34" charset="0"/>
                </a:rPr>
                <a:t>-1</a:t>
              </a:r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  <p:sp>
          <p:nvSpPr>
            <p:cNvPr id="14393" name="Text Box 118"/>
            <p:cNvSpPr txBox="1">
              <a:spLocks noChangeArrowheads="1"/>
            </p:cNvSpPr>
            <p:nvPr/>
          </p:nvSpPr>
          <p:spPr bwMode="auto">
            <a:xfrm>
              <a:off x="2104" y="2498"/>
              <a:ext cx="260" cy="158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</p:grpSp>
      <p:grpSp>
        <p:nvGrpSpPr>
          <p:cNvPr id="3" name="Group 159"/>
          <p:cNvGrpSpPr>
            <a:grpSpLocks/>
          </p:cNvGrpSpPr>
          <p:nvPr/>
        </p:nvGrpSpPr>
        <p:grpSpPr bwMode="auto">
          <a:xfrm>
            <a:off x="6661150" y="2465388"/>
            <a:ext cx="1366838" cy="1539875"/>
            <a:chOff x="3969" y="1298"/>
            <a:chExt cx="861" cy="970"/>
          </a:xfrm>
        </p:grpSpPr>
        <p:sp>
          <p:nvSpPr>
            <p:cNvPr id="14374" name="Line 15"/>
            <p:cNvSpPr>
              <a:spLocks noChangeShapeType="1"/>
            </p:cNvSpPr>
            <p:nvPr/>
          </p:nvSpPr>
          <p:spPr bwMode="auto">
            <a:xfrm>
              <a:off x="3969" y="1842"/>
              <a:ext cx="861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5" name="Line 17"/>
            <p:cNvSpPr>
              <a:spLocks noChangeShapeType="1"/>
            </p:cNvSpPr>
            <p:nvPr/>
          </p:nvSpPr>
          <p:spPr bwMode="auto">
            <a:xfrm flipV="1">
              <a:off x="4208" y="1337"/>
              <a:ext cx="0" cy="777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6" name="Freeform 18"/>
            <p:cNvSpPr>
              <a:spLocks/>
            </p:cNvSpPr>
            <p:nvPr/>
          </p:nvSpPr>
          <p:spPr bwMode="auto">
            <a:xfrm>
              <a:off x="4014" y="1480"/>
              <a:ext cx="457" cy="788"/>
            </a:xfrm>
            <a:custGeom>
              <a:avLst/>
              <a:gdLst>
                <a:gd name="T0" fmla="*/ 0 w 457"/>
                <a:gd name="T1" fmla="*/ 754 h 788"/>
                <a:gd name="T2" fmla="*/ 130 w 457"/>
                <a:gd name="T3" fmla="*/ 127 h 788"/>
                <a:gd name="T4" fmla="*/ 226 w 457"/>
                <a:gd name="T5" fmla="*/ 20 h 788"/>
                <a:gd name="T6" fmla="*/ 334 w 457"/>
                <a:gd name="T7" fmla="*/ 249 h 788"/>
                <a:gd name="T8" fmla="*/ 457 w 457"/>
                <a:gd name="T9" fmla="*/ 788 h 7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7"/>
                <a:gd name="T16" fmla="*/ 0 h 788"/>
                <a:gd name="T17" fmla="*/ 457 w 457"/>
                <a:gd name="T18" fmla="*/ 788 h 7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7" h="788">
                  <a:moveTo>
                    <a:pt x="0" y="754"/>
                  </a:moveTo>
                  <a:cubicBezTo>
                    <a:pt x="23" y="651"/>
                    <a:pt x="92" y="249"/>
                    <a:pt x="130" y="127"/>
                  </a:cubicBezTo>
                  <a:cubicBezTo>
                    <a:pt x="168" y="5"/>
                    <a:pt x="192" y="0"/>
                    <a:pt x="226" y="20"/>
                  </a:cubicBezTo>
                  <a:cubicBezTo>
                    <a:pt x="260" y="40"/>
                    <a:pt x="296" y="121"/>
                    <a:pt x="334" y="249"/>
                  </a:cubicBezTo>
                  <a:cubicBezTo>
                    <a:pt x="372" y="377"/>
                    <a:pt x="432" y="676"/>
                    <a:pt x="457" y="788"/>
                  </a:cubicBezTo>
                </a:path>
              </a:pathLst>
            </a:cu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7" name="Text Box 120"/>
            <p:cNvSpPr txBox="1">
              <a:spLocks noChangeArrowheads="1"/>
            </p:cNvSpPr>
            <p:nvPr/>
          </p:nvSpPr>
          <p:spPr bwMode="auto">
            <a:xfrm>
              <a:off x="4234" y="1298"/>
              <a:ext cx="279" cy="272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660066"/>
                  </a:solidFill>
                  <a:latin typeface="Tahoma" pitchFamily="34" charset="0"/>
                </a:rPr>
                <a:t>y</a:t>
              </a:r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  <p:sp>
          <p:nvSpPr>
            <p:cNvPr id="14378" name="Text Box 123"/>
            <p:cNvSpPr txBox="1">
              <a:spLocks noChangeArrowheads="1"/>
            </p:cNvSpPr>
            <p:nvPr/>
          </p:nvSpPr>
          <p:spPr bwMode="auto">
            <a:xfrm>
              <a:off x="4053" y="1661"/>
              <a:ext cx="195" cy="158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660066"/>
                  </a:solidFill>
                  <a:latin typeface="Tahoma" pitchFamily="34" charset="0"/>
                </a:rPr>
                <a:t>1</a:t>
              </a:r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  <p:sp>
          <p:nvSpPr>
            <p:cNvPr id="14379" name="Text Box 124"/>
            <p:cNvSpPr txBox="1">
              <a:spLocks noChangeArrowheads="1"/>
            </p:cNvSpPr>
            <p:nvPr/>
          </p:nvSpPr>
          <p:spPr bwMode="auto">
            <a:xfrm>
              <a:off x="4189" y="1842"/>
              <a:ext cx="195" cy="158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660066"/>
                  </a:solidFill>
                  <a:latin typeface="Tahoma" pitchFamily="34" charset="0"/>
                </a:rPr>
                <a:t>1</a:t>
              </a:r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  <p:sp>
          <p:nvSpPr>
            <p:cNvPr id="14380" name="Text Box 125"/>
            <p:cNvSpPr txBox="1">
              <a:spLocks noChangeArrowheads="1"/>
            </p:cNvSpPr>
            <p:nvPr/>
          </p:nvSpPr>
          <p:spPr bwMode="auto">
            <a:xfrm>
              <a:off x="4098" y="1797"/>
              <a:ext cx="195" cy="159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660066"/>
                  </a:solidFill>
                  <a:latin typeface="Tahoma" pitchFamily="34" charset="0"/>
                </a:rPr>
                <a:t>0</a:t>
              </a:r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</p:grpSp>
      <p:sp>
        <p:nvSpPr>
          <p:cNvPr id="14342" name="Text Box 139"/>
          <p:cNvSpPr txBox="1">
            <a:spLocks noChangeArrowheads="1"/>
          </p:cNvSpPr>
          <p:nvPr/>
        </p:nvSpPr>
        <p:spPr bwMode="auto">
          <a:xfrm>
            <a:off x="7524750" y="2924175"/>
            <a:ext cx="414338" cy="2524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>
                <a:solidFill>
                  <a:srgbClr val="660066"/>
                </a:solidFill>
                <a:latin typeface="Tahoma" pitchFamily="34" charset="0"/>
              </a:rPr>
              <a:t>x</a:t>
            </a:r>
            <a:endParaRPr lang="ru-RU">
              <a:solidFill>
                <a:srgbClr val="660066"/>
              </a:solidFill>
              <a:latin typeface="Tahoma" pitchFamily="34" charset="0"/>
            </a:endParaRPr>
          </a:p>
        </p:txBody>
      </p:sp>
      <p:grpSp>
        <p:nvGrpSpPr>
          <p:cNvPr id="4" name="Group 160"/>
          <p:cNvGrpSpPr>
            <a:grpSpLocks/>
          </p:cNvGrpSpPr>
          <p:nvPr/>
        </p:nvGrpSpPr>
        <p:grpSpPr bwMode="auto">
          <a:xfrm>
            <a:off x="7596188" y="1125538"/>
            <a:ext cx="1252537" cy="1476375"/>
            <a:chOff x="4785" y="709"/>
            <a:chExt cx="789" cy="930"/>
          </a:xfrm>
        </p:grpSpPr>
        <p:sp>
          <p:nvSpPr>
            <p:cNvPr id="14364" name="Line 130"/>
            <p:cNvSpPr>
              <a:spLocks noChangeShapeType="1"/>
            </p:cNvSpPr>
            <p:nvPr/>
          </p:nvSpPr>
          <p:spPr bwMode="auto">
            <a:xfrm flipV="1">
              <a:off x="5117" y="754"/>
              <a:ext cx="0" cy="88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5" name="Line 131"/>
            <p:cNvSpPr>
              <a:spLocks noChangeShapeType="1"/>
            </p:cNvSpPr>
            <p:nvPr/>
          </p:nvSpPr>
          <p:spPr bwMode="auto">
            <a:xfrm>
              <a:off x="4785" y="1252"/>
              <a:ext cx="70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6" name="Text Box 132"/>
            <p:cNvSpPr txBox="1">
              <a:spLocks noChangeArrowheads="1"/>
            </p:cNvSpPr>
            <p:nvPr/>
          </p:nvSpPr>
          <p:spPr bwMode="auto">
            <a:xfrm>
              <a:off x="5117" y="754"/>
              <a:ext cx="83" cy="16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660066"/>
                  </a:solidFill>
                  <a:latin typeface="Tahoma" pitchFamily="34" charset="0"/>
                </a:rPr>
                <a:t>y</a:t>
              </a:r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  <p:sp>
          <p:nvSpPr>
            <p:cNvPr id="14367" name="Text Box 133"/>
            <p:cNvSpPr txBox="1">
              <a:spLocks noChangeArrowheads="1"/>
            </p:cNvSpPr>
            <p:nvPr/>
          </p:nvSpPr>
          <p:spPr bwMode="auto">
            <a:xfrm>
              <a:off x="5407" y="1252"/>
              <a:ext cx="167" cy="1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660066"/>
                  </a:solidFill>
                  <a:latin typeface="Tahoma" pitchFamily="34" charset="0"/>
                </a:rPr>
                <a:t>x</a:t>
              </a:r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  <p:sp>
          <p:nvSpPr>
            <p:cNvPr id="14368" name="Text Box 134"/>
            <p:cNvSpPr txBox="1">
              <a:spLocks noChangeArrowheads="1"/>
            </p:cNvSpPr>
            <p:nvPr/>
          </p:nvSpPr>
          <p:spPr bwMode="auto">
            <a:xfrm>
              <a:off x="5145" y="1241"/>
              <a:ext cx="125" cy="16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660066"/>
                  </a:solidFill>
                  <a:latin typeface="Tahoma" pitchFamily="34" charset="0"/>
                </a:rPr>
                <a:t>1</a:t>
              </a:r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  <p:sp>
          <p:nvSpPr>
            <p:cNvPr id="14369" name="Text Box 135"/>
            <p:cNvSpPr txBox="1">
              <a:spLocks noChangeArrowheads="1"/>
            </p:cNvSpPr>
            <p:nvPr/>
          </p:nvSpPr>
          <p:spPr bwMode="auto">
            <a:xfrm>
              <a:off x="5034" y="1086"/>
              <a:ext cx="125" cy="16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660066"/>
                  </a:solidFill>
                  <a:latin typeface="Tahoma" pitchFamily="34" charset="0"/>
                </a:rPr>
                <a:t>1</a:t>
              </a:r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  <p:sp>
          <p:nvSpPr>
            <p:cNvPr id="14370" name="Text Box 136"/>
            <p:cNvSpPr txBox="1">
              <a:spLocks noChangeArrowheads="1"/>
            </p:cNvSpPr>
            <p:nvPr/>
          </p:nvSpPr>
          <p:spPr bwMode="auto">
            <a:xfrm>
              <a:off x="5034" y="1252"/>
              <a:ext cx="125" cy="1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660066"/>
                  </a:solidFill>
                  <a:latin typeface="Tahoma" pitchFamily="34" charset="0"/>
                </a:rPr>
                <a:t>0</a:t>
              </a:r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  <p:sp>
          <p:nvSpPr>
            <p:cNvPr id="14371" name="Line 137"/>
            <p:cNvSpPr>
              <a:spLocks noChangeShapeType="1"/>
            </p:cNvSpPr>
            <p:nvPr/>
          </p:nvSpPr>
          <p:spPr bwMode="auto">
            <a:xfrm flipV="1">
              <a:off x="4830" y="890"/>
              <a:ext cx="635" cy="6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2" name="Text Box 138"/>
            <p:cNvSpPr txBox="1">
              <a:spLocks noChangeArrowheads="1"/>
            </p:cNvSpPr>
            <p:nvPr/>
          </p:nvSpPr>
          <p:spPr bwMode="auto">
            <a:xfrm>
              <a:off x="5145" y="709"/>
              <a:ext cx="275" cy="22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660066"/>
                  </a:solidFill>
                  <a:latin typeface="Tahoma" pitchFamily="34" charset="0"/>
                </a:rPr>
                <a:t>y</a:t>
              </a:r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  <p:sp>
          <p:nvSpPr>
            <p:cNvPr id="14373" name="Text Box 140"/>
            <p:cNvSpPr txBox="1">
              <a:spLocks noChangeArrowheads="1"/>
            </p:cNvSpPr>
            <p:nvPr/>
          </p:nvSpPr>
          <p:spPr bwMode="auto">
            <a:xfrm>
              <a:off x="5148" y="709"/>
              <a:ext cx="136" cy="18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660066"/>
                  </a:solidFill>
                  <a:latin typeface="Tahoma" pitchFamily="34" charset="0"/>
                </a:rPr>
                <a:t>y</a:t>
              </a:r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</p:grpSp>
      <p:grpSp>
        <p:nvGrpSpPr>
          <p:cNvPr id="5" name="Group 158"/>
          <p:cNvGrpSpPr>
            <a:grpSpLocks/>
          </p:cNvGrpSpPr>
          <p:nvPr/>
        </p:nvGrpSpPr>
        <p:grpSpPr bwMode="auto">
          <a:xfrm>
            <a:off x="4348163" y="4508500"/>
            <a:ext cx="1160462" cy="1441450"/>
            <a:chOff x="2245" y="2659"/>
            <a:chExt cx="731" cy="908"/>
          </a:xfrm>
        </p:grpSpPr>
        <p:sp>
          <p:nvSpPr>
            <p:cNvPr id="14354" name="Text Box 98"/>
            <p:cNvSpPr txBox="1">
              <a:spLocks noChangeArrowheads="1"/>
            </p:cNvSpPr>
            <p:nvPr/>
          </p:nvSpPr>
          <p:spPr bwMode="auto">
            <a:xfrm>
              <a:off x="2798" y="3117"/>
              <a:ext cx="17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latin typeface="Tahoma" pitchFamily="34" charset="0"/>
                </a:rPr>
                <a:t>x</a:t>
              </a:r>
              <a:endParaRPr lang="ru-RU">
                <a:latin typeface="Tahoma" pitchFamily="34" charset="0"/>
              </a:endParaRPr>
            </a:p>
          </p:txBody>
        </p:sp>
        <p:sp>
          <p:nvSpPr>
            <p:cNvPr id="14355" name="Line 95"/>
            <p:cNvSpPr>
              <a:spLocks noChangeShapeType="1"/>
            </p:cNvSpPr>
            <p:nvPr/>
          </p:nvSpPr>
          <p:spPr bwMode="auto">
            <a:xfrm flipV="1">
              <a:off x="2588" y="2747"/>
              <a:ext cx="0" cy="82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6" name="Line 96"/>
            <p:cNvSpPr>
              <a:spLocks noChangeShapeType="1"/>
            </p:cNvSpPr>
            <p:nvPr/>
          </p:nvSpPr>
          <p:spPr bwMode="auto">
            <a:xfrm>
              <a:off x="2245" y="3208"/>
              <a:ext cx="731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7" name="Text Box 97"/>
            <p:cNvSpPr txBox="1">
              <a:spLocks noChangeArrowheads="1"/>
            </p:cNvSpPr>
            <p:nvPr/>
          </p:nvSpPr>
          <p:spPr bwMode="auto">
            <a:xfrm>
              <a:off x="2588" y="2747"/>
              <a:ext cx="87" cy="153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660066"/>
                  </a:solidFill>
                  <a:latin typeface="Tahoma" pitchFamily="34" charset="0"/>
                </a:rPr>
                <a:t>y</a:t>
              </a:r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  <p:sp>
          <p:nvSpPr>
            <p:cNvPr id="14358" name="Text Box 99"/>
            <p:cNvSpPr txBox="1">
              <a:spLocks noChangeArrowheads="1"/>
            </p:cNvSpPr>
            <p:nvPr/>
          </p:nvSpPr>
          <p:spPr bwMode="auto">
            <a:xfrm>
              <a:off x="2618" y="3198"/>
              <a:ext cx="129" cy="154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660066"/>
                  </a:solidFill>
                  <a:latin typeface="Tahoma" pitchFamily="34" charset="0"/>
                </a:rPr>
                <a:t>1</a:t>
              </a:r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  <p:sp>
          <p:nvSpPr>
            <p:cNvPr id="14359" name="Text Box 100"/>
            <p:cNvSpPr txBox="1">
              <a:spLocks noChangeArrowheads="1"/>
            </p:cNvSpPr>
            <p:nvPr/>
          </p:nvSpPr>
          <p:spPr bwMode="auto">
            <a:xfrm>
              <a:off x="2472" y="3067"/>
              <a:ext cx="129" cy="154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660066"/>
                  </a:solidFill>
                  <a:latin typeface="Tahoma" pitchFamily="34" charset="0"/>
                </a:rPr>
                <a:t>1</a:t>
              </a:r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  <p:sp>
          <p:nvSpPr>
            <p:cNvPr id="14360" name="Text Box 101"/>
            <p:cNvSpPr txBox="1">
              <a:spLocks noChangeArrowheads="1"/>
            </p:cNvSpPr>
            <p:nvPr/>
          </p:nvSpPr>
          <p:spPr bwMode="auto">
            <a:xfrm>
              <a:off x="2503" y="3208"/>
              <a:ext cx="129" cy="154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660066"/>
                  </a:solidFill>
                  <a:latin typeface="Tahoma" pitchFamily="34" charset="0"/>
                </a:rPr>
                <a:t>0</a:t>
              </a:r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  <p:sp>
          <p:nvSpPr>
            <p:cNvPr id="14361" name="Text Box 121"/>
            <p:cNvSpPr txBox="1">
              <a:spLocks noChangeArrowheads="1"/>
            </p:cNvSpPr>
            <p:nvPr/>
          </p:nvSpPr>
          <p:spPr bwMode="auto">
            <a:xfrm>
              <a:off x="2618" y="2705"/>
              <a:ext cx="217" cy="271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  <p:sp>
          <p:nvSpPr>
            <p:cNvPr id="14362" name="Text Box 141"/>
            <p:cNvSpPr txBox="1">
              <a:spLocks noChangeArrowheads="1"/>
            </p:cNvSpPr>
            <p:nvPr/>
          </p:nvSpPr>
          <p:spPr bwMode="auto">
            <a:xfrm>
              <a:off x="2608" y="2659"/>
              <a:ext cx="130" cy="159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660066"/>
                  </a:solidFill>
                  <a:latin typeface="Tahoma" pitchFamily="34" charset="0"/>
                </a:rPr>
                <a:t>y</a:t>
              </a:r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  <p:sp>
          <p:nvSpPr>
            <p:cNvPr id="14363" name="Oval 142"/>
            <p:cNvSpPr>
              <a:spLocks noChangeArrowheads="1"/>
            </p:cNvSpPr>
            <p:nvPr/>
          </p:nvSpPr>
          <p:spPr bwMode="auto">
            <a:xfrm>
              <a:off x="2381" y="2977"/>
              <a:ext cx="409" cy="408"/>
            </a:xfrm>
            <a:prstGeom prst="ellips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409" name="Line 145"/>
          <p:cNvSpPr>
            <a:spLocks noChangeShapeType="1"/>
          </p:cNvSpPr>
          <p:nvPr/>
        </p:nvSpPr>
        <p:spPr bwMode="auto">
          <a:xfrm>
            <a:off x="2771775" y="2276475"/>
            <a:ext cx="4608513" cy="0"/>
          </a:xfrm>
          <a:prstGeom prst="line">
            <a:avLst/>
          </a:prstGeom>
          <a:noFill/>
          <a:ln w="57150" cmpd="thinThick">
            <a:solidFill>
              <a:srgbClr val="CC0000"/>
            </a:solidFill>
            <a:prstDash val="lgDashDot"/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410" name="Line 146"/>
          <p:cNvSpPr>
            <a:spLocks noChangeShapeType="1"/>
          </p:cNvSpPr>
          <p:nvPr/>
        </p:nvSpPr>
        <p:spPr bwMode="auto">
          <a:xfrm>
            <a:off x="3059113" y="3500438"/>
            <a:ext cx="3313112" cy="0"/>
          </a:xfrm>
          <a:prstGeom prst="line">
            <a:avLst/>
          </a:prstGeom>
          <a:noFill/>
          <a:ln w="57150" cmpd="thinThick">
            <a:solidFill>
              <a:schemeClr val="bg2"/>
            </a:solidFill>
            <a:prstDash val="lgDash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411" name="Line 147"/>
          <p:cNvSpPr>
            <a:spLocks noChangeShapeType="1"/>
          </p:cNvSpPr>
          <p:nvPr/>
        </p:nvSpPr>
        <p:spPr bwMode="auto">
          <a:xfrm>
            <a:off x="3132138" y="4149725"/>
            <a:ext cx="1512887" cy="0"/>
          </a:xfrm>
          <a:prstGeom prst="line">
            <a:avLst/>
          </a:prstGeom>
          <a:noFill/>
          <a:ln w="57150" cmpd="thinThick">
            <a:solidFill>
              <a:srgbClr val="660066"/>
            </a:solidFill>
            <a:prstDash val="lgDashDot"/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412" name="Line 148"/>
          <p:cNvSpPr>
            <a:spLocks noChangeShapeType="1"/>
          </p:cNvSpPr>
          <p:nvPr/>
        </p:nvSpPr>
        <p:spPr bwMode="auto">
          <a:xfrm>
            <a:off x="3492500" y="5300663"/>
            <a:ext cx="576263" cy="0"/>
          </a:xfrm>
          <a:prstGeom prst="line">
            <a:avLst/>
          </a:prstGeom>
          <a:noFill/>
          <a:ln w="57150" cmpd="thickThin">
            <a:solidFill>
              <a:srgbClr val="33CCFF"/>
            </a:solidFill>
            <a:prstDash val="lgDashDotDot"/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09" grpId="0" animBg="1"/>
      <p:bldP spid="11410" grpId="0" animBg="1"/>
      <p:bldP spid="11411" grpId="0" animBg="1"/>
      <p:bldP spid="114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FF99CC"/>
                </a:solidFill>
                <a:latin typeface="Garamond" pitchFamily="18" charset="0"/>
              </a:rPr>
              <a:t>Является ли пара чисел                 (2;3)решением системы:</a:t>
            </a:r>
          </a:p>
        </p:txBody>
      </p:sp>
      <p:pic>
        <p:nvPicPr>
          <p:cNvPr id="49160" name="Picture 8" descr="j0234760"/>
          <p:cNvPicPr>
            <a:picLocks noChangeAspect="1" noChangeArrowheads="1" noCrop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4005263"/>
            <a:ext cx="1873250" cy="2359025"/>
          </a:xfr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492500" y="3140075"/>
            <a:ext cx="460851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/>
              <a:t>              </a:t>
            </a:r>
            <a:r>
              <a:rPr lang="ru-RU" sz="4400" b="1"/>
              <a:t>х+2у=8,</a:t>
            </a:r>
          </a:p>
          <a:p>
            <a:pPr algn="ctr"/>
            <a:r>
              <a:rPr lang="ru-RU" sz="4400" b="1"/>
              <a:t>      5х-2у=4</a:t>
            </a:r>
          </a:p>
        </p:txBody>
      </p:sp>
      <p:sp>
        <p:nvSpPr>
          <p:cNvPr id="1034" name="AutoShape 10"/>
          <p:cNvSpPr>
            <a:spLocks/>
          </p:cNvSpPr>
          <p:nvPr/>
        </p:nvSpPr>
        <p:spPr bwMode="auto">
          <a:xfrm flipH="1" flipV="1">
            <a:off x="1301750" y="6858000"/>
            <a:ext cx="101600" cy="171450"/>
          </a:xfrm>
          <a:prstGeom prst="leftBrace">
            <a:avLst>
              <a:gd name="adj1" fmla="val 14062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7" name="AutoShape 13"/>
          <p:cNvSpPr>
            <a:spLocks/>
          </p:cNvSpPr>
          <p:nvPr/>
        </p:nvSpPr>
        <p:spPr bwMode="auto">
          <a:xfrm>
            <a:off x="4572000" y="3213100"/>
            <a:ext cx="717550" cy="1511300"/>
          </a:xfrm>
          <a:prstGeom prst="leftBrace">
            <a:avLst>
              <a:gd name="adj1" fmla="val 17552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Графическое решение системы уравнений</a:t>
            </a:r>
          </a:p>
        </p:txBody>
      </p:sp>
      <p:pic>
        <p:nvPicPr>
          <p:cNvPr id="58373" name="Picture 5" descr="Изображение 002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 t="-1450" r="45763"/>
          <a:stretch>
            <a:fillRect/>
          </a:stretch>
        </p:blipFill>
        <p:spPr>
          <a:xfrm>
            <a:off x="1476375" y="1916113"/>
            <a:ext cx="6335713" cy="4321175"/>
          </a:xfrm>
          <a:noFill/>
          <a:ln/>
        </p:spPr>
      </p:pic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468313" y="2955925"/>
            <a:ext cx="2159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b="1"/>
              <a:t>у=х+2                                                                    у= - х+1</a:t>
            </a:r>
          </a:p>
        </p:txBody>
      </p:sp>
      <p:sp>
        <p:nvSpPr>
          <p:cNvPr id="58377" name="AutoShape 9"/>
          <p:cNvSpPr>
            <a:spLocks/>
          </p:cNvSpPr>
          <p:nvPr/>
        </p:nvSpPr>
        <p:spPr bwMode="auto">
          <a:xfrm>
            <a:off x="611188" y="2997200"/>
            <a:ext cx="288925" cy="1008063"/>
          </a:xfrm>
          <a:prstGeom prst="leftBrace">
            <a:avLst>
              <a:gd name="adj1" fmla="val 29075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660066"/>
                </a:solidFill>
              </a:rPr>
              <a:t>Задача №2 Решить графически систему уравнений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400300" y="3467100"/>
          <a:ext cx="152400" cy="1025525"/>
        </p:xfrm>
        <a:graphic>
          <a:graphicData uri="http://schemas.openxmlformats.org/presentationml/2006/ole">
            <p:oleObj spid="_x0000_s1026" name="Формула" r:id="rId3" imgW="152280" imgH="1079280" progId="Equation.3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2916238" y="1125538"/>
          <a:ext cx="2522537" cy="863600"/>
        </p:xfrm>
        <a:graphic>
          <a:graphicData uri="http://schemas.openxmlformats.org/presentationml/2006/ole">
            <p:oleObj spid="_x0000_s1027" name="Формула" r:id="rId4" imgW="1409400" imgH="482400" progId="Equation.3">
              <p:embed/>
            </p:oleObj>
          </a:graphicData>
        </a:graphic>
      </p:graphicFrame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39750" y="2060575"/>
            <a:ext cx="7488238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660066"/>
                </a:solidFill>
                <a:latin typeface="Verdana" pitchFamily="34" charset="0"/>
              </a:rPr>
              <a:t>Графиком первого уравнения является </a:t>
            </a:r>
            <a:r>
              <a:rPr lang="ru-RU" sz="3200">
                <a:solidFill>
                  <a:srgbClr val="660066"/>
                </a:solidFill>
                <a:latin typeface="Verdana" pitchFamily="34" charset="0"/>
                <a:hlinkClick r:id="rId5" action="ppaction://hlinksldjump"/>
              </a:rPr>
              <a:t>окружность</a:t>
            </a:r>
            <a:r>
              <a:rPr lang="ru-RU" sz="3200">
                <a:solidFill>
                  <a:srgbClr val="660066"/>
                </a:solidFill>
                <a:latin typeface="Verdana" pitchFamily="34" charset="0"/>
              </a:rPr>
              <a:t> с центром в точке (3,2) и радиусом 2</a:t>
            </a: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rgbClr val="660066"/>
                </a:solidFill>
                <a:latin typeface="Verdana" pitchFamily="34" charset="0"/>
              </a:rPr>
              <a:t>Графиком второго уравнения является </a:t>
            </a:r>
            <a:r>
              <a:rPr lang="ru-RU" sz="3200">
                <a:solidFill>
                  <a:srgbClr val="660066"/>
                </a:solidFill>
                <a:latin typeface="Verdana" pitchFamily="34" charset="0"/>
                <a:hlinkClick r:id="rId5" action="ppaction://hlinksldjump"/>
              </a:rPr>
              <a:t>прямая</a:t>
            </a:r>
            <a:r>
              <a:rPr lang="ru-RU" sz="3200">
                <a:solidFill>
                  <a:srgbClr val="660066"/>
                </a:solidFill>
                <a:latin typeface="Verdana" pitchFamily="34" charset="0"/>
              </a:rPr>
              <a:t> проходящая через начало координат</a:t>
            </a: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rgbClr val="660066"/>
                </a:solidFill>
                <a:latin typeface="Verdana" pitchFamily="34" charset="0"/>
              </a:rPr>
              <a:t>Построим графики для каждого из уравнений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1331913" y="188913"/>
            <a:ext cx="6781800" cy="6480175"/>
            <a:chOff x="839" y="119"/>
            <a:chExt cx="4272" cy="4082"/>
          </a:xfrm>
        </p:grpSpPr>
        <p:sp>
          <p:nvSpPr>
            <p:cNvPr id="5191" name="AutoShape 5"/>
            <p:cNvSpPr>
              <a:spLocks noChangeAspect="1" noChangeArrowheads="1"/>
            </p:cNvSpPr>
            <p:nvPr/>
          </p:nvSpPr>
          <p:spPr bwMode="auto">
            <a:xfrm>
              <a:off x="839" y="119"/>
              <a:ext cx="3856" cy="4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92" name="Line 6"/>
            <p:cNvSpPr>
              <a:spLocks noChangeShapeType="1"/>
            </p:cNvSpPr>
            <p:nvPr/>
          </p:nvSpPr>
          <p:spPr bwMode="auto">
            <a:xfrm flipH="1">
              <a:off x="2767" y="307"/>
              <a:ext cx="22" cy="37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93" name="Oval 8"/>
            <p:cNvSpPr>
              <a:spLocks noChangeArrowheads="1"/>
            </p:cNvSpPr>
            <p:nvPr/>
          </p:nvSpPr>
          <p:spPr bwMode="auto">
            <a:xfrm>
              <a:off x="3152" y="890"/>
              <a:ext cx="1542" cy="1406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94" name="Text Box 10"/>
            <p:cNvSpPr txBox="1">
              <a:spLocks noChangeArrowheads="1"/>
            </p:cNvSpPr>
            <p:nvPr/>
          </p:nvSpPr>
          <p:spPr bwMode="auto">
            <a:xfrm>
              <a:off x="3016" y="1706"/>
              <a:ext cx="370" cy="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3600">
                  <a:solidFill>
                    <a:srgbClr val="660066"/>
                  </a:solidFill>
                  <a:latin typeface="Tahoma" pitchFamily="34" charset="0"/>
                </a:rPr>
                <a:t>А</a:t>
              </a:r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  <p:sp>
          <p:nvSpPr>
            <p:cNvPr id="5195" name="Text Box 11"/>
            <p:cNvSpPr txBox="1">
              <a:spLocks noChangeArrowheads="1"/>
            </p:cNvSpPr>
            <p:nvPr/>
          </p:nvSpPr>
          <p:spPr bwMode="auto">
            <a:xfrm>
              <a:off x="4740" y="1026"/>
              <a:ext cx="371" cy="5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3600">
                  <a:solidFill>
                    <a:srgbClr val="660066"/>
                  </a:solidFill>
                  <a:latin typeface="Tahoma" pitchFamily="34" charset="0"/>
                </a:rPr>
                <a:t>В</a:t>
              </a:r>
              <a:endParaRPr lang="ru-RU">
                <a:solidFill>
                  <a:srgbClr val="660066"/>
                </a:solidFill>
                <a:latin typeface="Tahoma" pitchFamily="34" charset="0"/>
              </a:endParaRPr>
            </a:p>
          </p:txBody>
        </p:sp>
      </p:grp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250825" y="4868863"/>
            <a:ext cx="2881313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660066"/>
                </a:solidFill>
                <a:latin typeface="Verdana" pitchFamily="34" charset="0"/>
              </a:rPr>
              <a:t>Ответ</a:t>
            </a:r>
            <a:r>
              <a:rPr lang="ru-RU" sz="2800">
                <a:solidFill>
                  <a:srgbClr val="33CCFF"/>
                </a:solidFill>
                <a:latin typeface="Verdana" pitchFamily="34" charset="0"/>
              </a:rPr>
              <a:t>:</a:t>
            </a:r>
            <a:r>
              <a:rPr lang="ru-RU" sz="2800">
                <a:latin typeface="Verdana" pitchFamily="34" charset="0"/>
              </a:rPr>
              <a:t> </a:t>
            </a:r>
            <a:r>
              <a:rPr lang="ru-RU" sz="2800">
                <a:solidFill>
                  <a:srgbClr val="99442D"/>
                </a:solidFill>
                <a:latin typeface="Verdana" pitchFamily="34" charset="0"/>
              </a:rPr>
              <a:t>А(1,5;0,7), В(5,1;2,5),</a:t>
            </a:r>
            <a:r>
              <a:rPr lang="ru-RU">
                <a:solidFill>
                  <a:srgbClr val="99442D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5126" name="Line 20"/>
          <p:cNvSpPr>
            <a:spLocks noChangeShapeType="1"/>
          </p:cNvSpPr>
          <p:nvPr/>
        </p:nvSpPr>
        <p:spPr bwMode="auto">
          <a:xfrm>
            <a:off x="900113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7" name="Line 21"/>
          <p:cNvSpPr>
            <a:spLocks noChangeShapeType="1"/>
          </p:cNvSpPr>
          <p:nvPr/>
        </p:nvSpPr>
        <p:spPr bwMode="auto">
          <a:xfrm>
            <a:off x="1187450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8" name="Line 22"/>
          <p:cNvSpPr>
            <a:spLocks noChangeShapeType="1"/>
          </p:cNvSpPr>
          <p:nvPr/>
        </p:nvSpPr>
        <p:spPr bwMode="auto">
          <a:xfrm>
            <a:off x="1476375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9" name="Line 23"/>
          <p:cNvSpPr>
            <a:spLocks noChangeShapeType="1"/>
          </p:cNvSpPr>
          <p:nvPr/>
        </p:nvSpPr>
        <p:spPr bwMode="auto">
          <a:xfrm>
            <a:off x="1763713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0" name="Line 24"/>
          <p:cNvSpPr>
            <a:spLocks noChangeShapeType="1"/>
          </p:cNvSpPr>
          <p:nvPr/>
        </p:nvSpPr>
        <p:spPr bwMode="auto">
          <a:xfrm>
            <a:off x="2627313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Line 25"/>
          <p:cNvSpPr>
            <a:spLocks noChangeShapeType="1"/>
          </p:cNvSpPr>
          <p:nvPr/>
        </p:nvSpPr>
        <p:spPr bwMode="auto">
          <a:xfrm>
            <a:off x="2916238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2" name="Line 26"/>
          <p:cNvSpPr>
            <a:spLocks noChangeShapeType="1"/>
          </p:cNvSpPr>
          <p:nvPr/>
        </p:nvSpPr>
        <p:spPr bwMode="auto">
          <a:xfrm>
            <a:off x="2051050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3" name="Line 27"/>
          <p:cNvSpPr>
            <a:spLocks noChangeShapeType="1"/>
          </p:cNvSpPr>
          <p:nvPr/>
        </p:nvSpPr>
        <p:spPr bwMode="auto">
          <a:xfrm>
            <a:off x="2339975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28"/>
          <p:cNvSpPr>
            <a:spLocks noChangeShapeType="1"/>
          </p:cNvSpPr>
          <p:nvPr/>
        </p:nvSpPr>
        <p:spPr bwMode="auto">
          <a:xfrm>
            <a:off x="3203575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Line 29"/>
          <p:cNvSpPr>
            <a:spLocks noChangeShapeType="1"/>
          </p:cNvSpPr>
          <p:nvPr/>
        </p:nvSpPr>
        <p:spPr bwMode="auto">
          <a:xfrm>
            <a:off x="3490913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30"/>
          <p:cNvSpPr>
            <a:spLocks noChangeShapeType="1"/>
          </p:cNvSpPr>
          <p:nvPr/>
        </p:nvSpPr>
        <p:spPr bwMode="auto">
          <a:xfrm>
            <a:off x="3779838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31"/>
          <p:cNvSpPr>
            <a:spLocks noChangeShapeType="1"/>
          </p:cNvSpPr>
          <p:nvPr/>
        </p:nvSpPr>
        <p:spPr bwMode="auto">
          <a:xfrm>
            <a:off x="4067175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8" name="Line 32"/>
          <p:cNvSpPr>
            <a:spLocks noChangeShapeType="1"/>
          </p:cNvSpPr>
          <p:nvPr/>
        </p:nvSpPr>
        <p:spPr bwMode="auto">
          <a:xfrm>
            <a:off x="4429125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9" name="Line 33"/>
          <p:cNvSpPr>
            <a:spLocks noChangeShapeType="1"/>
          </p:cNvSpPr>
          <p:nvPr/>
        </p:nvSpPr>
        <p:spPr bwMode="auto">
          <a:xfrm>
            <a:off x="4716463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0" name="Line 34"/>
          <p:cNvSpPr>
            <a:spLocks noChangeShapeType="1"/>
          </p:cNvSpPr>
          <p:nvPr/>
        </p:nvSpPr>
        <p:spPr bwMode="auto">
          <a:xfrm>
            <a:off x="5003800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1" name="Line 35"/>
          <p:cNvSpPr>
            <a:spLocks noChangeShapeType="1"/>
          </p:cNvSpPr>
          <p:nvPr/>
        </p:nvSpPr>
        <p:spPr bwMode="auto">
          <a:xfrm>
            <a:off x="5291138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2" name="Line 36"/>
          <p:cNvSpPr>
            <a:spLocks noChangeShapeType="1"/>
          </p:cNvSpPr>
          <p:nvPr/>
        </p:nvSpPr>
        <p:spPr bwMode="auto">
          <a:xfrm>
            <a:off x="5651500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3" name="Line 37"/>
          <p:cNvSpPr>
            <a:spLocks noChangeShapeType="1"/>
          </p:cNvSpPr>
          <p:nvPr/>
        </p:nvSpPr>
        <p:spPr bwMode="auto">
          <a:xfrm>
            <a:off x="5938838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4" name="Line 38"/>
          <p:cNvSpPr>
            <a:spLocks noChangeShapeType="1"/>
          </p:cNvSpPr>
          <p:nvPr/>
        </p:nvSpPr>
        <p:spPr bwMode="auto">
          <a:xfrm>
            <a:off x="6227763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5" name="Line 39"/>
          <p:cNvSpPr>
            <a:spLocks noChangeShapeType="1"/>
          </p:cNvSpPr>
          <p:nvPr/>
        </p:nvSpPr>
        <p:spPr bwMode="auto">
          <a:xfrm>
            <a:off x="6515100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6" name="Line 40"/>
          <p:cNvSpPr>
            <a:spLocks noChangeShapeType="1"/>
          </p:cNvSpPr>
          <p:nvPr/>
        </p:nvSpPr>
        <p:spPr bwMode="auto">
          <a:xfrm>
            <a:off x="6804025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7" name="Line 41"/>
          <p:cNvSpPr>
            <a:spLocks noChangeShapeType="1"/>
          </p:cNvSpPr>
          <p:nvPr/>
        </p:nvSpPr>
        <p:spPr bwMode="auto">
          <a:xfrm>
            <a:off x="7091363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8" name="Line 42"/>
          <p:cNvSpPr>
            <a:spLocks noChangeShapeType="1"/>
          </p:cNvSpPr>
          <p:nvPr/>
        </p:nvSpPr>
        <p:spPr bwMode="auto">
          <a:xfrm>
            <a:off x="7380288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9" name="Line 43"/>
          <p:cNvSpPr>
            <a:spLocks noChangeShapeType="1"/>
          </p:cNvSpPr>
          <p:nvPr/>
        </p:nvSpPr>
        <p:spPr bwMode="auto">
          <a:xfrm>
            <a:off x="7667625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0" name="Line 44"/>
          <p:cNvSpPr>
            <a:spLocks noChangeShapeType="1"/>
          </p:cNvSpPr>
          <p:nvPr/>
        </p:nvSpPr>
        <p:spPr bwMode="auto">
          <a:xfrm>
            <a:off x="7956550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1" name="Line 45"/>
          <p:cNvSpPr>
            <a:spLocks noChangeShapeType="1"/>
          </p:cNvSpPr>
          <p:nvPr/>
        </p:nvSpPr>
        <p:spPr bwMode="auto">
          <a:xfrm>
            <a:off x="8243888" y="476250"/>
            <a:ext cx="0" cy="59039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2" name="Line 47"/>
          <p:cNvSpPr>
            <a:spLocks noChangeShapeType="1"/>
          </p:cNvSpPr>
          <p:nvPr/>
        </p:nvSpPr>
        <p:spPr bwMode="auto">
          <a:xfrm rot="5400000">
            <a:off x="4571207" y="-3267869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3" name="Line 48"/>
          <p:cNvSpPr>
            <a:spLocks noChangeShapeType="1"/>
          </p:cNvSpPr>
          <p:nvPr/>
        </p:nvSpPr>
        <p:spPr bwMode="auto">
          <a:xfrm rot="5400000">
            <a:off x="4571207" y="-3034506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4" name="Line 49"/>
          <p:cNvSpPr>
            <a:spLocks noChangeShapeType="1"/>
          </p:cNvSpPr>
          <p:nvPr/>
        </p:nvSpPr>
        <p:spPr bwMode="auto">
          <a:xfrm rot="5400000">
            <a:off x="4571207" y="-2799556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5" name="Line 50"/>
          <p:cNvSpPr>
            <a:spLocks noChangeShapeType="1"/>
          </p:cNvSpPr>
          <p:nvPr/>
        </p:nvSpPr>
        <p:spPr bwMode="auto">
          <a:xfrm rot="5400000">
            <a:off x="4571207" y="-2564606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6" name="Line 51"/>
          <p:cNvSpPr>
            <a:spLocks noChangeShapeType="1"/>
          </p:cNvSpPr>
          <p:nvPr/>
        </p:nvSpPr>
        <p:spPr bwMode="auto">
          <a:xfrm rot="5400000">
            <a:off x="4571207" y="-1862931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7" name="Line 52"/>
          <p:cNvSpPr>
            <a:spLocks noChangeShapeType="1"/>
          </p:cNvSpPr>
          <p:nvPr/>
        </p:nvSpPr>
        <p:spPr bwMode="auto">
          <a:xfrm rot="5400000">
            <a:off x="4571207" y="-1627981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8" name="Line 53"/>
          <p:cNvSpPr>
            <a:spLocks noChangeShapeType="1"/>
          </p:cNvSpPr>
          <p:nvPr/>
        </p:nvSpPr>
        <p:spPr bwMode="auto">
          <a:xfrm rot="5400000">
            <a:off x="4571207" y="-2331244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9" name="Line 54"/>
          <p:cNvSpPr>
            <a:spLocks noChangeShapeType="1"/>
          </p:cNvSpPr>
          <p:nvPr/>
        </p:nvSpPr>
        <p:spPr bwMode="auto">
          <a:xfrm rot="5400000">
            <a:off x="4571207" y="-2115344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0" name="Line 55"/>
          <p:cNvSpPr>
            <a:spLocks noChangeShapeType="1"/>
          </p:cNvSpPr>
          <p:nvPr/>
        </p:nvSpPr>
        <p:spPr bwMode="auto">
          <a:xfrm rot="5400000">
            <a:off x="4571207" y="-1393031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1" name="Line 56"/>
          <p:cNvSpPr>
            <a:spLocks noChangeShapeType="1"/>
          </p:cNvSpPr>
          <p:nvPr/>
        </p:nvSpPr>
        <p:spPr bwMode="auto">
          <a:xfrm rot="5400000">
            <a:off x="4571207" y="-1159669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2" name="Line 57"/>
          <p:cNvSpPr>
            <a:spLocks noChangeShapeType="1"/>
          </p:cNvSpPr>
          <p:nvPr/>
        </p:nvSpPr>
        <p:spPr bwMode="auto">
          <a:xfrm rot="5400000">
            <a:off x="4571207" y="-924719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3" name="Line 58"/>
          <p:cNvSpPr>
            <a:spLocks noChangeShapeType="1"/>
          </p:cNvSpPr>
          <p:nvPr/>
        </p:nvSpPr>
        <p:spPr bwMode="auto">
          <a:xfrm rot="5400000">
            <a:off x="4571207" y="-691356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4" name="Line 59"/>
          <p:cNvSpPr>
            <a:spLocks noChangeShapeType="1"/>
          </p:cNvSpPr>
          <p:nvPr/>
        </p:nvSpPr>
        <p:spPr bwMode="auto">
          <a:xfrm rot="5400000">
            <a:off x="4571207" y="-396081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5" name="Line 60"/>
          <p:cNvSpPr>
            <a:spLocks noChangeShapeType="1"/>
          </p:cNvSpPr>
          <p:nvPr/>
        </p:nvSpPr>
        <p:spPr bwMode="auto">
          <a:xfrm rot="5400000">
            <a:off x="4571207" y="-162719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6" name="Line 61"/>
          <p:cNvSpPr>
            <a:spLocks noChangeShapeType="1"/>
          </p:cNvSpPr>
          <p:nvPr/>
        </p:nvSpPr>
        <p:spPr bwMode="auto">
          <a:xfrm rot="5400000">
            <a:off x="4571207" y="70644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7" name="Line 62"/>
          <p:cNvSpPr>
            <a:spLocks noChangeShapeType="1"/>
          </p:cNvSpPr>
          <p:nvPr/>
        </p:nvSpPr>
        <p:spPr bwMode="auto">
          <a:xfrm rot="5400000">
            <a:off x="4571207" y="305594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8" name="Line 63"/>
          <p:cNvSpPr>
            <a:spLocks noChangeShapeType="1"/>
          </p:cNvSpPr>
          <p:nvPr/>
        </p:nvSpPr>
        <p:spPr bwMode="auto">
          <a:xfrm rot="5400000">
            <a:off x="4571207" y="597694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9" name="Line 64"/>
          <p:cNvSpPr>
            <a:spLocks noChangeShapeType="1"/>
          </p:cNvSpPr>
          <p:nvPr/>
        </p:nvSpPr>
        <p:spPr bwMode="auto">
          <a:xfrm rot="5400000">
            <a:off x="4571207" y="832644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0" name="Line 65"/>
          <p:cNvSpPr>
            <a:spLocks noChangeShapeType="1"/>
          </p:cNvSpPr>
          <p:nvPr/>
        </p:nvSpPr>
        <p:spPr bwMode="auto">
          <a:xfrm rot="5400000">
            <a:off x="4571207" y="1067594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1" name="Line 66"/>
          <p:cNvSpPr>
            <a:spLocks noChangeShapeType="1"/>
          </p:cNvSpPr>
          <p:nvPr/>
        </p:nvSpPr>
        <p:spPr bwMode="auto">
          <a:xfrm rot="5400000">
            <a:off x="4571207" y="1300956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2" name="Line 67"/>
          <p:cNvSpPr>
            <a:spLocks noChangeShapeType="1"/>
          </p:cNvSpPr>
          <p:nvPr/>
        </p:nvSpPr>
        <p:spPr bwMode="auto">
          <a:xfrm rot="5400000">
            <a:off x="4571207" y="1535906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3" name="Line 68"/>
          <p:cNvSpPr>
            <a:spLocks noChangeShapeType="1"/>
          </p:cNvSpPr>
          <p:nvPr/>
        </p:nvSpPr>
        <p:spPr bwMode="auto">
          <a:xfrm rot="5400000">
            <a:off x="4571207" y="1769269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4" name="Line 69"/>
          <p:cNvSpPr>
            <a:spLocks noChangeShapeType="1"/>
          </p:cNvSpPr>
          <p:nvPr/>
        </p:nvSpPr>
        <p:spPr bwMode="auto">
          <a:xfrm rot="5400000">
            <a:off x="4571207" y="2004219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5" name="Line 70"/>
          <p:cNvSpPr>
            <a:spLocks noChangeShapeType="1"/>
          </p:cNvSpPr>
          <p:nvPr/>
        </p:nvSpPr>
        <p:spPr bwMode="auto">
          <a:xfrm rot="5400000">
            <a:off x="4571207" y="2239169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6" name="Line 71"/>
          <p:cNvSpPr>
            <a:spLocks noChangeShapeType="1"/>
          </p:cNvSpPr>
          <p:nvPr/>
        </p:nvSpPr>
        <p:spPr bwMode="auto">
          <a:xfrm rot="5400000">
            <a:off x="4571207" y="2474119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7" name="Line 72"/>
          <p:cNvSpPr>
            <a:spLocks noChangeShapeType="1"/>
          </p:cNvSpPr>
          <p:nvPr/>
        </p:nvSpPr>
        <p:spPr bwMode="auto">
          <a:xfrm rot="5400000">
            <a:off x="4571207" y="2707481"/>
            <a:ext cx="0" cy="74882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8" name="Line 73"/>
          <p:cNvSpPr>
            <a:spLocks noChangeShapeType="1"/>
          </p:cNvSpPr>
          <p:nvPr/>
        </p:nvSpPr>
        <p:spPr bwMode="auto">
          <a:xfrm flipV="1">
            <a:off x="4427538" y="476250"/>
            <a:ext cx="0" cy="59753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79" name="Line 74"/>
          <p:cNvSpPr>
            <a:spLocks noChangeShapeType="1"/>
          </p:cNvSpPr>
          <p:nvPr/>
        </p:nvSpPr>
        <p:spPr bwMode="auto">
          <a:xfrm>
            <a:off x="900113" y="3571875"/>
            <a:ext cx="73437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411" name="Line 75"/>
          <p:cNvSpPr>
            <a:spLocks noChangeShapeType="1"/>
          </p:cNvSpPr>
          <p:nvPr/>
        </p:nvSpPr>
        <p:spPr bwMode="auto">
          <a:xfrm flipV="1">
            <a:off x="1692275" y="1916113"/>
            <a:ext cx="6840538" cy="27368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81" name="Text Box 76"/>
          <p:cNvSpPr txBox="1">
            <a:spLocks noChangeArrowheads="1"/>
          </p:cNvSpPr>
          <p:nvPr/>
        </p:nvSpPr>
        <p:spPr bwMode="auto">
          <a:xfrm>
            <a:off x="4859338" y="35734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5182" name="Text Box 104"/>
          <p:cNvSpPr txBox="1">
            <a:spLocks noChangeArrowheads="1"/>
          </p:cNvSpPr>
          <p:nvPr/>
        </p:nvSpPr>
        <p:spPr bwMode="auto">
          <a:xfrm>
            <a:off x="4067175" y="285273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5183" name="Text Box 105"/>
          <p:cNvSpPr txBox="1">
            <a:spLocks noChangeArrowheads="1"/>
          </p:cNvSpPr>
          <p:nvPr/>
        </p:nvSpPr>
        <p:spPr bwMode="auto">
          <a:xfrm>
            <a:off x="4140200" y="364490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graphicFrame>
        <p:nvGraphicFramePr>
          <p:cNvPr id="14443" name="Object 107"/>
          <p:cNvGraphicFramePr>
            <a:graphicFrameLocks noChangeAspect="1"/>
          </p:cNvGraphicFramePr>
          <p:nvPr>
            <p:ph sz="half" idx="1"/>
          </p:nvPr>
        </p:nvGraphicFramePr>
        <p:xfrm>
          <a:off x="5651500" y="908050"/>
          <a:ext cx="2286000" cy="431800"/>
        </p:xfrm>
        <a:graphic>
          <a:graphicData uri="http://schemas.openxmlformats.org/presentationml/2006/ole">
            <p:oleObj spid="_x0000_s2050" name="Формула" r:id="rId3" imgW="2286000" imgH="431640" progId="Equation.3">
              <p:embed/>
            </p:oleObj>
          </a:graphicData>
        </a:graphic>
      </p:graphicFrame>
      <p:sp>
        <p:nvSpPr>
          <p:cNvPr id="5184" name="Text Box 109"/>
          <p:cNvSpPr txBox="1">
            <a:spLocks noChangeArrowheads="1"/>
          </p:cNvSpPr>
          <p:nvPr/>
        </p:nvSpPr>
        <p:spPr bwMode="auto">
          <a:xfrm>
            <a:off x="8101013" y="37163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Verdana" pitchFamily="34" charset="0"/>
              </a:rPr>
              <a:t>Х</a:t>
            </a:r>
          </a:p>
        </p:txBody>
      </p:sp>
      <p:sp>
        <p:nvSpPr>
          <p:cNvPr id="5185" name="Text Box 110"/>
          <p:cNvSpPr txBox="1">
            <a:spLocks noChangeArrowheads="1"/>
          </p:cNvSpPr>
          <p:nvPr/>
        </p:nvSpPr>
        <p:spPr bwMode="auto">
          <a:xfrm>
            <a:off x="4427538" y="40481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Verdana" pitchFamily="34" charset="0"/>
              </a:rPr>
              <a:t>У</a:t>
            </a:r>
          </a:p>
        </p:txBody>
      </p:sp>
      <p:sp>
        <p:nvSpPr>
          <p:cNvPr id="5186" name="Text Box 111"/>
          <p:cNvSpPr txBox="1">
            <a:spLocks noChangeArrowheads="1"/>
          </p:cNvSpPr>
          <p:nvPr/>
        </p:nvSpPr>
        <p:spPr bwMode="auto">
          <a:xfrm>
            <a:off x="1908175" y="3716338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Verdana" pitchFamily="34" charset="0"/>
            </a:endParaRPr>
          </a:p>
        </p:txBody>
      </p:sp>
      <p:sp>
        <p:nvSpPr>
          <p:cNvPr id="5187" name="Text Box 121"/>
          <p:cNvSpPr txBox="1">
            <a:spLocks noChangeArrowheads="1"/>
          </p:cNvSpPr>
          <p:nvPr/>
        </p:nvSpPr>
        <p:spPr bwMode="auto">
          <a:xfrm>
            <a:off x="3184525" y="6584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5188" name="Text Box 122"/>
          <p:cNvSpPr txBox="1">
            <a:spLocks noChangeArrowheads="1"/>
          </p:cNvSpPr>
          <p:nvPr/>
        </p:nvSpPr>
        <p:spPr bwMode="auto">
          <a:xfrm>
            <a:off x="3400425" y="6800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graphicFrame>
        <p:nvGraphicFramePr>
          <p:cNvPr id="14460" name="Object 124"/>
          <p:cNvGraphicFramePr>
            <a:graphicFrameLocks noChangeAspect="1"/>
          </p:cNvGraphicFramePr>
          <p:nvPr>
            <p:ph sz="half" idx="2"/>
          </p:nvPr>
        </p:nvGraphicFramePr>
        <p:xfrm>
          <a:off x="2987675" y="4146550"/>
          <a:ext cx="1054100" cy="292100"/>
        </p:xfrm>
        <a:graphic>
          <a:graphicData uri="http://schemas.openxmlformats.org/presentationml/2006/ole">
            <p:oleObj spid="_x0000_s2051" name="Формула" r:id="rId4" imgW="1054080" imgH="291960" progId="Equation.3">
              <p:embed/>
            </p:oleObj>
          </a:graphicData>
        </a:graphic>
      </p:graphicFrame>
      <p:sp>
        <p:nvSpPr>
          <p:cNvPr id="14463" name="Oval 127"/>
          <p:cNvSpPr>
            <a:spLocks noChangeArrowheads="1"/>
          </p:cNvSpPr>
          <p:nvPr/>
        </p:nvSpPr>
        <p:spPr bwMode="auto">
          <a:xfrm>
            <a:off x="5148263" y="3141663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64" name="Oval 128"/>
          <p:cNvSpPr>
            <a:spLocks noChangeArrowheads="1"/>
          </p:cNvSpPr>
          <p:nvPr/>
        </p:nvSpPr>
        <p:spPr bwMode="auto">
          <a:xfrm>
            <a:off x="7308850" y="2205038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/>
      <p:bldP spid="14411" grpId="0" animBg="1"/>
      <p:bldP spid="14463" grpId="0" animBg="1"/>
      <p:bldP spid="144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 cstate="print">
            <a:lum bright="-18000" contrast="42000"/>
          </a:blip>
          <a:srcRect l="39828" t="30717" r="15350" b="18962"/>
          <a:stretch>
            <a:fillRect/>
          </a:stretch>
        </p:blipFill>
        <p:spPr bwMode="auto">
          <a:xfrm rot="-21600000">
            <a:off x="1979613" y="2189163"/>
            <a:ext cx="5545137" cy="466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63713" y="0"/>
            <a:ext cx="5832475" cy="2376488"/>
            <a:chOff x="158" y="210"/>
            <a:chExt cx="3493" cy="1315"/>
          </a:xfrm>
        </p:grpSpPr>
        <p:graphicFrame>
          <p:nvGraphicFramePr>
            <p:cNvPr id="49156" name="Object 4"/>
            <p:cNvGraphicFramePr>
              <a:graphicFrameLocks noChangeAspect="1"/>
            </p:cNvGraphicFramePr>
            <p:nvPr/>
          </p:nvGraphicFramePr>
          <p:xfrm>
            <a:off x="158" y="210"/>
            <a:ext cx="1005" cy="1315"/>
          </p:xfrm>
          <a:graphic>
            <a:graphicData uri="http://schemas.openxmlformats.org/presentationml/2006/ole">
              <p:oleObj spid="_x0000_s3074" name="Формула" r:id="rId4" imgW="164880" imgH="215640" progId="Equation.3">
                <p:embed/>
              </p:oleObj>
            </a:graphicData>
          </a:graphic>
        </p:graphicFrame>
        <p:graphicFrame>
          <p:nvGraphicFramePr>
            <p:cNvPr id="49157" name="Object 5"/>
            <p:cNvGraphicFramePr>
              <a:graphicFrameLocks noChangeAspect="1"/>
            </p:cNvGraphicFramePr>
            <p:nvPr/>
          </p:nvGraphicFramePr>
          <p:xfrm>
            <a:off x="612" y="300"/>
            <a:ext cx="3039" cy="1023"/>
          </p:xfrm>
          <a:graphic>
            <a:graphicData uri="http://schemas.openxmlformats.org/presentationml/2006/ole">
              <p:oleObj spid="_x0000_s3075" name="Формула" r:id="rId5" imgW="1358640" imgH="457200" progId="Equation.3">
                <p:embed/>
              </p:oleObj>
            </a:graphicData>
          </a:graphic>
        </p:graphicFrame>
      </p:grp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4716463" y="6021388"/>
            <a:ext cx="44275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Arial" charset="0"/>
              </a:rPr>
              <a:t>Ответ: (-2;-3); (5;4)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0825" y="333375"/>
            <a:ext cx="4392613" cy="2087563"/>
            <a:chOff x="158" y="210"/>
            <a:chExt cx="2767" cy="1315"/>
          </a:xfrm>
        </p:grpSpPr>
        <p:graphicFrame>
          <p:nvGraphicFramePr>
            <p:cNvPr id="50179" name="Object 3"/>
            <p:cNvGraphicFramePr>
              <a:graphicFrameLocks noChangeAspect="1"/>
            </p:cNvGraphicFramePr>
            <p:nvPr/>
          </p:nvGraphicFramePr>
          <p:xfrm>
            <a:off x="158" y="210"/>
            <a:ext cx="1005" cy="1315"/>
          </p:xfrm>
          <a:graphic>
            <a:graphicData uri="http://schemas.openxmlformats.org/presentationml/2006/ole">
              <p:oleObj spid="_x0000_s4101" name="Формула" r:id="rId3" imgW="164880" imgH="215640" progId="Equation.3">
                <p:embed/>
              </p:oleObj>
            </a:graphicData>
          </a:graphic>
        </p:graphicFrame>
        <p:graphicFrame>
          <p:nvGraphicFramePr>
            <p:cNvPr id="50180" name="Object 4"/>
            <p:cNvGraphicFramePr>
              <a:graphicFrameLocks noChangeAspect="1"/>
            </p:cNvGraphicFramePr>
            <p:nvPr/>
          </p:nvGraphicFramePr>
          <p:xfrm>
            <a:off x="657" y="210"/>
            <a:ext cx="2268" cy="1201"/>
          </p:xfrm>
          <a:graphic>
            <a:graphicData uri="http://schemas.openxmlformats.org/presentationml/2006/ole">
              <p:oleObj spid="_x0000_s4102" name="Формула" r:id="rId4" imgW="863280" imgH="457200" progId="Equation.3">
                <p:embed/>
              </p:oleObj>
            </a:graphicData>
          </a:graphic>
        </p:graphicFrame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284663" y="188913"/>
            <a:ext cx="4102100" cy="2190750"/>
            <a:chOff x="2699" y="119"/>
            <a:chExt cx="2584" cy="1380"/>
          </a:xfrm>
        </p:grpSpPr>
        <p:graphicFrame>
          <p:nvGraphicFramePr>
            <p:cNvPr id="50182" name="Object 6"/>
            <p:cNvGraphicFramePr>
              <a:graphicFrameLocks noChangeAspect="1"/>
            </p:cNvGraphicFramePr>
            <p:nvPr/>
          </p:nvGraphicFramePr>
          <p:xfrm>
            <a:off x="3061" y="119"/>
            <a:ext cx="2222" cy="1380"/>
          </p:xfrm>
          <a:graphic>
            <a:graphicData uri="http://schemas.openxmlformats.org/presentationml/2006/ole">
              <p:oleObj spid="_x0000_s4099" name="Формула" r:id="rId5" imgW="736560" imgH="457200" progId="Equation.3">
                <p:embed/>
              </p:oleObj>
            </a:graphicData>
          </a:graphic>
        </p:graphicFrame>
        <p:graphicFrame>
          <p:nvGraphicFramePr>
            <p:cNvPr id="50183" name="Object 7"/>
            <p:cNvGraphicFramePr>
              <a:graphicFrameLocks noChangeAspect="1"/>
            </p:cNvGraphicFramePr>
            <p:nvPr/>
          </p:nvGraphicFramePr>
          <p:xfrm>
            <a:off x="2699" y="164"/>
            <a:ext cx="1005" cy="1315"/>
          </p:xfrm>
          <a:graphic>
            <a:graphicData uri="http://schemas.openxmlformats.org/presentationml/2006/ole">
              <p:oleObj spid="_x0000_s4100" name="Формула" r:id="rId6" imgW="164880" imgH="215640" progId="Equation.3">
                <p:embed/>
              </p:oleObj>
            </a:graphicData>
          </a:graphic>
        </p:graphicFrame>
      </p:grpSp>
      <p:pic>
        <p:nvPicPr>
          <p:cNvPr id="50184" name="Picture 8"/>
          <p:cNvPicPr>
            <a:picLocks noChangeAspect="1" noChangeArrowheads="1"/>
          </p:cNvPicPr>
          <p:nvPr/>
        </p:nvPicPr>
        <p:blipFill>
          <a:blip r:embed="rId7" cstate="print">
            <a:lum bright="-24000" contrast="42000"/>
          </a:blip>
          <a:srcRect l="42317" t="30614" r="22237" b="23013"/>
          <a:stretch>
            <a:fillRect/>
          </a:stretch>
        </p:blipFill>
        <p:spPr bwMode="auto">
          <a:xfrm>
            <a:off x="2195513" y="2205038"/>
            <a:ext cx="4392612" cy="431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908425" y="5445125"/>
            <a:ext cx="4929188" cy="957263"/>
            <a:chOff x="2462" y="3430"/>
            <a:chExt cx="3105" cy="603"/>
          </a:xfrm>
        </p:grpSpPr>
        <p:sp>
          <p:nvSpPr>
            <p:cNvPr id="50186" name="Text Box 10"/>
            <p:cNvSpPr txBox="1">
              <a:spLocks noChangeArrowheads="1"/>
            </p:cNvSpPr>
            <p:nvPr/>
          </p:nvSpPr>
          <p:spPr bwMode="auto">
            <a:xfrm>
              <a:off x="3923" y="3430"/>
              <a:ext cx="14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Arial" charset="0"/>
                </a:rPr>
                <a:t>Ответ:</a:t>
              </a:r>
            </a:p>
          </p:txBody>
        </p:sp>
        <p:graphicFrame>
          <p:nvGraphicFramePr>
            <p:cNvPr id="50187" name="Object 11"/>
            <p:cNvGraphicFramePr>
              <a:graphicFrameLocks noChangeAspect="1"/>
            </p:cNvGraphicFramePr>
            <p:nvPr/>
          </p:nvGraphicFramePr>
          <p:xfrm>
            <a:off x="2462" y="3684"/>
            <a:ext cx="3105" cy="349"/>
          </p:xfrm>
          <a:graphic>
            <a:graphicData uri="http://schemas.openxmlformats.org/presentationml/2006/ole">
              <p:oleObj spid="_x0000_s4098" name="Microsoft Equation 3.0" r:id="rId8" imgW="1917360" imgH="21564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220</Words>
  <Application>Microsoft Office PowerPoint</Application>
  <PresentationFormat>Экран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Microsoft Equation 3.0</vt:lpstr>
      <vt:lpstr>Слайд 1</vt:lpstr>
      <vt:lpstr>Слайд 2</vt:lpstr>
      <vt:lpstr>Слайд 3</vt:lpstr>
      <vt:lpstr>Является ли пара чисел                 (2;3)решением системы:</vt:lpstr>
      <vt:lpstr>Графическое решение системы уравнений</vt:lpstr>
      <vt:lpstr>Задача №2 Решить графически систему уравнений</vt:lpstr>
      <vt:lpstr>Слайд 7</vt:lpstr>
      <vt:lpstr>Слайд 8</vt:lpstr>
      <vt:lpstr>Слайд 9</vt:lpstr>
      <vt:lpstr>Слайд 10</vt:lpstr>
      <vt:lpstr>Слайд 11</vt:lpstr>
      <vt:lpstr>Закрепление материала:</vt:lpstr>
      <vt:lpstr>ИТАК…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Мясникова</cp:lastModifiedBy>
  <cp:revision>2</cp:revision>
  <dcterms:created xsi:type="dcterms:W3CDTF">2016-12-05T15:37:51Z</dcterms:created>
  <dcterms:modified xsi:type="dcterms:W3CDTF">2016-12-05T15:51:28Z</dcterms:modified>
</cp:coreProperties>
</file>