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7" r:id="rId4"/>
    <p:sldId id="265" r:id="rId5"/>
    <p:sldId id="266" r:id="rId6"/>
    <p:sldId id="264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75068E-D2FE-4FAE-9417-32D263028C6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FD5FC7F-840F-4CCC-9A59-2AA50D964147}">
      <dgm:prSet/>
      <dgm:spPr/>
      <dgm:t>
        <a:bodyPr/>
        <a:lstStyle/>
        <a:p>
          <a:pPr marL="0" marR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aseline="0" dirty="0" smtClean="0"/>
            <a:t>Ранняя юность от 15 до 18 лет</a:t>
          </a:r>
          <a:endParaRPr lang="ru-RU" dirty="0" smtClean="0"/>
        </a:p>
        <a:p>
          <a:pPr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aseline="0" dirty="0"/>
        </a:p>
      </dgm:t>
    </dgm:pt>
    <dgm:pt modelId="{5CF94580-1B8B-46EE-A355-D55A2A7A4564}" type="parTrans" cxnId="{254A6B24-6951-4F4A-93F4-A4908E230D72}">
      <dgm:prSet/>
      <dgm:spPr/>
      <dgm:t>
        <a:bodyPr/>
        <a:lstStyle/>
        <a:p>
          <a:endParaRPr lang="ru-RU"/>
        </a:p>
      </dgm:t>
    </dgm:pt>
    <dgm:pt modelId="{B6385AC9-23B0-4CD6-A715-ABBB5B4F4A72}" type="sibTrans" cxnId="{254A6B24-6951-4F4A-93F4-A4908E230D72}">
      <dgm:prSet/>
      <dgm:spPr/>
      <dgm:t>
        <a:bodyPr/>
        <a:lstStyle/>
        <a:p>
          <a:endParaRPr lang="ru-RU"/>
        </a:p>
      </dgm:t>
    </dgm:pt>
    <dgm:pt modelId="{9907FC45-EC2D-4AEA-A316-9C6B0AE33898}">
      <dgm:prSet/>
      <dgm:spPr/>
      <dgm:t>
        <a:bodyPr/>
        <a:lstStyle/>
        <a:p>
          <a:pPr rtl="0"/>
          <a:r>
            <a:rPr lang="ru-RU" baseline="0" dirty="0" smtClean="0"/>
            <a:t>Поздняя юность от 18 до 23 лет</a:t>
          </a:r>
          <a:endParaRPr lang="ru-RU" baseline="0" dirty="0"/>
        </a:p>
      </dgm:t>
    </dgm:pt>
    <dgm:pt modelId="{775842C0-9261-4636-B3D1-478B216A4FFE}" type="parTrans" cxnId="{A2537793-582D-4FF7-A419-CC58EA56F760}">
      <dgm:prSet/>
      <dgm:spPr/>
      <dgm:t>
        <a:bodyPr/>
        <a:lstStyle/>
        <a:p>
          <a:endParaRPr lang="ru-RU"/>
        </a:p>
      </dgm:t>
    </dgm:pt>
    <dgm:pt modelId="{E5F7CB99-B606-430C-85C1-9C87F4A0FBA3}" type="sibTrans" cxnId="{A2537793-582D-4FF7-A419-CC58EA56F760}">
      <dgm:prSet/>
      <dgm:spPr/>
      <dgm:t>
        <a:bodyPr/>
        <a:lstStyle/>
        <a:p>
          <a:endParaRPr lang="ru-RU"/>
        </a:p>
      </dgm:t>
    </dgm:pt>
    <dgm:pt modelId="{2D6A75E1-E9FF-484E-8469-63D73AFEFFAE}" type="pres">
      <dgm:prSet presAssocID="{0275068E-D2FE-4FAE-9417-32D263028C6B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9B8645-AF11-4805-82EB-5AFA6B1BD617}" type="pres">
      <dgm:prSet presAssocID="{0275068E-D2FE-4FAE-9417-32D263028C6B}" presName="arrow" presStyleLbl="bgShp" presStyleIdx="0" presStyleCnt="1"/>
      <dgm:spPr>
        <a:solidFill>
          <a:srgbClr val="FFC000"/>
        </a:solidFill>
      </dgm:spPr>
    </dgm:pt>
    <dgm:pt modelId="{0C3E4D68-266C-4F52-A0B7-6A1E48D6065C}" type="pres">
      <dgm:prSet presAssocID="{0275068E-D2FE-4FAE-9417-32D263028C6B}" presName="linearProcess" presStyleCnt="0"/>
      <dgm:spPr/>
    </dgm:pt>
    <dgm:pt modelId="{414A28E9-BE6D-412A-9DB8-8A7DB8CCC77A}" type="pres">
      <dgm:prSet presAssocID="{2FD5FC7F-840F-4CCC-9A59-2AA50D964147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290B8D-BE69-4E10-BAEE-E9B14E67F5F7}" type="pres">
      <dgm:prSet presAssocID="{B6385AC9-23B0-4CD6-A715-ABBB5B4F4A72}" presName="sibTrans" presStyleCnt="0"/>
      <dgm:spPr/>
    </dgm:pt>
    <dgm:pt modelId="{98A5AB62-A8C6-4059-A8AB-E3C0AECA4A34}" type="pres">
      <dgm:prSet presAssocID="{9907FC45-EC2D-4AEA-A316-9C6B0AE33898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C47BE0C-CE0C-4B0A-AD94-44C23FC2B650}" type="presOf" srcId="{0275068E-D2FE-4FAE-9417-32D263028C6B}" destId="{2D6A75E1-E9FF-484E-8469-63D73AFEFFAE}" srcOrd="0" destOrd="0" presId="urn:microsoft.com/office/officeart/2005/8/layout/hProcess9"/>
    <dgm:cxn modelId="{656CE6F3-941A-433E-A4FA-95B6B1DAD3DE}" type="presOf" srcId="{2FD5FC7F-840F-4CCC-9A59-2AA50D964147}" destId="{414A28E9-BE6D-412A-9DB8-8A7DB8CCC77A}" srcOrd="0" destOrd="0" presId="urn:microsoft.com/office/officeart/2005/8/layout/hProcess9"/>
    <dgm:cxn modelId="{886AF0D0-0971-4EB8-95F8-967BC047403D}" type="presOf" srcId="{9907FC45-EC2D-4AEA-A316-9C6B0AE33898}" destId="{98A5AB62-A8C6-4059-A8AB-E3C0AECA4A34}" srcOrd="0" destOrd="0" presId="urn:microsoft.com/office/officeart/2005/8/layout/hProcess9"/>
    <dgm:cxn modelId="{254A6B24-6951-4F4A-93F4-A4908E230D72}" srcId="{0275068E-D2FE-4FAE-9417-32D263028C6B}" destId="{2FD5FC7F-840F-4CCC-9A59-2AA50D964147}" srcOrd="0" destOrd="0" parTransId="{5CF94580-1B8B-46EE-A355-D55A2A7A4564}" sibTransId="{B6385AC9-23B0-4CD6-A715-ABBB5B4F4A72}"/>
    <dgm:cxn modelId="{A2537793-582D-4FF7-A419-CC58EA56F760}" srcId="{0275068E-D2FE-4FAE-9417-32D263028C6B}" destId="{9907FC45-EC2D-4AEA-A316-9C6B0AE33898}" srcOrd="1" destOrd="0" parTransId="{775842C0-9261-4636-B3D1-478B216A4FFE}" sibTransId="{E5F7CB99-B606-430C-85C1-9C87F4A0FBA3}"/>
    <dgm:cxn modelId="{38548AF1-7589-4189-985B-45C4F22DBFB3}" type="presParOf" srcId="{2D6A75E1-E9FF-484E-8469-63D73AFEFFAE}" destId="{AF9B8645-AF11-4805-82EB-5AFA6B1BD617}" srcOrd="0" destOrd="0" presId="urn:microsoft.com/office/officeart/2005/8/layout/hProcess9"/>
    <dgm:cxn modelId="{BC5FC316-7E11-4DE4-8F20-B8DCD6B5F15B}" type="presParOf" srcId="{2D6A75E1-E9FF-484E-8469-63D73AFEFFAE}" destId="{0C3E4D68-266C-4F52-A0B7-6A1E48D6065C}" srcOrd="1" destOrd="0" presId="urn:microsoft.com/office/officeart/2005/8/layout/hProcess9"/>
    <dgm:cxn modelId="{E74D7B28-A5E2-44B4-A80E-AAED50E739CA}" type="presParOf" srcId="{0C3E4D68-266C-4F52-A0B7-6A1E48D6065C}" destId="{414A28E9-BE6D-412A-9DB8-8A7DB8CCC77A}" srcOrd="0" destOrd="0" presId="urn:microsoft.com/office/officeart/2005/8/layout/hProcess9"/>
    <dgm:cxn modelId="{1836FD47-97CD-431E-B56B-2A287C148A83}" type="presParOf" srcId="{0C3E4D68-266C-4F52-A0B7-6A1E48D6065C}" destId="{80290B8D-BE69-4E10-BAEE-E9B14E67F5F7}" srcOrd="1" destOrd="0" presId="urn:microsoft.com/office/officeart/2005/8/layout/hProcess9"/>
    <dgm:cxn modelId="{FC56E978-BC74-455D-8693-CD8632269C12}" type="presParOf" srcId="{0C3E4D68-266C-4F52-A0B7-6A1E48D6065C}" destId="{98A5AB62-A8C6-4059-A8AB-E3C0AECA4A34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90F9614-C7B8-4A6A-B7EE-48B8B17EBAE4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 phldr="1"/>
      <dgm:spPr/>
    </dgm:pt>
    <dgm:pt modelId="{5869B73B-6F71-4A1E-9CFB-D206C94EC9C0}">
      <dgm:prSet phldrT="[Текст]" custT="1"/>
      <dgm:spPr>
        <a:solidFill>
          <a:srgbClr val="FF0000"/>
        </a:solidFill>
      </dgm:spPr>
      <dgm:t>
        <a:bodyPr/>
        <a:lstStyle/>
        <a:p>
          <a:r>
            <a:rPr lang="ru-RU" sz="8800" b="1" dirty="0" smtClean="0"/>
            <a:t>?</a:t>
          </a:r>
          <a:endParaRPr lang="ru-RU" sz="8800" b="1" dirty="0"/>
        </a:p>
      </dgm:t>
    </dgm:pt>
    <dgm:pt modelId="{BBC9795F-7639-4923-B765-CBE3CC278D97}" type="parTrans" cxnId="{5CEC581A-DAC5-4EA9-81C7-FDD761212121}">
      <dgm:prSet/>
      <dgm:spPr/>
      <dgm:t>
        <a:bodyPr/>
        <a:lstStyle/>
        <a:p>
          <a:endParaRPr lang="ru-RU"/>
        </a:p>
      </dgm:t>
    </dgm:pt>
    <dgm:pt modelId="{26541208-8EF3-41CA-9B7A-733DC5814660}" type="sibTrans" cxnId="{5CEC581A-DAC5-4EA9-81C7-FDD761212121}">
      <dgm:prSet/>
      <dgm:spPr/>
      <dgm:t>
        <a:bodyPr/>
        <a:lstStyle/>
        <a:p>
          <a:endParaRPr lang="ru-RU"/>
        </a:p>
      </dgm:t>
    </dgm:pt>
    <dgm:pt modelId="{A39CEE0F-B7F5-41F9-8A21-39E0DDFC2695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Учёба в школе</a:t>
          </a:r>
          <a:endParaRPr lang="ru-RU" b="1" dirty="0"/>
        </a:p>
      </dgm:t>
    </dgm:pt>
    <dgm:pt modelId="{58BF00C5-E1DD-49D6-808C-E5A281EE63E1}" type="parTrans" cxnId="{8E31E28D-2B03-485C-AC26-31DFF9DEE007}">
      <dgm:prSet/>
      <dgm:spPr/>
      <dgm:t>
        <a:bodyPr/>
        <a:lstStyle/>
        <a:p>
          <a:endParaRPr lang="ru-RU"/>
        </a:p>
      </dgm:t>
    </dgm:pt>
    <dgm:pt modelId="{B66044EA-8C93-4929-A8C1-D865B67B4728}" type="sibTrans" cxnId="{8E31E28D-2B03-485C-AC26-31DFF9DEE007}">
      <dgm:prSet/>
      <dgm:spPr/>
      <dgm:t>
        <a:bodyPr/>
        <a:lstStyle/>
        <a:p>
          <a:endParaRPr lang="ru-RU"/>
        </a:p>
      </dgm:t>
    </dgm:pt>
    <dgm:pt modelId="{EF83C932-C125-465A-A0B7-80143A44E00C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2800" b="1" dirty="0" smtClean="0"/>
            <a:t>Сон</a:t>
          </a:r>
          <a:endParaRPr lang="ru-RU" sz="2800" b="1" dirty="0"/>
        </a:p>
      </dgm:t>
    </dgm:pt>
    <dgm:pt modelId="{2D287193-8901-484E-9925-5AD0FBD83EF8}" type="parTrans" cxnId="{46A0D722-CD42-461A-8565-EC7573C106C6}">
      <dgm:prSet/>
      <dgm:spPr/>
      <dgm:t>
        <a:bodyPr/>
        <a:lstStyle/>
        <a:p>
          <a:endParaRPr lang="ru-RU"/>
        </a:p>
      </dgm:t>
    </dgm:pt>
    <dgm:pt modelId="{A391E752-CD85-43F9-9A20-C0A17DBFFA01}" type="sibTrans" cxnId="{46A0D722-CD42-461A-8565-EC7573C106C6}">
      <dgm:prSet/>
      <dgm:spPr/>
      <dgm:t>
        <a:bodyPr/>
        <a:lstStyle/>
        <a:p>
          <a:endParaRPr lang="ru-RU"/>
        </a:p>
      </dgm:t>
    </dgm:pt>
    <dgm:pt modelId="{CE9F88B7-DFFD-49BD-BA63-F8155BA20E07}" type="pres">
      <dgm:prSet presAssocID="{790F9614-C7B8-4A6A-B7EE-48B8B17EBAE4}" presName="compositeShape" presStyleCnt="0">
        <dgm:presLayoutVars>
          <dgm:chMax val="7"/>
          <dgm:dir/>
          <dgm:resizeHandles val="exact"/>
        </dgm:presLayoutVars>
      </dgm:prSet>
      <dgm:spPr/>
    </dgm:pt>
    <dgm:pt modelId="{E115E904-5BD2-450A-9EAD-22B6016951B3}" type="pres">
      <dgm:prSet presAssocID="{790F9614-C7B8-4A6A-B7EE-48B8B17EBAE4}" presName="wedge1" presStyleLbl="node1" presStyleIdx="0" presStyleCnt="3" custLinFactNeighborX="-67890" custLinFactNeighborY="43070"/>
      <dgm:spPr/>
      <dgm:t>
        <a:bodyPr/>
        <a:lstStyle/>
        <a:p>
          <a:endParaRPr lang="ru-RU"/>
        </a:p>
      </dgm:t>
    </dgm:pt>
    <dgm:pt modelId="{04227CC2-3919-4A37-9A1E-77B70C26C80F}" type="pres">
      <dgm:prSet presAssocID="{790F9614-C7B8-4A6A-B7EE-48B8B17EBAE4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D1BE77-A571-4149-984D-5F017AC9D76A}" type="pres">
      <dgm:prSet presAssocID="{790F9614-C7B8-4A6A-B7EE-48B8B17EBAE4}" presName="wedge2" presStyleLbl="node1" presStyleIdx="1" presStyleCnt="3" custLinFactNeighborX="-65130" custLinFactNeighborY="42489"/>
      <dgm:spPr/>
      <dgm:t>
        <a:bodyPr/>
        <a:lstStyle/>
        <a:p>
          <a:endParaRPr lang="ru-RU"/>
        </a:p>
      </dgm:t>
    </dgm:pt>
    <dgm:pt modelId="{4AEF5569-27EF-41F1-A8CC-D9AD212585F2}" type="pres">
      <dgm:prSet presAssocID="{790F9614-C7B8-4A6A-B7EE-48B8B17EBAE4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6F99233-3319-49C8-951D-A4EC9CDADB9B}" type="pres">
      <dgm:prSet presAssocID="{790F9614-C7B8-4A6A-B7EE-48B8B17EBAE4}" presName="wedge3" presStyleLbl="node1" presStyleIdx="2" presStyleCnt="3" custLinFactNeighborX="-67524" custLinFactNeighborY="40094"/>
      <dgm:spPr/>
      <dgm:t>
        <a:bodyPr/>
        <a:lstStyle/>
        <a:p>
          <a:endParaRPr lang="ru-RU"/>
        </a:p>
      </dgm:t>
    </dgm:pt>
    <dgm:pt modelId="{9F7B84B0-4C07-4B4D-AE6F-29AF64A3BF46}" type="pres">
      <dgm:prSet presAssocID="{790F9614-C7B8-4A6A-B7EE-48B8B17EBAE4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B52FDE3-16D7-4240-AA91-ABE28353F1F2}" type="presOf" srcId="{EF83C932-C125-465A-A0B7-80143A44E00C}" destId="{F6F99233-3319-49C8-951D-A4EC9CDADB9B}" srcOrd="0" destOrd="0" presId="urn:microsoft.com/office/officeart/2005/8/layout/chart3"/>
    <dgm:cxn modelId="{8E31E28D-2B03-485C-AC26-31DFF9DEE007}" srcId="{790F9614-C7B8-4A6A-B7EE-48B8B17EBAE4}" destId="{A39CEE0F-B7F5-41F9-8A21-39E0DDFC2695}" srcOrd="1" destOrd="0" parTransId="{58BF00C5-E1DD-49D6-808C-E5A281EE63E1}" sibTransId="{B66044EA-8C93-4929-A8C1-D865B67B4728}"/>
    <dgm:cxn modelId="{709E4019-97E4-4D63-AD4D-9768444D1697}" type="presOf" srcId="{A39CEE0F-B7F5-41F9-8A21-39E0DDFC2695}" destId="{3FD1BE77-A571-4149-984D-5F017AC9D76A}" srcOrd="0" destOrd="0" presId="urn:microsoft.com/office/officeart/2005/8/layout/chart3"/>
    <dgm:cxn modelId="{46A0D722-CD42-461A-8565-EC7573C106C6}" srcId="{790F9614-C7B8-4A6A-B7EE-48B8B17EBAE4}" destId="{EF83C932-C125-465A-A0B7-80143A44E00C}" srcOrd="2" destOrd="0" parTransId="{2D287193-8901-484E-9925-5AD0FBD83EF8}" sibTransId="{A391E752-CD85-43F9-9A20-C0A17DBFFA01}"/>
    <dgm:cxn modelId="{9568E8EA-763A-439C-BC29-38D401940B17}" type="presOf" srcId="{EF83C932-C125-465A-A0B7-80143A44E00C}" destId="{9F7B84B0-4C07-4B4D-AE6F-29AF64A3BF46}" srcOrd="1" destOrd="0" presId="urn:microsoft.com/office/officeart/2005/8/layout/chart3"/>
    <dgm:cxn modelId="{7661CD54-3B5F-4B16-A6B4-475B741D8273}" type="presOf" srcId="{5869B73B-6F71-4A1E-9CFB-D206C94EC9C0}" destId="{E115E904-5BD2-450A-9EAD-22B6016951B3}" srcOrd="0" destOrd="0" presId="urn:microsoft.com/office/officeart/2005/8/layout/chart3"/>
    <dgm:cxn modelId="{34EE46A3-AB43-4CAB-8CEA-63722A16D3B7}" type="presOf" srcId="{790F9614-C7B8-4A6A-B7EE-48B8B17EBAE4}" destId="{CE9F88B7-DFFD-49BD-BA63-F8155BA20E07}" srcOrd="0" destOrd="0" presId="urn:microsoft.com/office/officeart/2005/8/layout/chart3"/>
    <dgm:cxn modelId="{5CEC581A-DAC5-4EA9-81C7-FDD761212121}" srcId="{790F9614-C7B8-4A6A-B7EE-48B8B17EBAE4}" destId="{5869B73B-6F71-4A1E-9CFB-D206C94EC9C0}" srcOrd="0" destOrd="0" parTransId="{BBC9795F-7639-4923-B765-CBE3CC278D97}" sibTransId="{26541208-8EF3-41CA-9B7A-733DC5814660}"/>
    <dgm:cxn modelId="{85FC28A1-A97A-46B7-B773-8DF10EE47E70}" type="presOf" srcId="{5869B73B-6F71-4A1E-9CFB-D206C94EC9C0}" destId="{04227CC2-3919-4A37-9A1E-77B70C26C80F}" srcOrd="1" destOrd="0" presId="urn:microsoft.com/office/officeart/2005/8/layout/chart3"/>
    <dgm:cxn modelId="{54BC02EA-BB06-4DDE-8F3D-586498D34E87}" type="presOf" srcId="{A39CEE0F-B7F5-41F9-8A21-39E0DDFC2695}" destId="{4AEF5569-27EF-41F1-A8CC-D9AD212585F2}" srcOrd="1" destOrd="0" presId="urn:microsoft.com/office/officeart/2005/8/layout/chart3"/>
    <dgm:cxn modelId="{26999709-0F2F-408C-960E-9988CC34AF7E}" type="presParOf" srcId="{CE9F88B7-DFFD-49BD-BA63-F8155BA20E07}" destId="{E115E904-5BD2-450A-9EAD-22B6016951B3}" srcOrd="0" destOrd="0" presId="urn:microsoft.com/office/officeart/2005/8/layout/chart3"/>
    <dgm:cxn modelId="{9585A714-3F64-476C-B0F4-5998DD54ECD6}" type="presParOf" srcId="{CE9F88B7-DFFD-49BD-BA63-F8155BA20E07}" destId="{04227CC2-3919-4A37-9A1E-77B70C26C80F}" srcOrd="1" destOrd="0" presId="urn:microsoft.com/office/officeart/2005/8/layout/chart3"/>
    <dgm:cxn modelId="{E7B5429D-81E7-4E73-B1F9-BC8DACF6CA03}" type="presParOf" srcId="{CE9F88B7-DFFD-49BD-BA63-F8155BA20E07}" destId="{3FD1BE77-A571-4149-984D-5F017AC9D76A}" srcOrd="2" destOrd="0" presId="urn:microsoft.com/office/officeart/2005/8/layout/chart3"/>
    <dgm:cxn modelId="{D7B02743-B37C-4292-BB16-81F7A699542C}" type="presParOf" srcId="{CE9F88B7-DFFD-49BD-BA63-F8155BA20E07}" destId="{4AEF5569-27EF-41F1-A8CC-D9AD212585F2}" srcOrd="3" destOrd="0" presId="urn:microsoft.com/office/officeart/2005/8/layout/chart3"/>
    <dgm:cxn modelId="{765B3A15-C177-4F2E-88A7-5E6D44D8EEB6}" type="presParOf" srcId="{CE9F88B7-DFFD-49BD-BA63-F8155BA20E07}" destId="{F6F99233-3319-49C8-951D-A4EC9CDADB9B}" srcOrd="4" destOrd="0" presId="urn:microsoft.com/office/officeart/2005/8/layout/chart3"/>
    <dgm:cxn modelId="{C8E57053-204F-4732-BA18-09A786A5A560}" type="presParOf" srcId="{CE9F88B7-DFFD-49BD-BA63-F8155BA20E07}" destId="{9F7B84B0-4C07-4B4D-AE6F-29AF64A3BF46}" srcOrd="5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9B8645-AF11-4805-82EB-5AFA6B1BD617}">
      <dsp:nvSpPr>
        <dsp:cNvPr id="0" name=""/>
        <dsp:cNvSpPr/>
      </dsp:nvSpPr>
      <dsp:spPr>
        <a:xfrm>
          <a:off x="564118" y="0"/>
          <a:ext cx="6393338" cy="3579812"/>
        </a:xfrm>
        <a:prstGeom prst="rightArrow">
          <a:avLst/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4A28E9-BE6D-412A-9DB8-8A7DB8CCC77A}">
      <dsp:nvSpPr>
        <dsp:cNvPr id="0" name=""/>
        <dsp:cNvSpPr/>
      </dsp:nvSpPr>
      <dsp:spPr>
        <a:xfrm>
          <a:off x="1083521" y="1073943"/>
          <a:ext cx="2585541" cy="1431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600" kern="1200" baseline="0" dirty="0" smtClean="0"/>
            <a:t>Ранняя юность от 15 до 18 лет</a:t>
          </a:r>
          <a:endParaRPr lang="ru-RU" sz="2600" kern="1200" dirty="0" smtClean="0"/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600" kern="1200" baseline="0" dirty="0"/>
        </a:p>
      </dsp:txBody>
      <dsp:txXfrm>
        <a:off x="1153422" y="1143844"/>
        <a:ext cx="2445739" cy="1292122"/>
      </dsp:txXfrm>
    </dsp:sp>
    <dsp:sp modelId="{98A5AB62-A8C6-4059-A8AB-E3C0AECA4A34}">
      <dsp:nvSpPr>
        <dsp:cNvPr id="0" name=""/>
        <dsp:cNvSpPr/>
      </dsp:nvSpPr>
      <dsp:spPr>
        <a:xfrm>
          <a:off x="3852511" y="1073943"/>
          <a:ext cx="2585541" cy="14319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baseline="0" dirty="0" smtClean="0"/>
            <a:t>Поздняя юность от 18 до 23 лет</a:t>
          </a:r>
          <a:endParaRPr lang="ru-RU" sz="2600" kern="1200" baseline="0" dirty="0"/>
        </a:p>
      </dsp:txBody>
      <dsp:txXfrm>
        <a:off x="3922412" y="1143844"/>
        <a:ext cx="2445739" cy="129212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115E904-5BD2-450A-9EAD-22B6016951B3}">
      <dsp:nvSpPr>
        <dsp:cNvPr id="0" name=""/>
        <dsp:cNvSpPr/>
      </dsp:nvSpPr>
      <dsp:spPr>
        <a:xfrm>
          <a:off x="207538" y="1536770"/>
          <a:ext cx="3007042" cy="3007042"/>
        </a:xfrm>
        <a:prstGeom prst="pie">
          <a:avLst>
            <a:gd name="adj1" fmla="val 16200000"/>
            <a:gd name="adj2" fmla="val 1800000"/>
          </a:avLst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1760" tIns="111760" rIns="111760" bIns="111760" numCol="1" spcCol="1270" anchor="ctr" anchorCtr="0">
          <a:noAutofit/>
        </a:bodyPr>
        <a:lstStyle/>
        <a:p>
          <a:pPr lvl="0" algn="ctr" defTabSz="3911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8800" b="1" kern="1200" dirty="0" smtClean="0"/>
            <a:t>?</a:t>
          </a:r>
          <a:endParaRPr lang="ru-RU" sz="8800" b="1" kern="1200" dirty="0"/>
        </a:p>
      </dsp:txBody>
      <dsp:txXfrm>
        <a:off x="1842438" y="2091641"/>
        <a:ext cx="1020246" cy="1002347"/>
      </dsp:txXfrm>
    </dsp:sp>
    <dsp:sp modelId="{3FD1BE77-A571-4149-984D-5F017AC9D76A}">
      <dsp:nvSpPr>
        <dsp:cNvPr id="0" name=""/>
        <dsp:cNvSpPr/>
      </dsp:nvSpPr>
      <dsp:spPr>
        <a:xfrm>
          <a:off x="135527" y="1608794"/>
          <a:ext cx="3007042" cy="3007042"/>
        </a:xfrm>
        <a:prstGeom prst="pie">
          <a:avLst>
            <a:gd name="adj1" fmla="val 1800000"/>
            <a:gd name="adj2" fmla="val 900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000" b="1" kern="1200" dirty="0" smtClean="0"/>
            <a:t>Учёба в школе</a:t>
          </a:r>
          <a:endParaRPr lang="ru-RU" sz="3000" b="1" kern="1200" dirty="0"/>
        </a:p>
      </dsp:txBody>
      <dsp:txXfrm>
        <a:off x="958883" y="3506095"/>
        <a:ext cx="1360328" cy="930751"/>
      </dsp:txXfrm>
    </dsp:sp>
    <dsp:sp modelId="{F6F99233-3319-49C8-951D-A4EC9CDADB9B}">
      <dsp:nvSpPr>
        <dsp:cNvPr id="0" name=""/>
        <dsp:cNvSpPr/>
      </dsp:nvSpPr>
      <dsp:spPr>
        <a:xfrm>
          <a:off x="63538" y="1536776"/>
          <a:ext cx="3007042" cy="3007042"/>
        </a:xfrm>
        <a:prstGeom prst="pie">
          <a:avLst>
            <a:gd name="adj1" fmla="val 9000000"/>
            <a:gd name="adj2" fmla="val 16200000"/>
          </a:avLst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/>
            <a:t>Сон</a:t>
          </a:r>
          <a:endParaRPr lang="ru-RU" sz="2800" b="1" kern="1200" dirty="0"/>
        </a:p>
      </dsp:txBody>
      <dsp:txXfrm>
        <a:off x="385721" y="2127445"/>
        <a:ext cx="1020246" cy="10023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oot4students.com/wp-content/uploads/2013/05/photodune-3578867-study-confusion-s.jpg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17112" y="1730403"/>
            <a:ext cx="5648623" cy="1204306"/>
          </a:xfrm>
        </p:spPr>
        <p:txBody>
          <a:bodyPr>
            <a:normAutofit fontScale="90000"/>
          </a:bodyPr>
          <a:lstStyle/>
          <a:p>
            <a:r>
              <a:rPr lang="ru-RU" sz="4000" dirty="0" smtClean="0"/>
              <a:t>Психологические особенности </a:t>
            </a:r>
            <a:br>
              <a:rPr lang="ru-RU" sz="4000" dirty="0" smtClean="0"/>
            </a:br>
            <a:r>
              <a:rPr lang="ru-RU" sz="4000" dirty="0" smtClean="0"/>
              <a:t>ранней юности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91680" y="3140968"/>
            <a:ext cx="6511131" cy="329259"/>
          </a:xfrm>
        </p:spPr>
        <p:txBody>
          <a:bodyPr/>
          <a:lstStyle/>
          <a:p>
            <a:r>
              <a:rPr lang="ru-RU" dirty="0" smtClean="0"/>
              <a:t>Материалы к родительскому собранию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4325104" cy="54864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Организация занятий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95536" y="1138445"/>
            <a:ext cx="3677032" cy="5424716"/>
          </a:xfrm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800" dirty="0" smtClean="0"/>
              <a:t>Важно разработать индивидуальную стратегию при подготовке к экзамену.</a:t>
            </a:r>
          </a:p>
          <a:p>
            <a:endParaRPr lang="ru-RU" sz="2800" dirty="0" smtClean="0"/>
          </a:p>
          <a:p>
            <a:r>
              <a:rPr lang="ru-RU" sz="2800" dirty="0" smtClean="0"/>
              <a:t>Помогите распределить работу по дням.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 t="9804"/>
          <a:stretch>
            <a:fillRect/>
          </a:stretch>
        </p:blipFill>
        <p:spPr bwMode="auto">
          <a:xfrm>
            <a:off x="4283968" y="3212976"/>
            <a:ext cx="4331768" cy="2952328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</p:pic>
      <p:sp>
        <p:nvSpPr>
          <p:cNvPr id="6" name="Выноска-облако 5"/>
          <p:cNvSpPr/>
          <p:nvPr/>
        </p:nvSpPr>
        <p:spPr>
          <a:xfrm>
            <a:off x="4427984" y="1196752"/>
            <a:ext cx="3672408" cy="1512168"/>
          </a:xfrm>
          <a:prstGeom prst="cloudCallout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Завтра точно займусь…</a:t>
            </a:r>
            <a:endParaRPr lang="ru-RU" sz="24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33567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4397112" cy="548640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Организация занятий</a:t>
            </a:r>
            <a:endParaRPr lang="ru-RU" b="1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244447"/>
              </p:ext>
            </p:extLst>
          </p:nvPr>
        </p:nvGraphicFramePr>
        <p:xfrm>
          <a:off x="822325" y="1100138"/>
          <a:ext cx="73500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Текст 6"/>
          <p:cNvSpPr>
            <a:spLocks noGrp="1"/>
          </p:cNvSpPr>
          <p:nvPr>
            <p:ph type="body" idx="4294967295"/>
          </p:nvPr>
        </p:nvSpPr>
        <p:spPr>
          <a:xfrm>
            <a:off x="395536" y="1557338"/>
            <a:ext cx="4392488" cy="639762"/>
          </a:xfrm>
        </p:spPr>
        <p:txBody>
          <a:bodyPr>
            <a:noAutofit/>
          </a:bodyPr>
          <a:lstStyle/>
          <a:p>
            <a:r>
              <a:rPr lang="ru-RU" sz="3600" dirty="0" smtClean="0"/>
              <a:t>24 часа = 8 + 8 </a:t>
            </a:r>
            <a:r>
              <a:rPr lang="ru-RU" sz="3600" dirty="0" smtClean="0"/>
              <a:t>+8</a:t>
            </a:r>
            <a:endParaRPr lang="ru-RU" sz="3600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4294967295"/>
          </p:nvPr>
        </p:nvSpPr>
        <p:spPr>
          <a:xfrm>
            <a:off x="4860032" y="116632"/>
            <a:ext cx="4032448" cy="6625481"/>
          </a:xfr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endParaRPr lang="ru-RU" dirty="0" smtClean="0"/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Обеспечьте своему выпускнику удобное место для занятий, чтобы ему нравилось там заниматься! </a:t>
            </a:r>
          </a:p>
          <a:p>
            <a:pPr>
              <a:buFont typeface="Courier New" pitchFamily="49" charset="0"/>
              <a:buChar char="o"/>
            </a:pPr>
            <a:endParaRPr lang="ru-RU" sz="2000" dirty="0" smtClean="0"/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Не допускайте перегрузок ребенка. Через каждые 40-50 минут занятий обязательно нужно делать перерывы на 10-15 минут. </a:t>
            </a:r>
          </a:p>
          <a:p>
            <a:pPr>
              <a:buFont typeface="Courier New" pitchFamily="49" charset="0"/>
              <a:buChar char="o"/>
            </a:pPr>
            <a:endParaRPr lang="ru-RU" sz="2000" dirty="0" smtClean="0"/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Накануне экзамена ребенок должен отдохнуть и как следует выспаться. Проследите за этим. </a:t>
            </a:r>
          </a:p>
          <a:p>
            <a:pPr>
              <a:buFont typeface="Courier New" pitchFamily="49" charset="0"/>
              <a:buChar char="o"/>
            </a:pPr>
            <a:endParaRPr lang="ru-RU" sz="2000" dirty="0" smtClean="0"/>
          </a:p>
          <a:p>
            <a:pPr>
              <a:buFont typeface="Courier New" pitchFamily="49" charset="0"/>
              <a:buChar char="o"/>
            </a:pPr>
            <a:r>
              <a:rPr lang="ru-RU" sz="2000" dirty="0" smtClean="0"/>
              <a:t>С утра перед экзаменом дайте ребёнку шоколадку… разумеется, чтобы глюкоза стимулировала мозговую деятельность… </a:t>
            </a:r>
            <a:br>
              <a:rPr lang="ru-RU" sz="2000" dirty="0" smtClean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934584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ru-RU" b="1" dirty="0" smtClean="0"/>
              <a:t>Режим дня и питание</a:t>
            </a:r>
            <a:endParaRPr lang="ru-RU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323528" y="1100628"/>
            <a:ext cx="4032448" cy="5424716"/>
          </a:xfrm>
          <a:solidFill>
            <a:srgbClr val="FFC000"/>
          </a:solidFill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3500" dirty="0" smtClean="0"/>
              <a:t>Позаботьтесь об организации режима дня и полноценного питания. Такие продукты, как рыба, творог, орехи, курага стимулируют работу головного мозга. </a:t>
            </a:r>
          </a:p>
          <a:p>
            <a:pPr>
              <a:buNone/>
            </a:pPr>
            <a:r>
              <a:rPr lang="ru-RU" sz="3500" dirty="0" smtClean="0"/>
              <a:t>	Кстати, в эту пору и </a:t>
            </a:r>
          </a:p>
          <a:p>
            <a:pPr>
              <a:buNone/>
            </a:pPr>
            <a:r>
              <a:rPr lang="ru-RU" sz="3500" dirty="0" smtClean="0"/>
              <a:t>	«от плюшек не толстеют!» </a:t>
            </a:r>
            <a:endParaRPr lang="ru-RU" dirty="0"/>
          </a:p>
        </p:txBody>
      </p:sp>
      <p:pic>
        <p:nvPicPr>
          <p:cNvPr id="3074" name="Picture 2" descr="C:\Users\SALKOVA\Desktop\t4_2519820[1]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38825" y="1484313"/>
            <a:ext cx="3305175" cy="2479675"/>
          </a:xfrm>
          <a:prstGeom prst="rect">
            <a:avLst/>
          </a:prstGeom>
          <a:noFill/>
        </p:spPr>
      </p:pic>
      <p:pic>
        <p:nvPicPr>
          <p:cNvPr id="3076" name="Picture 4" descr="C:\Users\SALKOVA\Desktop\impromptu_party_prep_01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7820" y="3933056"/>
            <a:ext cx="3656180" cy="2924944"/>
          </a:xfrm>
          <a:prstGeom prst="rect">
            <a:avLst/>
          </a:prstGeom>
          <a:noFill/>
        </p:spPr>
      </p:pic>
      <p:pic>
        <p:nvPicPr>
          <p:cNvPr id="3075" name="Picture 3" descr="C:\Users\SALKOVA\Desktop\творожная%20масса[1]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3400527"/>
            <a:ext cx="2376264" cy="176688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870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611560" y="476672"/>
            <a:ext cx="8136904" cy="420380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normAutofit fontScale="92500"/>
          </a:bodyPr>
          <a:lstStyle/>
          <a:p>
            <a:pPr algn="ctr">
              <a:buNone/>
            </a:pPr>
            <a:r>
              <a:rPr lang="ru-RU" sz="4400" b="1" u="sng" dirty="0" smtClean="0">
                <a:latin typeface="Arial Black" pitchFamily="34" charset="0"/>
              </a:rPr>
              <a:t>Независимо от результата экзамена</a:t>
            </a:r>
            <a:r>
              <a:rPr lang="ru-RU" sz="4400" b="1" dirty="0" smtClean="0">
                <a:latin typeface="Arial Black" pitchFamily="34" charset="0"/>
              </a:rPr>
              <a:t>, </a:t>
            </a:r>
          </a:p>
          <a:p>
            <a:pPr algn="ctr">
              <a:buNone/>
            </a:pPr>
            <a:r>
              <a:rPr lang="ru-RU" sz="4400" b="1" dirty="0" smtClean="0">
                <a:latin typeface="Arial Black" pitchFamily="34" charset="0"/>
              </a:rPr>
              <a:t>от всей души скажите, что </a:t>
            </a:r>
          </a:p>
          <a:p>
            <a:pPr algn="ctr">
              <a:buNone/>
            </a:pPr>
            <a:r>
              <a:rPr lang="ru-RU" sz="4400" b="1" u="sng" dirty="0" smtClean="0">
                <a:latin typeface="Arial Black" pitchFamily="34" charset="0"/>
              </a:rPr>
              <a:t>он (она) самый любимый</a:t>
            </a:r>
            <a:r>
              <a:rPr lang="ru-RU" sz="4400" b="1" dirty="0" smtClean="0">
                <a:latin typeface="Arial Black" pitchFamily="34" charset="0"/>
              </a:rPr>
              <a:t>, </a:t>
            </a:r>
          </a:p>
          <a:p>
            <a:pPr algn="ctr">
              <a:buNone/>
            </a:pPr>
            <a:r>
              <a:rPr lang="ru-RU" sz="4400" b="1" dirty="0" smtClean="0">
                <a:latin typeface="Arial Black" pitchFamily="34" charset="0"/>
              </a:rPr>
              <a:t>все </a:t>
            </a:r>
            <a:r>
              <a:rPr lang="ru-RU" sz="4400" b="1" dirty="0" smtClean="0">
                <a:latin typeface="Arial Black" pitchFamily="34" charset="0"/>
              </a:rPr>
              <a:t>трудности преодолимы</a:t>
            </a:r>
            <a:r>
              <a:rPr lang="ru-RU" sz="4400" b="1" dirty="0" smtClean="0">
                <a:latin typeface="Arial Black" pitchFamily="34" charset="0"/>
              </a:rPr>
              <a:t>!</a:t>
            </a:r>
            <a:endParaRPr lang="ru-RU" sz="4400" b="1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9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	</a:t>
            </a:r>
            <a:r>
              <a:rPr lang="ru-RU" sz="3600" dirty="0" smtClean="0"/>
              <a:t>Педагог-психолог </a:t>
            </a:r>
          </a:p>
          <a:p>
            <a:pPr algn="ctr">
              <a:buNone/>
            </a:pPr>
            <a:r>
              <a:rPr lang="ru-RU" sz="3600" dirty="0" smtClean="0"/>
              <a:t>Великорецкая Светлана Сергеевна</a:t>
            </a:r>
            <a:endParaRPr lang="ru-RU" sz="3600" dirty="0" smtClean="0"/>
          </a:p>
          <a:p>
            <a:pPr algn="ctr">
              <a:buNone/>
            </a:pPr>
            <a:endParaRPr lang="ru-RU" sz="2800" dirty="0" smtClean="0"/>
          </a:p>
          <a:p>
            <a:pPr algn="ctr">
              <a:buNone/>
            </a:pPr>
            <a:r>
              <a:rPr lang="ru-RU" sz="2800" dirty="0" smtClean="0"/>
              <a:t>Часы консультаций </a:t>
            </a:r>
            <a:r>
              <a:rPr lang="ru-RU" sz="2800" dirty="0" smtClean="0"/>
              <a:t>14:00 </a:t>
            </a:r>
            <a:r>
              <a:rPr lang="ru-RU" sz="2800" dirty="0" smtClean="0"/>
              <a:t>– </a:t>
            </a:r>
            <a:r>
              <a:rPr lang="ru-RU" sz="2800" dirty="0" smtClean="0"/>
              <a:t>15:00</a:t>
            </a:r>
          </a:p>
          <a:p>
            <a:pPr algn="ctr">
              <a:buNone/>
            </a:pPr>
            <a:r>
              <a:rPr lang="ru-RU" sz="2800" dirty="0" smtClean="0"/>
              <a:t>среда, четверг, пятница</a:t>
            </a:r>
            <a:endParaRPr lang="ru-RU" sz="2800" dirty="0" smtClean="0"/>
          </a:p>
          <a:p>
            <a:pPr algn="ctr">
              <a:buNone/>
            </a:pPr>
            <a:endParaRPr lang="ru-RU" sz="36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8363272" cy="1608762"/>
          </a:xfrm>
        </p:spPr>
        <p:txBody>
          <a:bodyPr>
            <a:noAutofit/>
          </a:bodyPr>
          <a:lstStyle/>
          <a:p>
            <a:r>
              <a:rPr lang="ru-RU" sz="2000" dirty="0" smtClean="0"/>
              <a:t>ЮНОСТЬ – период развития человека, </a:t>
            </a:r>
            <a:r>
              <a:rPr lang="ru-RU" sz="2000" dirty="0" smtClean="0"/>
              <a:t>соответственный </a:t>
            </a:r>
            <a:r>
              <a:rPr lang="ru-RU" sz="2000" dirty="0" smtClean="0"/>
              <a:t>переходу от возраста подросткового к самостоятельной взрослой жизни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748114"/>
              </p:ext>
            </p:extLst>
          </p:nvPr>
        </p:nvGraphicFramePr>
        <p:xfrm>
          <a:off x="899592" y="1916832"/>
          <a:ext cx="7521575" cy="3579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Характеристики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272588"/>
          </a:xfrm>
        </p:spPr>
        <p:txBody>
          <a:bodyPr>
            <a:noAutofit/>
          </a:bodyPr>
          <a:lstStyle/>
          <a:p>
            <a:r>
              <a:rPr lang="ru-RU" sz="2800" dirty="0" smtClean="0"/>
              <a:t>Формируется собственное мировоззрение</a:t>
            </a:r>
          </a:p>
          <a:p>
            <a:r>
              <a:rPr lang="ru-RU" sz="2800" dirty="0" smtClean="0"/>
              <a:t>Стремление к самоутверждению</a:t>
            </a:r>
          </a:p>
          <a:p>
            <a:r>
              <a:rPr lang="ru-RU" sz="2800" dirty="0" smtClean="0"/>
              <a:t>Пренебрежение советами старших</a:t>
            </a:r>
          </a:p>
          <a:p>
            <a:r>
              <a:rPr lang="ru-RU" sz="2800" dirty="0" smtClean="0"/>
              <a:t>Неоправданная критичность</a:t>
            </a:r>
          </a:p>
          <a:p>
            <a:r>
              <a:rPr lang="ru-RU" sz="2800" dirty="0" smtClean="0"/>
              <a:t>Сухой рационализм, практицизм</a:t>
            </a:r>
          </a:p>
          <a:p>
            <a:r>
              <a:rPr lang="ru-RU" sz="2800" dirty="0" smtClean="0"/>
              <a:t>Отсутствие подлинной самостоятельности</a:t>
            </a:r>
          </a:p>
          <a:p>
            <a:r>
              <a:rPr lang="ru-RU" sz="2800" dirty="0" smtClean="0"/>
              <a:t>Подверженность влиянию сверстников</a:t>
            </a:r>
          </a:p>
          <a:p>
            <a:r>
              <a:rPr lang="ru-RU" sz="2800" dirty="0" smtClean="0"/>
              <a:t>Недостаточное осознание последствий своих поступков</a:t>
            </a:r>
          </a:p>
          <a:p>
            <a:r>
              <a:rPr lang="ru-RU" sz="2800" dirty="0" smtClean="0"/>
              <a:t>Первое чувство любви и дружбы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Ведущая деятельность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00628"/>
            <a:ext cx="7876356" cy="4848652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Подростковый </a:t>
            </a:r>
            <a:r>
              <a:rPr lang="ru-RU" sz="3200" dirty="0" smtClean="0"/>
              <a:t>возраст – </a:t>
            </a:r>
          </a:p>
          <a:p>
            <a:pPr>
              <a:buNone/>
            </a:pPr>
            <a:r>
              <a:rPr lang="ru-RU" sz="3200" dirty="0" smtClean="0"/>
              <a:t>интимно-личностное общение</a:t>
            </a:r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 algn="r">
              <a:buNone/>
            </a:pPr>
            <a:r>
              <a:rPr lang="ru-RU" sz="3200" dirty="0" smtClean="0"/>
              <a:t>Ранняя </a:t>
            </a:r>
            <a:r>
              <a:rPr lang="ru-RU" sz="3200" dirty="0" smtClean="0"/>
              <a:t>юность - учёба, </a:t>
            </a:r>
          </a:p>
          <a:p>
            <a:pPr algn="r">
              <a:buNone/>
            </a:pPr>
            <a:r>
              <a:rPr lang="ru-RU" sz="3200" dirty="0" smtClean="0"/>
              <a:t>профессиональное самоопределение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Новообразования возраста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8147248" cy="4605666"/>
          </a:xfrm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sz="3200" dirty="0" smtClean="0"/>
              <a:t>Самосознание, представление о самом себе, образ Я</a:t>
            </a:r>
          </a:p>
          <a:p>
            <a:r>
              <a:rPr lang="ru-RU" sz="3200" dirty="0" smtClean="0"/>
              <a:t> Самовоспитание, волевая регуляция</a:t>
            </a:r>
          </a:p>
          <a:p>
            <a:r>
              <a:rPr lang="ru-RU" sz="3200" dirty="0" smtClean="0"/>
              <a:t> Самоопределение (личностное, половое, ролевое, профессиональное и т.д.)</a:t>
            </a:r>
          </a:p>
          <a:p>
            <a:r>
              <a:rPr lang="ru-RU" sz="3200" dirty="0" smtClean="0"/>
              <a:t> Способность строить жизненные планы</a:t>
            </a:r>
          </a:p>
          <a:p>
            <a:pPr algn="r"/>
            <a:endParaRPr lang="ru-RU" sz="32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11902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На пороге профессионального самоопределения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6635359"/>
              </p:ext>
            </p:extLst>
          </p:nvPr>
        </p:nvGraphicFramePr>
        <p:xfrm>
          <a:off x="683568" y="1700808"/>
          <a:ext cx="7782123" cy="3192958"/>
        </p:xfrm>
        <a:graphic>
          <a:graphicData uri="http://schemas.openxmlformats.org/drawingml/2006/table">
            <a:tbl>
              <a:tblPr firstRow="1" bandRow="1">
                <a:tableStyleId>{EB344D84-9AFB-497E-A393-DC336BA19D2E}</a:tableStyleId>
              </a:tblPr>
              <a:tblGrid>
                <a:gridCol w="4829795"/>
                <a:gridCol w="2952328"/>
              </a:tblGrid>
              <a:tr h="1093788">
                <a:tc>
                  <a:txBody>
                    <a:bodyPr/>
                    <a:lstStyle/>
                    <a:p>
                      <a:r>
                        <a:rPr lang="ru-RU" dirty="0" smtClean="0"/>
                        <a:t>Направление деятельности</a:t>
                      </a:r>
                      <a:endParaRPr lang="ru-RU" dirty="0"/>
                    </a:p>
                  </a:txBody>
                  <a:tcPr marL="95009" marR="95009"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Сроки </a:t>
                      </a:r>
                      <a:endParaRPr lang="ru-RU" dirty="0"/>
                    </a:p>
                  </a:txBody>
                  <a:tcPr marL="95009" marR="95009"/>
                </a:tc>
              </a:tr>
              <a:tr h="2099170">
                <a:tc>
                  <a:txBody>
                    <a:bodyPr/>
                    <a:lstStyle/>
                    <a:p>
                      <a:endParaRPr lang="ru-RU" sz="2800" dirty="0" smtClean="0"/>
                    </a:p>
                    <a:p>
                      <a:pPr algn="ctr"/>
                      <a:r>
                        <a:rPr lang="ru-RU" sz="2800" dirty="0" smtClean="0"/>
                        <a:t>Элективный </a:t>
                      </a:r>
                      <a:r>
                        <a:rPr lang="ru-RU" sz="2800" dirty="0" smtClean="0"/>
                        <a:t>курс</a:t>
                      </a:r>
                      <a:r>
                        <a:rPr lang="ru-RU" sz="2800" baseline="0" dirty="0" smtClean="0"/>
                        <a:t> </a:t>
                      </a:r>
                      <a:r>
                        <a:rPr lang="ru-RU" sz="2800" baseline="0" dirty="0" smtClean="0"/>
                        <a:t>«Профконсультирование»</a:t>
                      </a:r>
                      <a:endParaRPr lang="ru-RU" sz="2800" dirty="0"/>
                    </a:p>
                  </a:txBody>
                  <a:tcPr marL="95009" marR="95009"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Сентябрь –декабрь</a:t>
                      </a:r>
                    </a:p>
                    <a:p>
                      <a:r>
                        <a:rPr lang="ru-RU" sz="2400" dirty="0" smtClean="0"/>
                        <a:t>1 подгруппа</a:t>
                      </a:r>
                    </a:p>
                    <a:p>
                      <a:endParaRPr lang="ru-RU" sz="2400" dirty="0" smtClean="0"/>
                    </a:p>
                    <a:p>
                      <a:r>
                        <a:rPr lang="ru-RU" sz="2400" dirty="0" smtClean="0"/>
                        <a:t>Январь – май </a:t>
                      </a:r>
                    </a:p>
                    <a:p>
                      <a:r>
                        <a:rPr lang="ru-RU" sz="2400" dirty="0" smtClean="0"/>
                        <a:t>1 подгруппа</a:t>
                      </a:r>
                      <a:endParaRPr lang="ru-RU" sz="2400" dirty="0"/>
                    </a:p>
                  </a:txBody>
                  <a:tcPr marL="95009" marR="95009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79512" y="1844824"/>
            <a:ext cx="8784976" cy="48245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Задачами курса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являются: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	оказание помощи в профильной ориентации и профессиональном самоопределении;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	поддержка в решении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личностных проблем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(самопознание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достижение личной идентичности);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	развитие временной перспективы, способности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целеполаганию;</a:t>
            </a:r>
          </a:p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•	развитие социальной компетентности учащихся;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404664"/>
            <a:ext cx="8964488" cy="144016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курса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создание условий для личностного и профессионального самоопределения школьников.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7039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365760"/>
            <a:ext cx="8640960" cy="1479064"/>
          </a:xfrm>
        </p:spPr>
        <p:txBody>
          <a:bodyPr>
            <a:noAutofit/>
          </a:bodyPr>
          <a:lstStyle/>
          <a:p>
            <a:pPr algn="ctr"/>
            <a:r>
              <a:rPr lang="ru-RU" sz="2400" dirty="0">
                <a:latin typeface="Times New Roman" pitchFamily="18" charset="0"/>
                <a:ea typeface="Times New Roman"/>
                <a:cs typeface="Times New Roman" pitchFamily="18" charset="0"/>
              </a:rPr>
              <a:t>План психолого-педагогического сопровождения предпрофильной подготовки учащихся 9-х классов.</a:t>
            </a:r>
            <a: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ea typeface="Calibri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4968552"/>
          </a:xfrm>
        </p:spPr>
        <p:txBody>
          <a:bodyPr>
            <a:normAutofit fontScale="70000" lnSpcReduction="20000"/>
          </a:bodyPr>
          <a:lstStyle/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Знакомство с </a:t>
            </a: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профессиям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Классификации профессий</a:t>
            </a:r>
            <a:endParaRPr lang="ru-RU" sz="3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Диагностика выбора профиля обучения</a:t>
            </a:r>
            <a:endParaRPr lang="ru-RU" sz="3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Диагностика:</a:t>
            </a: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- самооценки 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и уровня </a:t>
            </a: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мотивации 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учения</a:t>
            </a:r>
            <a:endParaRPr lang="ru-RU" sz="3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lvl="0" indent="0">
              <a:lnSpc>
                <a:spcPct val="115000"/>
              </a:lnSpc>
              <a:spcAft>
                <a:spcPts val="1000"/>
              </a:spcAft>
              <a:buSzPts val="1000"/>
              <a:buNone/>
              <a:tabLst>
                <a:tab pos="457200" algn="l"/>
              </a:tabLst>
            </a:pP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    - проф. интересов 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и склонностей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Информирование </a:t>
            </a:r>
            <a:r>
              <a:rPr lang="ru-RU" sz="3600" dirty="0">
                <a:latin typeface="Times New Roman" pitchFamily="18" charset="0"/>
                <a:ea typeface="Times New Roman"/>
                <a:cs typeface="Times New Roman" pitchFamily="18" charset="0"/>
              </a:rPr>
              <a:t>об особенностях рынка </a:t>
            </a:r>
            <a:r>
              <a:rPr lang="ru-RU" sz="3600" dirty="0" smtClean="0">
                <a:latin typeface="Times New Roman" pitchFamily="18" charset="0"/>
                <a:ea typeface="Times New Roman"/>
                <a:cs typeface="Times New Roman" pitchFamily="18" charset="0"/>
              </a:rPr>
              <a:t>труда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 smtClean="0">
                <a:latin typeface="Times New Roman" pitchFamily="18" charset="0"/>
                <a:ea typeface="Calibri"/>
                <a:cs typeface="Times New Roman" pitchFamily="18" charset="0"/>
              </a:rPr>
              <a:t>Психологическая готовность к ГИА</a:t>
            </a:r>
            <a:endParaRPr lang="ru-RU" sz="3600" dirty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90542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ru-RU" b="1" dirty="0" smtClean="0"/>
              <a:t>Обязанности родителей при подготовке к ГИА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44008" y="1100628"/>
            <a:ext cx="4283968" cy="3579849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Создать комфортные условия для подготовки и …не мешать.</a:t>
            </a:r>
          </a:p>
          <a:p>
            <a:r>
              <a:rPr lang="ru-RU" sz="2800" dirty="0" smtClean="0"/>
              <a:t>Создать дома психологически  спокойную обстановку.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4005064"/>
            <a:ext cx="4067944" cy="27119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251520" y="4365104"/>
            <a:ext cx="4258816" cy="23042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ru-RU" sz="2800" b="1" dirty="0" smtClean="0">
                <a:solidFill>
                  <a:prstClr val="black"/>
                </a:solidFill>
              </a:rPr>
              <a:t>Поощрять, поддерживать, оказывать реальную помощь.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800" b="1" dirty="0" smtClean="0">
                <a:solidFill>
                  <a:prstClr val="black"/>
                </a:solidFill>
              </a:rPr>
              <a:t>Сохранять спокойствие.</a:t>
            </a:r>
            <a:endParaRPr lang="ru-RU" sz="2800" b="1" dirty="0">
              <a:solidFill>
                <a:prstClr val="black"/>
              </a:solidFill>
            </a:endParaRPr>
          </a:p>
        </p:txBody>
      </p:sp>
      <p:pic>
        <p:nvPicPr>
          <p:cNvPr id="7" name="Рисунок 6" descr="http://www.loot4students.com/wp-content/uploads/2013/05/photodune-3578867-study-confusion-s.jpg">
            <a:hlinkClick r:id="rId3" tgtFrame="_blank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700" y="1340768"/>
            <a:ext cx="4104456" cy="2880320"/>
          </a:xfrm>
          <a:prstGeom prst="rect">
            <a:avLst/>
          </a:prstGeom>
          <a:noFill/>
          <a:ln w="28575">
            <a:solidFill>
              <a:srgbClr val="0070C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293865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175</TotalTime>
  <Words>344</Words>
  <Application>Microsoft Office PowerPoint</Application>
  <PresentationFormat>Экран (4:3)</PresentationFormat>
  <Paragraphs>89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Углы</vt:lpstr>
      <vt:lpstr>Психологические особенности  ранней юности</vt:lpstr>
      <vt:lpstr>ЮНОСТЬ – период развития человека, соответственный переходу от возраста подросткового к самостоятельной взрослой жизни</vt:lpstr>
      <vt:lpstr>Характеристики возраста</vt:lpstr>
      <vt:lpstr>Ведущая деятельность</vt:lpstr>
      <vt:lpstr>Новообразования возраста</vt:lpstr>
      <vt:lpstr>На пороге профессионального самоопределения</vt:lpstr>
      <vt:lpstr>   Цель курса – создание условий для личностного и профессионального самоопределения школьников.   </vt:lpstr>
      <vt:lpstr>План психолого-педагогического сопровождения предпрофильной подготовки учащихся 9-х классов. </vt:lpstr>
      <vt:lpstr>Обязанности родителей при подготовке к ГИА</vt:lpstr>
      <vt:lpstr>Организация занятий</vt:lpstr>
      <vt:lpstr>Организация занятий</vt:lpstr>
      <vt:lpstr>Режим дня и питание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Психологические особенности ранней юности</dc:title>
  <cp:lastModifiedBy>Великорецкая Светлана Сергеевна</cp:lastModifiedBy>
  <cp:revision>20</cp:revision>
  <dcterms:modified xsi:type="dcterms:W3CDTF">2016-11-23T10:06:29Z</dcterms:modified>
</cp:coreProperties>
</file>