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7308304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 smtClean="0">
                <a:solidFill>
                  <a:schemeClr val="tx1"/>
                </a:solidFill>
              </a:rPr>
              <a:t>Где-то собаки ворчали: </a:t>
            </a:r>
            <a:r>
              <a:rPr lang="ru-RU" sz="4100" dirty="0" err="1" smtClean="0">
                <a:solidFill>
                  <a:schemeClr val="tx1"/>
                </a:solidFill>
              </a:rPr>
              <a:t>Ррры</a:t>
            </a:r>
            <a:r>
              <a:rPr lang="ru-RU" sz="4100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В стойле коровы мычали: </a:t>
            </a:r>
            <a:r>
              <a:rPr lang="ru-RU" sz="4100" dirty="0" err="1" smtClean="0">
                <a:solidFill>
                  <a:schemeClr val="tx1"/>
                </a:solidFill>
              </a:rPr>
              <a:t>Ммммуу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В комнате мухи жужжали: </a:t>
            </a:r>
            <a:r>
              <a:rPr lang="ru-RU" sz="4100" dirty="0" err="1" smtClean="0">
                <a:solidFill>
                  <a:schemeClr val="tx1"/>
                </a:solidFill>
              </a:rPr>
              <a:t>Жжжи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Мимо машины бежали: </a:t>
            </a:r>
            <a:r>
              <a:rPr lang="ru-RU" sz="4100" dirty="0" err="1" smtClean="0">
                <a:solidFill>
                  <a:schemeClr val="tx1"/>
                </a:solidFill>
              </a:rPr>
              <a:t>Трррр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Гудели от ветра все провода: </a:t>
            </a:r>
            <a:r>
              <a:rPr lang="ru-RU" sz="4100" dirty="0" err="1" smtClean="0">
                <a:solidFill>
                  <a:schemeClr val="tx1"/>
                </a:solidFill>
              </a:rPr>
              <a:t>Ззззн</a:t>
            </a:r>
            <a:r>
              <a:rPr lang="ru-RU" sz="4100" dirty="0" smtClean="0">
                <a:solidFill>
                  <a:schemeClr val="tx1"/>
                </a:solidFill>
              </a:rPr>
              <a:t>! Капала в кухне из крана вода: Динь!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Перекликались в ночи поезда: </a:t>
            </a:r>
            <a:r>
              <a:rPr lang="ru-RU" sz="4100" dirty="0" err="1" smtClean="0">
                <a:solidFill>
                  <a:schemeClr val="tx1"/>
                </a:solidFill>
              </a:rPr>
              <a:t>Чууу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Листья под ветром шумели: </a:t>
            </a:r>
            <a:r>
              <a:rPr lang="ru-RU" sz="4100" dirty="0" err="1" smtClean="0">
                <a:solidFill>
                  <a:schemeClr val="tx1"/>
                </a:solidFill>
              </a:rPr>
              <a:t>Тссс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Змеи в лесу шипели: </a:t>
            </a:r>
            <a:r>
              <a:rPr lang="ru-RU" sz="4100" dirty="0" err="1" smtClean="0">
                <a:solidFill>
                  <a:schemeClr val="tx1"/>
                </a:solidFill>
              </a:rPr>
              <a:t>Шшшши</a:t>
            </a:r>
            <a:r>
              <a:rPr lang="ru-RU" sz="4100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А комары всё пели: </a:t>
            </a:r>
            <a:r>
              <a:rPr lang="ru-RU" sz="4100" dirty="0" err="1" smtClean="0">
                <a:solidFill>
                  <a:schemeClr val="tx1"/>
                </a:solidFill>
              </a:rPr>
              <a:t>Дзззы</a:t>
            </a:r>
            <a:r>
              <a:rPr lang="ru-RU" sz="4100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Непоседа мяч и ночью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Успокоиться не хочет: </a:t>
            </a:r>
            <a:r>
              <a:rPr lang="ru-RU" sz="4100" dirty="0" err="1" smtClean="0">
                <a:solidFill>
                  <a:schemeClr val="tx1"/>
                </a:solidFill>
              </a:rPr>
              <a:t>Пам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  <a:r>
              <a:rPr lang="ru-RU" sz="4100" dirty="0" err="1" smtClean="0">
                <a:solidFill>
                  <a:schemeClr val="tx1"/>
                </a:solidFill>
              </a:rPr>
              <a:t>Пам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Куклы кашляют в постели – 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Днём мороженое ели? </a:t>
            </a:r>
            <a:r>
              <a:rPr lang="ru-RU" sz="4100" dirty="0" err="1" smtClean="0">
                <a:solidFill>
                  <a:schemeClr val="tx1"/>
                </a:solidFill>
              </a:rPr>
              <a:t>Кха</a:t>
            </a:r>
            <a:r>
              <a:rPr lang="ru-RU" sz="4100" dirty="0" smtClean="0">
                <a:solidFill>
                  <a:schemeClr val="tx1"/>
                </a:solidFill>
              </a:rPr>
              <a:t>! </a:t>
            </a:r>
            <a:r>
              <a:rPr lang="ru-RU" sz="4100" dirty="0" err="1" smtClean="0">
                <a:solidFill>
                  <a:schemeClr val="tx1"/>
                </a:solidFill>
              </a:rPr>
              <a:t>Кха</a:t>
            </a:r>
            <a:r>
              <a:rPr lang="ru-RU" sz="4100" dirty="0" smtClean="0">
                <a:solidFill>
                  <a:schemeClr val="tx1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6496050" cy="1628800"/>
        </p:xfrm>
        <a:graphic>
          <a:graphicData uri="http://schemas.openxmlformats.org/drawingml/2006/table">
            <a:tbl>
              <a:tblPr/>
              <a:tblGrid>
                <a:gridCol w="6496050"/>
              </a:tblGrid>
              <a:tr h="16288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5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</a:pPr>
                      <a:r>
                        <a:rPr lang="ru-RU" sz="1800" u="none" strike="noStrike" spc="25" dirty="0">
                          <a:latin typeface="Times New Roman"/>
                          <a:ea typeface="Times New Roman"/>
                          <a:cs typeface="Times New Roman"/>
                        </a:rPr>
                        <a:t>Как бы вы назвали это стихотворение? Автор назвала его «Разные звуки». Какие звуки вы услышали в этом стихотворении?</a:t>
                      </a:r>
                    </a:p>
                    <a:p>
                      <a:pPr marL="342900" lvl="0" indent="-342900" algn="just">
                        <a:lnSpc>
                          <a:spcPts val="15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</a:pPr>
                      <a:r>
                        <a:rPr lang="ru-RU" sz="1800" u="none" strike="noStrike" spc="25" dirty="0">
                          <a:latin typeface="Times New Roman"/>
                          <a:ea typeface="Times New Roman"/>
                          <a:cs typeface="Times New Roman"/>
                        </a:rPr>
                        <a:t> В чём заключается главная работа звуков? </a:t>
                      </a:r>
                    </a:p>
                    <a:p>
                      <a:pPr marL="342900" lvl="0" indent="-342900" algn="just">
                        <a:lnSpc>
                          <a:spcPts val="15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</a:pPr>
                      <a:r>
                        <a:rPr lang="ru-RU" sz="1800" u="none" strike="noStrike" spc="25" dirty="0">
                          <a:latin typeface="Times New Roman"/>
                          <a:ea typeface="Times New Roman"/>
                          <a:cs typeface="Times New Roman"/>
                        </a:rPr>
                        <a:t> Любое ли сочетание звуков называется словом?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0192" y="2420888"/>
            <a:ext cx="1691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/>
              <a:t>[к]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24944"/>
            <a:ext cx="18101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[</a:t>
            </a:r>
            <a:r>
              <a:rPr lang="ru-RU" sz="9600" dirty="0" smtClean="0">
                <a:solidFill>
                  <a:srgbClr val="FF0000"/>
                </a:solidFill>
              </a:rPr>
              <a:t>а</a:t>
            </a:r>
            <a:r>
              <a:rPr lang="ru-RU" sz="9600" dirty="0" smtClean="0"/>
              <a:t>] 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717032"/>
            <a:ext cx="259228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300" dirty="0" smtClean="0"/>
              <a:t>[м]</a:t>
            </a:r>
            <a:endParaRPr lang="ru-RU" sz="1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836712"/>
            <a:ext cx="4427984" cy="41044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Эта девочка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голубыми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волосами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огромными глазами,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Дружит с Буратино,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зовут её... </a:t>
            </a:r>
          </a:p>
          <a:p>
            <a:endParaRPr lang="ru-RU" dirty="0"/>
          </a:p>
        </p:txBody>
      </p:sp>
      <p:pic>
        <p:nvPicPr>
          <p:cNvPr id="1026" name="Picture 2" descr="C:\Users\1\Desktop\мальв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5301208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Monotype Corsiva" pitchFamily="66" charset="0"/>
              </a:rPr>
              <a:t>МАЛЬВИНА</a:t>
            </a:r>
            <a:endParaRPr lang="ru-RU" sz="60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24" t="11905" r="33206" b="52378"/>
          <a:stretch>
            <a:fillRect/>
          </a:stretch>
        </p:blipFill>
        <p:spPr bwMode="auto">
          <a:xfrm>
            <a:off x="2123728" y="5085184"/>
            <a:ext cx="4680520" cy="15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м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572000" cy="4572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5085184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М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085184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К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5301208"/>
          <a:ext cx="4248472" cy="8748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6104"/>
                <a:gridCol w="3312368"/>
              </a:tblGrid>
              <a:tr h="8748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12160" y="5301208"/>
          <a:ext cx="25922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C:\Users\1\Desktop\м1.jpg"/>
          <p:cNvPicPr>
            <a:picLocks noChangeAspect="1" noChangeArrowheads="1"/>
          </p:cNvPicPr>
          <p:nvPr/>
        </p:nvPicPr>
        <p:blipFill>
          <a:blip r:embed="rId2" cstate="print"/>
          <a:srcRect l="17778" r="8889" b="2128"/>
          <a:stretch>
            <a:fillRect/>
          </a:stretch>
        </p:blipFill>
        <p:spPr bwMode="auto">
          <a:xfrm>
            <a:off x="1115616" y="188640"/>
            <a:ext cx="2664296" cy="4968552"/>
          </a:xfrm>
          <a:prstGeom prst="rect">
            <a:avLst/>
          </a:prstGeom>
          <a:noFill/>
        </p:spPr>
      </p:pic>
      <p:pic>
        <p:nvPicPr>
          <p:cNvPr id="4098" name="Picture 2" descr="C:\Users\1\Desktop\м.jpg"/>
          <p:cNvPicPr>
            <a:picLocks noChangeAspect="1" noChangeArrowheads="1"/>
          </p:cNvPicPr>
          <p:nvPr/>
        </p:nvPicPr>
        <p:blipFill>
          <a:blip r:embed="rId3" cstate="print"/>
          <a:srcRect l="7692" r="7692"/>
          <a:stretch>
            <a:fillRect/>
          </a:stretch>
        </p:blipFill>
        <p:spPr bwMode="auto">
          <a:xfrm>
            <a:off x="6012160" y="260648"/>
            <a:ext cx="266429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139952" cy="3456384"/>
          </a:xfrm>
          <a:prstGeom prst="rect">
            <a:avLst/>
          </a:prstGeom>
          <a:noFill/>
        </p:spPr>
      </p:pic>
      <p:pic>
        <p:nvPicPr>
          <p:cNvPr id="18437" name="Picture 5" descr="Картинки по запросу мальвина"/>
          <p:cNvPicPr>
            <a:picLocks noChangeAspect="1" noChangeArrowheads="1"/>
          </p:cNvPicPr>
          <p:nvPr/>
        </p:nvPicPr>
        <p:blipFill>
          <a:blip r:embed="rId3" cstate="print"/>
          <a:srcRect l="12813" t="5324" r="6035" b="25466"/>
          <a:stretch>
            <a:fillRect/>
          </a:stretch>
        </p:blipFill>
        <p:spPr bwMode="auto">
          <a:xfrm>
            <a:off x="2555776" y="764704"/>
            <a:ext cx="1603562" cy="2194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404664"/>
            <a:ext cx="2736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dirty="0" smtClean="0">
                <a:solidFill>
                  <a:srgbClr val="FF0000"/>
                </a:solidFill>
                <a:latin typeface="Minion Pro Cond" pitchFamily="18" charset="0"/>
              </a:rPr>
              <a:t>?</a:t>
            </a:r>
            <a:endParaRPr lang="ru-RU" sz="20000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18434" name="Picture 2" descr="C:\Users\1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392488" cy="352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3645024"/>
            <a:ext cx="148630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м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260648"/>
            <a:ext cx="7524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24328" y="764704"/>
            <a:ext cx="1619672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[</a:t>
            </a:r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8000" dirty="0" smtClean="0"/>
              <a:t>]</a:t>
            </a:r>
            <a:endParaRPr lang="ru-RU" sz="80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7596336" cy="238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380376" y="4149080"/>
            <a:ext cx="1763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/>
              <a:t>[</a:t>
            </a:r>
            <a:r>
              <a:rPr lang="ru-RU" sz="8000" dirty="0" smtClean="0">
                <a:solidFill>
                  <a:srgbClr val="00B050"/>
                </a:solidFill>
              </a:rPr>
              <a:t>м’</a:t>
            </a:r>
            <a:r>
              <a:rPr lang="ru-RU" sz="8000" dirty="0" smtClean="0"/>
              <a:t>]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564904"/>
            <a:ext cx="92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2564904"/>
            <a:ext cx="89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м</a:t>
            </a:r>
            <a:r>
              <a:rPr lang="ru-RU" sz="4800" dirty="0" err="1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2564904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027003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021288"/>
            <a:ext cx="934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6021288"/>
            <a:ext cx="90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м</a:t>
            </a:r>
            <a:r>
              <a:rPr lang="ru-RU" sz="4800" dirty="0" err="1" smtClean="0">
                <a:solidFill>
                  <a:srgbClr val="FF0000"/>
                </a:solidFill>
              </a:rPr>
              <a:t>ё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0392" y="2492896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у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566124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182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[м]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.</cp:lastModifiedBy>
  <cp:revision>189</cp:revision>
  <dcterms:created xsi:type="dcterms:W3CDTF">2017-09-24T07:10:18Z</dcterms:created>
  <dcterms:modified xsi:type="dcterms:W3CDTF">2017-09-25T03:26:11Z</dcterms:modified>
</cp:coreProperties>
</file>