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66" r:id="rId3"/>
    <p:sldId id="256" r:id="rId4"/>
    <p:sldId id="258" r:id="rId5"/>
    <p:sldId id="257" r:id="rId6"/>
    <p:sldId id="267" r:id="rId7"/>
    <p:sldId id="268" r:id="rId8"/>
    <p:sldId id="259" r:id="rId9"/>
    <p:sldId id="260" r:id="rId10"/>
    <p:sldId id="261" r:id="rId11"/>
    <p:sldId id="269" r:id="rId12"/>
    <p:sldId id="262" r:id="rId13"/>
    <p:sldId id="263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108" d="100"/>
          <a:sy n="108" d="100"/>
        </p:scale>
        <p:origin x="-7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A67506-F262-4011-AAEA-90FA38D404E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DBC754-AE2B-4807-8214-450C9DD6DD45}">
      <dgm:prSet phldrT="[Текст]" custT="1"/>
      <dgm:spPr/>
      <dgm:t>
        <a:bodyPr/>
        <a:lstStyle/>
        <a:p>
          <a:r>
            <a:rPr lang="ru-RU" sz="1600" dirty="0" smtClean="0"/>
            <a:t>Июнь 1940 г.- вхождение Бессарабии в состав Молдавской АССР (в составе Украины)- создание Молдавской республики.</a:t>
          </a:r>
          <a:endParaRPr lang="ru-RU" sz="1600" dirty="0"/>
        </a:p>
      </dgm:t>
    </dgm:pt>
    <dgm:pt modelId="{06E42ACA-9638-4598-A94E-161C896C665F}" type="parTrans" cxnId="{B0F55328-336F-4D8A-B46E-B82C0AD6A939}">
      <dgm:prSet/>
      <dgm:spPr/>
      <dgm:t>
        <a:bodyPr/>
        <a:lstStyle/>
        <a:p>
          <a:endParaRPr lang="ru-RU"/>
        </a:p>
      </dgm:t>
    </dgm:pt>
    <dgm:pt modelId="{E88BA2BD-D9BE-489E-994F-422A67CF7E81}" type="sibTrans" cxnId="{B0F55328-336F-4D8A-B46E-B82C0AD6A939}">
      <dgm:prSet/>
      <dgm:spPr/>
      <dgm:t>
        <a:bodyPr/>
        <a:lstStyle/>
        <a:p>
          <a:endParaRPr lang="ru-RU"/>
        </a:p>
      </dgm:t>
    </dgm:pt>
    <dgm:pt modelId="{EFE2A1AE-83A2-4C0A-A7EE-9BB5D1D2A785}">
      <dgm:prSet phldrT="[Текст]" custT="1"/>
      <dgm:spPr/>
      <dgm:t>
        <a:bodyPr/>
        <a:lstStyle/>
        <a:p>
          <a:r>
            <a:rPr lang="ru-RU" sz="1600" dirty="0" smtClean="0"/>
            <a:t>В августе 1940 г. по якобы просьбе Прибалтийских стран, они были приняты в состав СССР. Расценено на Западе  как аннексия. </a:t>
          </a:r>
          <a:endParaRPr lang="ru-RU" sz="1600" dirty="0"/>
        </a:p>
      </dgm:t>
    </dgm:pt>
    <dgm:pt modelId="{F87B5877-786C-44D6-87EE-FE6A160DAD51}" type="parTrans" cxnId="{C54F7ECB-A988-4FBA-9147-BD98B786C98C}">
      <dgm:prSet/>
      <dgm:spPr/>
      <dgm:t>
        <a:bodyPr/>
        <a:lstStyle/>
        <a:p>
          <a:endParaRPr lang="ru-RU"/>
        </a:p>
      </dgm:t>
    </dgm:pt>
    <dgm:pt modelId="{471C05D4-6FA3-49B1-86B7-3BAD652525FC}" type="sibTrans" cxnId="{C54F7ECB-A988-4FBA-9147-BD98B786C98C}">
      <dgm:prSet/>
      <dgm:spPr/>
      <dgm:t>
        <a:bodyPr/>
        <a:lstStyle/>
        <a:p>
          <a:endParaRPr lang="ru-RU"/>
        </a:p>
      </dgm:t>
    </dgm:pt>
    <dgm:pt modelId="{4E7CDE90-4068-4FD0-A81E-A987160D67CD}">
      <dgm:prSet phldrT="[Текст]" custT="1"/>
      <dgm:spPr/>
      <dgm:t>
        <a:bodyPr/>
        <a:lstStyle/>
        <a:p>
          <a:r>
            <a:rPr lang="ru-RU" sz="1800" dirty="0" smtClean="0"/>
            <a:t>Создание Карело-Финской республики после советско-финляндской войны. </a:t>
          </a:r>
          <a:endParaRPr lang="ru-RU" sz="1800" dirty="0"/>
        </a:p>
      </dgm:t>
    </dgm:pt>
    <dgm:pt modelId="{AF791B29-906E-40D6-A469-14EDF5588B80}" type="parTrans" cxnId="{ED050A7D-BFCA-4F60-9BDC-7AEDD1FA3610}">
      <dgm:prSet/>
      <dgm:spPr/>
      <dgm:t>
        <a:bodyPr/>
        <a:lstStyle/>
        <a:p>
          <a:endParaRPr lang="ru-RU"/>
        </a:p>
      </dgm:t>
    </dgm:pt>
    <dgm:pt modelId="{A464F514-5352-4ECD-9A90-8C249ACB1287}" type="sibTrans" cxnId="{ED050A7D-BFCA-4F60-9BDC-7AEDD1FA3610}">
      <dgm:prSet/>
      <dgm:spPr/>
      <dgm:t>
        <a:bodyPr/>
        <a:lstStyle/>
        <a:p>
          <a:endParaRPr lang="ru-RU"/>
        </a:p>
      </dgm:t>
    </dgm:pt>
    <dgm:pt modelId="{CBE98330-BED5-49C3-8E88-C76233A12253}" type="pres">
      <dgm:prSet presAssocID="{13A67506-F262-4011-AAEA-90FA38D404E5}" presName="linear" presStyleCnt="0">
        <dgm:presLayoutVars>
          <dgm:dir/>
          <dgm:animLvl val="lvl"/>
          <dgm:resizeHandles val="exact"/>
        </dgm:presLayoutVars>
      </dgm:prSet>
      <dgm:spPr/>
    </dgm:pt>
    <dgm:pt modelId="{E6D8D80A-7F09-40F7-9411-5A5E07B86EBC}" type="pres">
      <dgm:prSet presAssocID="{95DBC754-AE2B-4807-8214-450C9DD6DD45}" presName="parentLin" presStyleCnt="0"/>
      <dgm:spPr/>
    </dgm:pt>
    <dgm:pt modelId="{1F78DC49-D6D3-454F-BD21-643A601FC806}" type="pres">
      <dgm:prSet presAssocID="{95DBC754-AE2B-4807-8214-450C9DD6DD45}" presName="parentLeftMargin" presStyleLbl="node1" presStyleIdx="0" presStyleCnt="3"/>
      <dgm:spPr/>
    </dgm:pt>
    <dgm:pt modelId="{593C2E6A-E065-46D8-B842-738C5E69F30C}" type="pres">
      <dgm:prSet presAssocID="{95DBC754-AE2B-4807-8214-450C9DD6DD4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982DD-E87D-4555-9B11-244A0C73C0EF}" type="pres">
      <dgm:prSet presAssocID="{95DBC754-AE2B-4807-8214-450C9DD6DD45}" presName="negativeSpace" presStyleCnt="0"/>
      <dgm:spPr/>
    </dgm:pt>
    <dgm:pt modelId="{54A9F14B-D21A-4B6E-9228-5EA2D5B617AF}" type="pres">
      <dgm:prSet presAssocID="{95DBC754-AE2B-4807-8214-450C9DD6DD45}" presName="childText" presStyleLbl="conFgAcc1" presStyleIdx="0" presStyleCnt="3">
        <dgm:presLayoutVars>
          <dgm:bulletEnabled val="1"/>
        </dgm:presLayoutVars>
      </dgm:prSet>
      <dgm:spPr/>
    </dgm:pt>
    <dgm:pt modelId="{EEC01CEB-85C8-4D57-8486-C743B53D3CB1}" type="pres">
      <dgm:prSet presAssocID="{E88BA2BD-D9BE-489E-994F-422A67CF7E81}" presName="spaceBetweenRectangles" presStyleCnt="0"/>
      <dgm:spPr/>
    </dgm:pt>
    <dgm:pt modelId="{274CDC8A-1355-4C47-98CF-9C09EDF8FCF3}" type="pres">
      <dgm:prSet presAssocID="{EFE2A1AE-83A2-4C0A-A7EE-9BB5D1D2A785}" presName="parentLin" presStyleCnt="0"/>
      <dgm:spPr/>
    </dgm:pt>
    <dgm:pt modelId="{4DD2208F-9D90-4EC4-9AE8-DC0306304D78}" type="pres">
      <dgm:prSet presAssocID="{EFE2A1AE-83A2-4C0A-A7EE-9BB5D1D2A785}" presName="parentLeftMargin" presStyleLbl="node1" presStyleIdx="0" presStyleCnt="3"/>
      <dgm:spPr/>
    </dgm:pt>
    <dgm:pt modelId="{9E74CFC6-FF60-449F-951F-7C16A37B5B07}" type="pres">
      <dgm:prSet presAssocID="{EFE2A1AE-83A2-4C0A-A7EE-9BB5D1D2A78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8FDEE-C567-4FDF-AE9A-E65631DDF694}" type="pres">
      <dgm:prSet presAssocID="{EFE2A1AE-83A2-4C0A-A7EE-9BB5D1D2A785}" presName="negativeSpace" presStyleCnt="0"/>
      <dgm:spPr/>
    </dgm:pt>
    <dgm:pt modelId="{1C3250FD-F0BE-434C-919E-B52A81C12C0F}" type="pres">
      <dgm:prSet presAssocID="{EFE2A1AE-83A2-4C0A-A7EE-9BB5D1D2A785}" presName="childText" presStyleLbl="conFgAcc1" presStyleIdx="1" presStyleCnt="3">
        <dgm:presLayoutVars>
          <dgm:bulletEnabled val="1"/>
        </dgm:presLayoutVars>
      </dgm:prSet>
      <dgm:spPr/>
    </dgm:pt>
    <dgm:pt modelId="{62049674-96B1-45A2-A891-70A4EEFBC209}" type="pres">
      <dgm:prSet presAssocID="{471C05D4-6FA3-49B1-86B7-3BAD652525FC}" presName="spaceBetweenRectangles" presStyleCnt="0"/>
      <dgm:spPr/>
    </dgm:pt>
    <dgm:pt modelId="{70C43514-70B4-4715-9B8F-7E2AA9E19DBC}" type="pres">
      <dgm:prSet presAssocID="{4E7CDE90-4068-4FD0-A81E-A987160D67CD}" presName="parentLin" presStyleCnt="0"/>
      <dgm:spPr/>
    </dgm:pt>
    <dgm:pt modelId="{0FFB17E3-88DD-4C80-AEB9-424D5A85F3EF}" type="pres">
      <dgm:prSet presAssocID="{4E7CDE90-4068-4FD0-A81E-A987160D67CD}" presName="parentLeftMargin" presStyleLbl="node1" presStyleIdx="1" presStyleCnt="3"/>
      <dgm:spPr/>
    </dgm:pt>
    <dgm:pt modelId="{71D3B262-E4A0-44B6-87D2-9936FFFD80E5}" type="pres">
      <dgm:prSet presAssocID="{4E7CDE90-4068-4FD0-A81E-A987160D67C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78EF9-1ABD-4379-BACC-47603F448AD3}" type="pres">
      <dgm:prSet presAssocID="{4E7CDE90-4068-4FD0-A81E-A987160D67CD}" presName="negativeSpace" presStyleCnt="0"/>
      <dgm:spPr/>
    </dgm:pt>
    <dgm:pt modelId="{9BE05C6C-29AE-46D1-88D0-42A176FF6707}" type="pres">
      <dgm:prSet presAssocID="{4E7CDE90-4068-4FD0-A81E-A987160D67C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8A629F3-CCD6-44BF-91C1-99D4531AFB96}" type="presOf" srcId="{4E7CDE90-4068-4FD0-A81E-A987160D67CD}" destId="{71D3B262-E4A0-44B6-87D2-9936FFFD80E5}" srcOrd="1" destOrd="0" presId="urn:microsoft.com/office/officeart/2005/8/layout/list1"/>
    <dgm:cxn modelId="{C92CC415-2AEB-4FC1-B9B0-9FACB3562FC9}" type="presOf" srcId="{EFE2A1AE-83A2-4C0A-A7EE-9BB5D1D2A785}" destId="{4DD2208F-9D90-4EC4-9AE8-DC0306304D78}" srcOrd="0" destOrd="0" presId="urn:microsoft.com/office/officeart/2005/8/layout/list1"/>
    <dgm:cxn modelId="{B0F55328-336F-4D8A-B46E-B82C0AD6A939}" srcId="{13A67506-F262-4011-AAEA-90FA38D404E5}" destId="{95DBC754-AE2B-4807-8214-450C9DD6DD45}" srcOrd="0" destOrd="0" parTransId="{06E42ACA-9638-4598-A94E-161C896C665F}" sibTransId="{E88BA2BD-D9BE-489E-994F-422A67CF7E81}"/>
    <dgm:cxn modelId="{188460F9-F840-4444-AAEA-63D22EA772DB}" type="presOf" srcId="{EFE2A1AE-83A2-4C0A-A7EE-9BB5D1D2A785}" destId="{9E74CFC6-FF60-449F-951F-7C16A37B5B07}" srcOrd="1" destOrd="0" presId="urn:microsoft.com/office/officeart/2005/8/layout/list1"/>
    <dgm:cxn modelId="{7DFD504B-4EDA-42C2-99E7-F5EC4A09493A}" type="presOf" srcId="{95DBC754-AE2B-4807-8214-450C9DD6DD45}" destId="{593C2E6A-E065-46D8-B842-738C5E69F30C}" srcOrd="1" destOrd="0" presId="urn:microsoft.com/office/officeart/2005/8/layout/list1"/>
    <dgm:cxn modelId="{1E45AE1F-3A2A-474A-99C7-AA68EB945E1C}" type="presOf" srcId="{95DBC754-AE2B-4807-8214-450C9DD6DD45}" destId="{1F78DC49-D6D3-454F-BD21-643A601FC806}" srcOrd="0" destOrd="0" presId="urn:microsoft.com/office/officeart/2005/8/layout/list1"/>
    <dgm:cxn modelId="{C54F7ECB-A988-4FBA-9147-BD98B786C98C}" srcId="{13A67506-F262-4011-AAEA-90FA38D404E5}" destId="{EFE2A1AE-83A2-4C0A-A7EE-9BB5D1D2A785}" srcOrd="1" destOrd="0" parTransId="{F87B5877-786C-44D6-87EE-FE6A160DAD51}" sibTransId="{471C05D4-6FA3-49B1-86B7-3BAD652525FC}"/>
    <dgm:cxn modelId="{CE9019CD-2679-4FBD-A745-93EEE5D4F340}" type="presOf" srcId="{4E7CDE90-4068-4FD0-A81E-A987160D67CD}" destId="{0FFB17E3-88DD-4C80-AEB9-424D5A85F3EF}" srcOrd="0" destOrd="0" presId="urn:microsoft.com/office/officeart/2005/8/layout/list1"/>
    <dgm:cxn modelId="{035235DA-C9F2-4256-BF68-1BCAC5B3805C}" type="presOf" srcId="{13A67506-F262-4011-AAEA-90FA38D404E5}" destId="{CBE98330-BED5-49C3-8E88-C76233A12253}" srcOrd="0" destOrd="0" presId="urn:microsoft.com/office/officeart/2005/8/layout/list1"/>
    <dgm:cxn modelId="{ED050A7D-BFCA-4F60-9BDC-7AEDD1FA3610}" srcId="{13A67506-F262-4011-AAEA-90FA38D404E5}" destId="{4E7CDE90-4068-4FD0-A81E-A987160D67CD}" srcOrd="2" destOrd="0" parTransId="{AF791B29-906E-40D6-A469-14EDF5588B80}" sibTransId="{A464F514-5352-4ECD-9A90-8C249ACB1287}"/>
    <dgm:cxn modelId="{2640D012-46B3-43A7-8DDE-686E6178EC6C}" type="presParOf" srcId="{CBE98330-BED5-49C3-8E88-C76233A12253}" destId="{E6D8D80A-7F09-40F7-9411-5A5E07B86EBC}" srcOrd="0" destOrd="0" presId="urn:microsoft.com/office/officeart/2005/8/layout/list1"/>
    <dgm:cxn modelId="{EB6C3DA8-8A0B-4204-8542-87EA625ECC8D}" type="presParOf" srcId="{E6D8D80A-7F09-40F7-9411-5A5E07B86EBC}" destId="{1F78DC49-D6D3-454F-BD21-643A601FC806}" srcOrd="0" destOrd="0" presId="urn:microsoft.com/office/officeart/2005/8/layout/list1"/>
    <dgm:cxn modelId="{4F436619-6B2E-4748-AB21-7BED245F6480}" type="presParOf" srcId="{E6D8D80A-7F09-40F7-9411-5A5E07B86EBC}" destId="{593C2E6A-E065-46D8-B842-738C5E69F30C}" srcOrd="1" destOrd="0" presId="urn:microsoft.com/office/officeart/2005/8/layout/list1"/>
    <dgm:cxn modelId="{38838506-502C-4B51-980F-8A5E2E290049}" type="presParOf" srcId="{CBE98330-BED5-49C3-8E88-C76233A12253}" destId="{C33982DD-E87D-4555-9B11-244A0C73C0EF}" srcOrd="1" destOrd="0" presId="urn:microsoft.com/office/officeart/2005/8/layout/list1"/>
    <dgm:cxn modelId="{69AFA37C-8558-4FC3-BF9E-0A423F6D0CE8}" type="presParOf" srcId="{CBE98330-BED5-49C3-8E88-C76233A12253}" destId="{54A9F14B-D21A-4B6E-9228-5EA2D5B617AF}" srcOrd="2" destOrd="0" presId="urn:microsoft.com/office/officeart/2005/8/layout/list1"/>
    <dgm:cxn modelId="{60C511CA-E7ED-45EE-B608-1D8C2D2C9726}" type="presParOf" srcId="{CBE98330-BED5-49C3-8E88-C76233A12253}" destId="{EEC01CEB-85C8-4D57-8486-C743B53D3CB1}" srcOrd="3" destOrd="0" presId="urn:microsoft.com/office/officeart/2005/8/layout/list1"/>
    <dgm:cxn modelId="{6A9A4E4E-1BE9-43B9-8430-2EC173ABB898}" type="presParOf" srcId="{CBE98330-BED5-49C3-8E88-C76233A12253}" destId="{274CDC8A-1355-4C47-98CF-9C09EDF8FCF3}" srcOrd="4" destOrd="0" presId="urn:microsoft.com/office/officeart/2005/8/layout/list1"/>
    <dgm:cxn modelId="{05AF5E7A-224D-4E85-B124-2C74B5B6AD38}" type="presParOf" srcId="{274CDC8A-1355-4C47-98CF-9C09EDF8FCF3}" destId="{4DD2208F-9D90-4EC4-9AE8-DC0306304D78}" srcOrd="0" destOrd="0" presId="urn:microsoft.com/office/officeart/2005/8/layout/list1"/>
    <dgm:cxn modelId="{8CFEA09F-9ACE-4A45-A400-4099104669D4}" type="presParOf" srcId="{274CDC8A-1355-4C47-98CF-9C09EDF8FCF3}" destId="{9E74CFC6-FF60-449F-951F-7C16A37B5B07}" srcOrd="1" destOrd="0" presId="urn:microsoft.com/office/officeart/2005/8/layout/list1"/>
    <dgm:cxn modelId="{8D5EE3BC-4CF1-4A10-84C7-5FE9F7EC4034}" type="presParOf" srcId="{CBE98330-BED5-49C3-8E88-C76233A12253}" destId="{4ED8FDEE-C567-4FDF-AE9A-E65631DDF694}" srcOrd="5" destOrd="0" presId="urn:microsoft.com/office/officeart/2005/8/layout/list1"/>
    <dgm:cxn modelId="{5F87F34D-335B-4A42-BF94-49DCDF683085}" type="presParOf" srcId="{CBE98330-BED5-49C3-8E88-C76233A12253}" destId="{1C3250FD-F0BE-434C-919E-B52A81C12C0F}" srcOrd="6" destOrd="0" presId="urn:microsoft.com/office/officeart/2005/8/layout/list1"/>
    <dgm:cxn modelId="{781F9728-CAC2-4EAB-96F9-1069D9190F2D}" type="presParOf" srcId="{CBE98330-BED5-49C3-8E88-C76233A12253}" destId="{62049674-96B1-45A2-A891-70A4EEFBC209}" srcOrd="7" destOrd="0" presId="urn:microsoft.com/office/officeart/2005/8/layout/list1"/>
    <dgm:cxn modelId="{CE2DD236-03BB-4196-9B25-B0E94DB745DA}" type="presParOf" srcId="{CBE98330-BED5-49C3-8E88-C76233A12253}" destId="{70C43514-70B4-4715-9B8F-7E2AA9E19DBC}" srcOrd="8" destOrd="0" presId="urn:microsoft.com/office/officeart/2005/8/layout/list1"/>
    <dgm:cxn modelId="{43B7810D-4E8C-421A-80C1-3E58B233A148}" type="presParOf" srcId="{70C43514-70B4-4715-9B8F-7E2AA9E19DBC}" destId="{0FFB17E3-88DD-4C80-AEB9-424D5A85F3EF}" srcOrd="0" destOrd="0" presId="urn:microsoft.com/office/officeart/2005/8/layout/list1"/>
    <dgm:cxn modelId="{699FA8AD-100F-4E6A-BCE1-1140CD1C1448}" type="presParOf" srcId="{70C43514-70B4-4715-9B8F-7E2AA9E19DBC}" destId="{71D3B262-E4A0-44B6-87D2-9936FFFD80E5}" srcOrd="1" destOrd="0" presId="urn:microsoft.com/office/officeart/2005/8/layout/list1"/>
    <dgm:cxn modelId="{F8AE4805-B2A7-4C08-BF22-5F094FB5F744}" type="presParOf" srcId="{CBE98330-BED5-49C3-8E88-C76233A12253}" destId="{6FC78EF9-1ABD-4379-BACC-47603F448AD3}" srcOrd="9" destOrd="0" presId="urn:microsoft.com/office/officeart/2005/8/layout/list1"/>
    <dgm:cxn modelId="{77FDD700-18FD-4FCA-9C7E-00DEC782A88B}" type="presParOf" srcId="{CBE98330-BED5-49C3-8E88-C76233A12253}" destId="{9BE05C6C-29AE-46D1-88D0-42A176FF670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9F14B-D21A-4B6E-9228-5EA2D5B617AF}">
      <dsp:nvSpPr>
        <dsp:cNvPr id="0" name=""/>
        <dsp:cNvSpPr/>
      </dsp:nvSpPr>
      <dsp:spPr>
        <a:xfrm>
          <a:off x="0" y="579419"/>
          <a:ext cx="76200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C2E6A-E065-46D8-B842-738C5E69F30C}">
      <dsp:nvSpPr>
        <dsp:cNvPr id="0" name=""/>
        <dsp:cNvSpPr/>
      </dsp:nvSpPr>
      <dsp:spPr>
        <a:xfrm>
          <a:off x="381000" y="48059"/>
          <a:ext cx="5334000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Июнь 1940 г.- вхождение Бессарабии в состав Молдавской АССР (в составе Украины)- создание Молдавской республики.</a:t>
          </a:r>
          <a:endParaRPr lang="ru-RU" sz="1600" kern="1200" dirty="0"/>
        </a:p>
      </dsp:txBody>
      <dsp:txXfrm>
        <a:off x="432878" y="99937"/>
        <a:ext cx="5230244" cy="958964"/>
      </dsp:txXfrm>
    </dsp:sp>
    <dsp:sp modelId="{1C3250FD-F0BE-434C-919E-B52A81C12C0F}">
      <dsp:nvSpPr>
        <dsp:cNvPr id="0" name=""/>
        <dsp:cNvSpPr/>
      </dsp:nvSpPr>
      <dsp:spPr>
        <a:xfrm>
          <a:off x="0" y="2212380"/>
          <a:ext cx="76200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4CFC6-FF60-449F-951F-7C16A37B5B07}">
      <dsp:nvSpPr>
        <dsp:cNvPr id="0" name=""/>
        <dsp:cNvSpPr/>
      </dsp:nvSpPr>
      <dsp:spPr>
        <a:xfrm>
          <a:off x="381000" y="1681020"/>
          <a:ext cx="5334000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августе 1940 г. по якобы просьбе Прибалтийских стран, они были приняты в состав СССР. Расценено на Западе  как аннексия. </a:t>
          </a:r>
          <a:endParaRPr lang="ru-RU" sz="1600" kern="1200" dirty="0"/>
        </a:p>
      </dsp:txBody>
      <dsp:txXfrm>
        <a:off x="432878" y="1732898"/>
        <a:ext cx="5230244" cy="958964"/>
      </dsp:txXfrm>
    </dsp:sp>
    <dsp:sp modelId="{9BE05C6C-29AE-46D1-88D0-42A176FF6707}">
      <dsp:nvSpPr>
        <dsp:cNvPr id="0" name=""/>
        <dsp:cNvSpPr/>
      </dsp:nvSpPr>
      <dsp:spPr>
        <a:xfrm>
          <a:off x="0" y="3845340"/>
          <a:ext cx="76200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3B262-E4A0-44B6-87D2-9936FFFD80E5}">
      <dsp:nvSpPr>
        <dsp:cNvPr id="0" name=""/>
        <dsp:cNvSpPr/>
      </dsp:nvSpPr>
      <dsp:spPr>
        <a:xfrm>
          <a:off x="381000" y="3313980"/>
          <a:ext cx="5334000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Создание Карело-Финской республики после советско-финляндской войны. </a:t>
          </a:r>
          <a:endParaRPr lang="ru-RU" sz="1800" kern="1200" dirty="0"/>
        </a:p>
      </dsp:txBody>
      <dsp:txXfrm>
        <a:off x="432878" y="3365858"/>
        <a:ext cx="5230244" cy="958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D4C1-7612-46A7-82C3-D8B1B8541A0D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2FA1-B139-44DA-90EB-36AB0C923B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D4C1-7612-46A7-82C3-D8B1B8541A0D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2FA1-B139-44DA-90EB-36AB0C923B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D4C1-7612-46A7-82C3-D8B1B8541A0D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2FA1-B139-44DA-90EB-36AB0C923B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D4C1-7612-46A7-82C3-D8B1B8541A0D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2FA1-B139-44DA-90EB-36AB0C923B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D4C1-7612-46A7-82C3-D8B1B8541A0D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2FA1-B139-44DA-90EB-36AB0C923B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D4C1-7612-46A7-82C3-D8B1B8541A0D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2FA1-B139-44DA-90EB-36AB0C923B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D4C1-7612-46A7-82C3-D8B1B8541A0D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2FA1-B139-44DA-90EB-36AB0C923B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D4C1-7612-46A7-82C3-D8B1B8541A0D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2FA1-B139-44DA-90EB-36AB0C923B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D4C1-7612-46A7-82C3-D8B1B8541A0D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2FA1-B139-44DA-90EB-36AB0C923B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D4C1-7612-46A7-82C3-D8B1B8541A0D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2FA1-B139-44DA-90EB-36AB0C923B3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D4C1-7612-46A7-82C3-D8B1B8541A0D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DE2FA1-B139-44DA-90EB-36AB0C923B3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3DE2FA1-B139-44DA-90EB-36AB0C923B3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E35D4C1-7612-46A7-82C3-D8B1B8541A0D}" type="datetimeFigureOut">
              <a:rPr lang="ru-RU" smtClean="0"/>
              <a:t>07.01.2018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«Хочешь мира- готовься к войне»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73061" y="4648199"/>
            <a:ext cx="2922943" cy="1330569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dirty="0" smtClean="0"/>
              <a:t>Выполнила:</a:t>
            </a:r>
          </a:p>
          <a:p>
            <a:pPr algn="r"/>
            <a:r>
              <a:rPr lang="ru-RU" dirty="0" smtClean="0"/>
              <a:t>Учитель МБОУ «Кировская СОШ №2 им. </a:t>
            </a:r>
            <a:r>
              <a:rPr lang="ru-RU" dirty="0" err="1" smtClean="0"/>
              <a:t>Витченко</a:t>
            </a:r>
            <a:r>
              <a:rPr lang="ru-RU" dirty="0" smtClean="0"/>
              <a:t> С.А.»</a:t>
            </a:r>
          </a:p>
          <a:p>
            <a:pPr algn="r"/>
            <a:r>
              <a:rPr lang="ru-RU" dirty="0" smtClean="0"/>
              <a:t>Казанова К.А.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283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58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Боевое крещение будущих маршалов ВОВ: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Мерецков К.А.</a:t>
            </a:r>
          </a:p>
          <a:p>
            <a:r>
              <a:rPr lang="ru-RU" dirty="0" smtClean="0"/>
              <a:t>Говоров Л.А.</a:t>
            </a:r>
          </a:p>
          <a:p>
            <a:r>
              <a:rPr lang="ru-RU" dirty="0" smtClean="0"/>
              <a:t>Лелюшенко Д.Д.</a:t>
            </a:r>
          </a:p>
          <a:p>
            <a:r>
              <a:rPr lang="ru-RU" dirty="0" smtClean="0"/>
              <a:t>Чуйков В.И.</a:t>
            </a:r>
          </a:p>
          <a:p>
            <a:r>
              <a:rPr lang="ru-RU" dirty="0" smtClean="0"/>
              <a:t>Яковлев Н.Д.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684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59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61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СССР в границах империи.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434619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2608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5. Планы Гитлера.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 </a:t>
            </a:r>
            <a:r>
              <a:rPr lang="ru-RU" b="1" dirty="0" smtClean="0"/>
              <a:t>План «Барбаросса»- </a:t>
            </a:r>
            <a:r>
              <a:rPr lang="ru-RU" dirty="0" smtClean="0"/>
              <a:t>осень 1940 г.</a:t>
            </a:r>
          </a:p>
          <a:p>
            <a:r>
              <a:rPr lang="ru-RU" dirty="0" smtClean="0"/>
              <a:t>2) </a:t>
            </a:r>
            <a:r>
              <a:rPr lang="ru-RU" b="1" dirty="0" smtClean="0"/>
              <a:t>«Директива № 21» </a:t>
            </a:r>
            <a:r>
              <a:rPr lang="ru-RU" dirty="0" smtClean="0"/>
              <a:t>от 18 декабря 1940 г. – предписывала вермахту «</a:t>
            </a:r>
            <a:r>
              <a:rPr lang="ru-RU" i="1" dirty="0" smtClean="0"/>
              <a:t>разбить советскую Россию в ходе кратковременной компании еще до того, как будет покончено с Англией</a:t>
            </a:r>
            <a:r>
              <a:rPr lang="ru-RU" dirty="0" smtClean="0"/>
              <a:t>».</a:t>
            </a:r>
          </a:p>
          <a:p>
            <a:endParaRPr lang="ru-RU" dirty="0"/>
          </a:p>
          <a:p>
            <a:r>
              <a:rPr lang="ru-RU" dirty="0" smtClean="0"/>
              <a:t>!!! Гитлер знал, что СССР будет в состоянии выступить против Германии только в 1942 г., поэтому наметил ее начало на 1941 г.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364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 Подготовка СССР к войне.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9377"/>
            <a:ext cx="7620000" cy="5231423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1) Увеличение численности армии (  по плану к 1942 г.- на 1 млн. чел.), ассигнований в нее;</a:t>
            </a:r>
          </a:p>
          <a:p>
            <a:pPr algn="just"/>
            <a:r>
              <a:rPr lang="ru-RU" sz="1600" dirty="0" smtClean="0"/>
              <a:t>2) (строительство новых самолетостроительных и авиамоторных заводов и как итог: истребители ЯК-1, МиГ-3, штурмовик Ил-2; танк Т-34, тяжелый танк КВ);</a:t>
            </a:r>
          </a:p>
          <a:p>
            <a:pPr algn="just"/>
            <a:r>
              <a:rPr lang="ru-RU" sz="1600" dirty="0" smtClean="0"/>
              <a:t>3) создавался запас продовольствия для армии;</a:t>
            </a:r>
          </a:p>
          <a:p>
            <a:pPr algn="just"/>
            <a:r>
              <a:rPr lang="ru-RU" sz="1600" dirty="0" smtClean="0"/>
              <a:t>4) ! Репрессии 1937-1938 гг. привели к сокращению командного состава ( 35 тыс. чел. </a:t>
            </a:r>
            <a:r>
              <a:rPr lang="ru-RU" sz="1600" dirty="0"/>
              <a:t>з</a:t>
            </a:r>
            <a:r>
              <a:rPr lang="ru-RU" sz="1600" dirty="0" smtClean="0"/>
              <a:t>а «-»);</a:t>
            </a:r>
          </a:p>
          <a:p>
            <a:pPr algn="just"/>
            <a:r>
              <a:rPr lang="ru-RU" sz="1600" dirty="0" smtClean="0"/>
              <a:t>5) 1 сентября 1939 г. Закон о всеобщей воинской обязанности ( с 18, а не с 21, в запас до 60, а не до 50);</a:t>
            </a:r>
          </a:p>
          <a:p>
            <a:pPr algn="just"/>
            <a:r>
              <a:rPr lang="ru-RU" sz="1600" dirty="0" smtClean="0"/>
              <a:t>6) СССР надеялся на упреждающий удар, считал, что до 1941 г. Германия не нападет (пока не расправится с Англией); надеялся все еще на «мировую революцию» и победу над капитализмом);</a:t>
            </a:r>
          </a:p>
          <a:p>
            <a:pPr algn="just"/>
            <a:r>
              <a:rPr lang="ru-RU" sz="1600" dirty="0" smtClean="0"/>
              <a:t>7) Наркомом обороны после неудачи в советско-финской войне вместо Ворошилова был назначен Тимошенко С.К.  С 1 февраля начальник Генерального штаба- Жуков Г.К. </a:t>
            </a:r>
          </a:p>
          <a:p>
            <a:pPr algn="just"/>
            <a:r>
              <a:rPr lang="ru-RU" sz="1600" dirty="0" smtClean="0"/>
              <a:t>8) 5 мая 1941 г. Сталин заявил: «Война неизбежна». </a:t>
            </a:r>
          </a:p>
          <a:p>
            <a:pPr algn="just"/>
            <a:r>
              <a:rPr lang="ru-RU" sz="1600" dirty="0" smtClean="0"/>
              <a:t>9) К весне 1941 г. удалось заручиться гарантиями со стороны Турции и Японии;</a:t>
            </a:r>
          </a:p>
          <a:p>
            <a:pPr algn="just"/>
            <a:r>
              <a:rPr lang="ru-RU" sz="1600" dirty="0" smtClean="0"/>
              <a:t>10)В мае 1941 г. Генеральный Секретарь был назначен еще и Председателем Совета народных комиссаров СССР.</a:t>
            </a:r>
          </a:p>
        </p:txBody>
      </p:sp>
    </p:spTree>
    <p:extLst>
      <p:ext uri="{BB962C8B-B14F-4D97-AF65-F5344CB8AC3E}">
        <p14:creationId xmlns:p14="http://schemas.microsoft.com/office/powerpoint/2010/main" val="504314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Освоить содержание п. 30.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67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u="sng" dirty="0" smtClean="0"/>
              <a:t>1. Советско-германский пакт о ненападении. 15-23 августа 1939 г.  </a:t>
            </a:r>
            <a:r>
              <a:rPr lang="ru-RU" sz="3600" dirty="0" smtClean="0"/>
              <a:t>(Подписан в Москве. Срок- на 10 лет)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Цель: </a:t>
            </a:r>
          </a:p>
          <a:p>
            <a:r>
              <a:rPr lang="ru-RU" b="1" dirty="0" smtClean="0"/>
              <a:t>1) Германия: </a:t>
            </a:r>
            <a:r>
              <a:rPr lang="ru-RU" dirty="0" smtClean="0"/>
              <a:t>нужен спокойный тыл на Востоке, чтобы вести войну против Англии и Франции.</a:t>
            </a:r>
          </a:p>
          <a:p>
            <a:r>
              <a:rPr lang="ru-RU" b="1" dirty="0" smtClean="0"/>
              <a:t>2) СССР: </a:t>
            </a:r>
            <a:r>
              <a:rPr lang="ru-RU" dirty="0" smtClean="0"/>
              <a:t>нужно отодвинуть начало войны, чтобы нарастить военные и индустриальные мощности.</a:t>
            </a:r>
          </a:p>
          <a:p>
            <a:endParaRPr lang="ru-RU" dirty="0"/>
          </a:p>
          <a:p>
            <a:r>
              <a:rPr lang="ru-RU" dirty="0" smtClean="0"/>
              <a:t>К документу прилагался </a:t>
            </a:r>
            <a:r>
              <a:rPr lang="ru-RU" b="1" dirty="0" smtClean="0"/>
              <a:t>Секретный протокол </a:t>
            </a:r>
            <a:r>
              <a:rPr lang="ru-RU" dirty="0" smtClean="0"/>
              <a:t>( признан советским руководством лишь в 1989 г.), который не был предъявлен Верховному Совету для ратификации.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61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131" y="158386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97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91" y="0"/>
            <a:ext cx="9000309" cy="675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37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24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306154"/>
          </a:xfrm>
        </p:spPr>
        <p:txBody>
          <a:bodyPr/>
          <a:lstStyle/>
          <a:p>
            <a:pPr algn="just"/>
            <a:r>
              <a:rPr lang="ru-RU" sz="3600" dirty="0" smtClean="0">
                <a:solidFill>
                  <a:srgbClr val="FF0000"/>
                </a:solidFill>
              </a:rPr>
              <a:t>Две точки зрения на пакт Молотова-Риббентропа: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2. Советско-германский договор нанес удар по международному престижу СССР, активно выступавшему до этого против фашизма.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- дезориентировал людей накануне грозного испытания;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81854"/>
            <a:ext cx="7620000" cy="211894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593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2. Зачем был нужен советско-германский договор?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/>
              <a:t>Польский поход </a:t>
            </a:r>
            <a:r>
              <a:rPr lang="ru-RU" dirty="0" smtClean="0"/>
              <a:t>Красной армии 17-29 сентября 1939 г.  под предлогом «оказания помощи украинским и белорусским властям». Польское сопротивление подавлено. Частично офицеров польской армии взяли в плен, которые впоследствии будут расстреляны в</a:t>
            </a:r>
            <a:r>
              <a:rPr lang="ru-RU" b="1" dirty="0" smtClean="0"/>
              <a:t> </a:t>
            </a:r>
            <a:r>
              <a:rPr lang="ru-RU" b="1" dirty="0" err="1" smtClean="0"/>
              <a:t>Катыни</a:t>
            </a:r>
            <a:r>
              <a:rPr lang="ru-RU" b="1" dirty="0" smtClean="0"/>
              <a:t> (5 марта 1940 г.)</a:t>
            </a:r>
          </a:p>
          <a:p>
            <a:pPr algn="just"/>
            <a:r>
              <a:rPr lang="ru-RU" b="1" dirty="0" smtClean="0"/>
              <a:t>Результат:</a:t>
            </a:r>
            <a:r>
              <a:rPr lang="ru-RU" dirty="0" smtClean="0"/>
              <a:t> присоединение Западной Украины к Украинской ССР, Западной Белоруссии к Белорусской ССР, часть </a:t>
            </a:r>
            <a:r>
              <a:rPr lang="ru-RU" dirty="0" err="1" smtClean="0"/>
              <a:t>Виленского</a:t>
            </a:r>
            <a:r>
              <a:rPr lang="ru-RU" dirty="0" smtClean="0"/>
              <a:t> края к Литовской республике.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Впоследствии СССР обменял Литву (она была зоной интересов Германии) на территорию между «линией </a:t>
            </a:r>
            <a:r>
              <a:rPr lang="ru-RU" dirty="0" err="1" smtClean="0"/>
              <a:t>Керзона</a:t>
            </a:r>
            <a:r>
              <a:rPr lang="ru-RU" dirty="0" smtClean="0"/>
              <a:t>» и Варшавой. Германия охотно согласилась.</a:t>
            </a:r>
          </a:p>
          <a:p>
            <a:pPr algn="just"/>
            <a:r>
              <a:rPr lang="ru-RU" dirty="0" smtClean="0"/>
              <a:t>28 сентября 1939 г. был подписан договор «О дружбе и сотрудничестве между СССР и Германией». Итог: граница по «линии </a:t>
            </a:r>
            <a:r>
              <a:rPr lang="ru-RU" dirty="0" err="1" smtClean="0"/>
              <a:t>Керзона</a:t>
            </a:r>
            <a:r>
              <a:rPr lang="ru-RU" dirty="0" smtClean="0"/>
              <a:t>». А в Секретном протоколе: Литва в сферу интересов СССР, а часть Польши- в сферу интересов Германии.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305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6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8095"/>
            <a:ext cx="9144000" cy="527589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756138" y="5161085"/>
            <a:ext cx="4897316" cy="1485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(Выборг с Выборгским заливом, часть полуостровов Рыбачий и Средний на побережье Северного Ледовитого океана, + аренда острова Хана для создания там военной морской базы СССР)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46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131</TotalTime>
  <Words>672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Соседство</vt:lpstr>
      <vt:lpstr>«Хочешь мира- готовься к войне»</vt:lpstr>
      <vt:lpstr>1. Советско-германский пакт о ненападении. 15-23 августа 1939 г.  (Подписан в Москве. Срок- на 10 лет)</vt:lpstr>
      <vt:lpstr>Презентация PowerPoint</vt:lpstr>
      <vt:lpstr>Презентация PowerPoint</vt:lpstr>
      <vt:lpstr>Презентация PowerPoint</vt:lpstr>
      <vt:lpstr>Две точки зрения на пакт Молотова-Риббентропа: 2. Советско-германский договор нанес удар по международному престижу СССР, активно выступавшему до этого против фашизма.  - дезориентировал людей накануне грозного испытания;</vt:lpstr>
      <vt:lpstr>2. Зачем был нужен советско-германский договор?</vt:lpstr>
      <vt:lpstr>Презентация PowerPoint</vt:lpstr>
      <vt:lpstr>Презентация PowerPoint</vt:lpstr>
      <vt:lpstr>Презентация PowerPoint</vt:lpstr>
      <vt:lpstr>Боевое крещение будущих маршалов ВОВ:</vt:lpstr>
      <vt:lpstr>Презентация PowerPoint</vt:lpstr>
      <vt:lpstr>Презентация PowerPoint</vt:lpstr>
      <vt:lpstr>4. СССР в границах империи.</vt:lpstr>
      <vt:lpstr>5. Планы Гитлера.</vt:lpstr>
      <vt:lpstr>6. Подготовка СССР к войне.</vt:lpstr>
      <vt:lpstr>Домашнее задание: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fhil</dc:creator>
  <cp:lastModifiedBy>User</cp:lastModifiedBy>
  <cp:revision>12</cp:revision>
  <dcterms:created xsi:type="dcterms:W3CDTF">2017-01-31T16:20:32Z</dcterms:created>
  <dcterms:modified xsi:type="dcterms:W3CDTF">2018-01-07T15:11:40Z</dcterms:modified>
</cp:coreProperties>
</file>