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F9C7118-20A4-47A9-9369-F43D9840DF70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900" dirty="0" smtClean="0"/>
            <a:t> </a:t>
          </a: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непосредственное общение с каждым ребенком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A7C7BF7-BB65-446A-9B70-F02240728397}" type="parTrans" cxnId="{BC0C80FE-A30F-4DB9-9AAD-F6265095DB61}">
      <dgm:prSet/>
      <dgm:spPr/>
      <dgm:t>
        <a:bodyPr/>
        <a:lstStyle/>
        <a:p>
          <a:endParaRPr lang="ru-RU"/>
        </a:p>
      </dgm:t>
    </dgm:pt>
    <dgm:pt modelId="{06071EAF-6BED-451F-B9C6-2BBE13DD3E76}" type="sibTrans" cxnId="{BC0C80FE-A30F-4DB9-9AAD-F6265095DB61}">
      <dgm:prSet/>
      <dgm:spPr/>
      <dgm:t>
        <a:bodyPr/>
        <a:lstStyle/>
        <a:p>
          <a:endParaRPr lang="ru-RU"/>
        </a:p>
      </dgm:t>
    </dgm:pt>
    <dgm:pt modelId="{FE909893-925C-4E07-8B66-2A4A19AA5084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000" dirty="0" smtClean="0"/>
            <a:t> </a:t>
          </a: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уважительное отношение к каждому ребенку, к его чувствам и потребностям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B176094-6FE2-40A3-A146-F47BA08D071B}" type="parTrans" cxnId="{C4D944A4-3273-45D8-BE93-3DA1C77B12DD}">
      <dgm:prSet/>
      <dgm:spPr/>
      <dgm:t>
        <a:bodyPr/>
        <a:lstStyle/>
        <a:p>
          <a:endParaRPr lang="ru-RU"/>
        </a:p>
      </dgm:t>
    </dgm:pt>
    <dgm:pt modelId="{28BA904C-B0DF-452A-8EDF-DD0AB6F7346C}" type="sibTrans" cxnId="{C4D944A4-3273-45D8-BE93-3DA1C77B12DD}">
      <dgm:prSet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F75D4-E127-4E04-A048-480632386540}" type="pres">
      <dgm:prSet presAssocID="{FF9C7118-20A4-47A9-9369-F43D9840DF70}" presName="node" presStyleLbl="node1" presStyleIdx="0" presStyleCnt="2" custLinFactNeighborX="1948" custLinFactNeighborY="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0B5A1-5644-468A-949B-A63E387C829B}" type="pres">
      <dgm:prSet presAssocID="{06071EAF-6BED-451F-B9C6-2BBE13DD3E76}" presName="sibTrans" presStyleCnt="0"/>
      <dgm:spPr/>
    </dgm:pt>
    <dgm:pt modelId="{503FFE71-D055-4C50-B923-675B43BC34D3}" type="pres">
      <dgm:prSet presAssocID="{FE909893-925C-4E07-8B66-2A4A19AA5084}" presName="node" presStyleLbl="node1" presStyleIdx="1" presStyleCnt="2" custLinFactNeighborX="313" custLinFactNeighborY="4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D944A4-3273-45D8-BE93-3DA1C77B12DD}" srcId="{6CE47CFB-40FD-478E-ACB8-C36951BF502A}" destId="{FE909893-925C-4E07-8B66-2A4A19AA5084}" srcOrd="1" destOrd="0" parTransId="{0B176094-6FE2-40A3-A146-F47BA08D071B}" sibTransId="{28BA904C-B0DF-452A-8EDF-DD0AB6F7346C}"/>
    <dgm:cxn modelId="{6EF89AF5-4FD1-449F-A83C-4B78F55F23E8}" type="presOf" srcId="{6CE47CFB-40FD-478E-ACB8-C36951BF502A}" destId="{581D5DB1-4D18-4E5B-A985-CC85A0D1F4B2}" srcOrd="0" destOrd="0" presId="urn:microsoft.com/office/officeart/2005/8/layout/default"/>
    <dgm:cxn modelId="{213910A4-CDFF-49A8-AA43-E2A7FB1F7B16}" type="presOf" srcId="{FE909893-925C-4E07-8B66-2A4A19AA5084}" destId="{503FFE71-D055-4C50-B923-675B43BC34D3}" srcOrd="0" destOrd="0" presId="urn:microsoft.com/office/officeart/2005/8/layout/default"/>
    <dgm:cxn modelId="{BC0C80FE-A30F-4DB9-9AAD-F6265095DB61}" srcId="{6CE47CFB-40FD-478E-ACB8-C36951BF502A}" destId="{FF9C7118-20A4-47A9-9369-F43D9840DF70}" srcOrd="0" destOrd="0" parTransId="{3A7C7BF7-BB65-446A-9B70-F02240728397}" sibTransId="{06071EAF-6BED-451F-B9C6-2BBE13DD3E76}"/>
    <dgm:cxn modelId="{4D09AE4C-31A5-4697-97BC-B6F56189EF74}" type="presOf" srcId="{FF9C7118-20A4-47A9-9369-F43D9840DF70}" destId="{336F75D4-E127-4E04-A048-480632386540}" srcOrd="0" destOrd="0" presId="urn:microsoft.com/office/officeart/2005/8/layout/default"/>
    <dgm:cxn modelId="{800D418F-F5E9-403B-91B0-CFF5B8A32C24}" type="presParOf" srcId="{581D5DB1-4D18-4E5B-A985-CC85A0D1F4B2}" destId="{336F75D4-E127-4E04-A048-480632386540}" srcOrd="0" destOrd="0" presId="urn:microsoft.com/office/officeart/2005/8/layout/default"/>
    <dgm:cxn modelId="{0ADD1677-0691-4585-9C81-33DB00A0720E}" type="presParOf" srcId="{581D5DB1-4D18-4E5B-A985-CC85A0D1F4B2}" destId="{4E90B5A1-5644-468A-949B-A63E387C829B}" srcOrd="1" destOrd="0" presId="urn:microsoft.com/office/officeart/2005/8/layout/default"/>
    <dgm:cxn modelId="{414D44A1-F631-4303-885C-1CA20005F9B3}" type="presParOf" srcId="{581D5DB1-4D18-4E5B-A985-CC85A0D1F4B2}" destId="{503FFE71-D055-4C50-B923-675B43BC34D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EF4F6-1B21-4B39-ADDD-2B8FB85D4901}" type="presOf" srcId="{6CE47CFB-40FD-478E-ACB8-C36951BF502A}" destId="{581D5DB1-4D18-4E5B-A985-CC85A0D1F4B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363BAFA-C5BA-438C-8BB1-36AA01B4B59B}">
      <dgm:prSet custT="1"/>
      <dgm:spPr/>
      <dgm:t>
        <a:bodyPr/>
        <a:lstStyle/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создание условий для свободного выбора ребенком деятельности, участников совместной деятельности;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16A83EB-150E-4C00-A20D-6FAB7EE25CF8}" type="parTrans" cxnId="{6A0E5C99-394C-442D-AB71-9474B9625E00}">
      <dgm:prSet/>
      <dgm:spPr/>
      <dgm:t>
        <a:bodyPr/>
        <a:lstStyle/>
        <a:p>
          <a:endParaRPr lang="ru-RU"/>
        </a:p>
      </dgm:t>
    </dgm:pt>
    <dgm:pt modelId="{338BA5F7-7D36-4980-B773-C168A61ED366}" type="sibTrans" cxnId="{6A0E5C99-394C-442D-AB71-9474B9625E00}">
      <dgm:prSet/>
      <dgm:spPr/>
      <dgm:t>
        <a:bodyPr/>
        <a:lstStyle/>
        <a:p>
          <a:endParaRPr lang="ru-RU"/>
        </a:p>
      </dgm:t>
    </dgm:pt>
    <dgm:pt modelId="{536A0ECF-0634-4314-9D29-C968721A8135}">
      <dgm:prSet custT="1"/>
      <dgm:spPr/>
      <dgm:t>
        <a:bodyPr/>
        <a:lstStyle/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создание условий для принятия ребенком решений, выражения своих чувств и мыслей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11AF253-A2BF-41BA-9916-2A81719B9BA5}" type="parTrans" cxnId="{7ED75311-C426-41D4-9397-2215F5956205}">
      <dgm:prSet/>
      <dgm:spPr/>
      <dgm:t>
        <a:bodyPr/>
        <a:lstStyle/>
        <a:p>
          <a:endParaRPr lang="ru-RU"/>
        </a:p>
      </dgm:t>
    </dgm:pt>
    <dgm:pt modelId="{F4ED026B-0F4C-4C46-AE1D-17E73B063488}" type="sibTrans" cxnId="{7ED75311-C426-41D4-9397-2215F5956205}">
      <dgm:prSet/>
      <dgm:spPr/>
      <dgm:t>
        <a:bodyPr/>
        <a:lstStyle/>
        <a:p>
          <a:endParaRPr lang="ru-RU"/>
        </a:p>
      </dgm:t>
    </dgm:pt>
    <dgm:pt modelId="{0DB07768-02FC-476C-884B-50CCEBBED369}">
      <dgm:prSet custT="1"/>
      <dgm:spPr/>
      <dgm:t>
        <a:bodyPr/>
        <a:lstStyle/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20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недирективная</a:t>
          </a: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помощь детям, поддержка детской инициативы и самостоятельности в разных видах деятельности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6AB1550-4E44-4FD0-9C5C-932BF956D1AD}" type="parTrans" cxnId="{7C1C0FFC-DDE0-43F9-9109-7F7E4193BF75}">
      <dgm:prSet/>
      <dgm:spPr/>
      <dgm:t>
        <a:bodyPr/>
        <a:lstStyle/>
        <a:p>
          <a:endParaRPr lang="ru-RU"/>
        </a:p>
      </dgm:t>
    </dgm:pt>
    <dgm:pt modelId="{241B11F1-F56E-47B0-A10E-1FB14DE16D5A}" type="sibTrans" cxnId="{7C1C0FFC-DDE0-43F9-9109-7F7E4193BF75}">
      <dgm:prSet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885CF-706A-438F-9595-DCFB85913FB8}" type="pres">
      <dgm:prSet presAssocID="{0DB07768-02FC-476C-884B-50CCEBBED369}" presName="node" presStyleLbl="node1" presStyleIdx="0" presStyleCnt="3" custScaleX="152745" custScaleY="26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65D82-5BD1-4A36-B1D5-20F5314EA22F}" type="pres">
      <dgm:prSet presAssocID="{241B11F1-F56E-47B0-A10E-1FB14DE16D5A}" presName="sibTrans" presStyleCnt="0"/>
      <dgm:spPr/>
    </dgm:pt>
    <dgm:pt modelId="{C326BF26-BAEF-4010-B215-DC79F5B82C75}" type="pres">
      <dgm:prSet presAssocID="{536A0ECF-0634-4314-9D29-C968721A8135}" presName="node" presStyleLbl="node1" presStyleIdx="1" presStyleCnt="3" custScaleX="138206" custScaleY="26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789B2-7617-4CAD-8CC9-F0D81A0C0E31}" type="pres">
      <dgm:prSet presAssocID="{F4ED026B-0F4C-4C46-AE1D-17E73B063488}" presName="sibTrans" presStyleCnt="0"/>
      <dgm:spPr/>
    </dgm:pt>
    <dgm:pt modelId="{C0B6E00E-1092-415A-B34D-543D2C97C749}" type="pres">
      <dgm:prSet presAssocID="{5363BAFA-C5BA-438C-8BB1-36AA01B4B59B}" presName="node" presStyleLbl="node1" presStyleIdx="2" presStyleCnt="3" custScaleX="132819" custScaleY="26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75311-C426-41D4-9397-2215F5956205}" srcId="{6CE47CFB-40FD-478E-ACB8-C36951BF502A}" destId="{536A0ECF-0634-4314-9D29-C968721A8135}" srcOrd="1" destOrd="0" parTransId="{A11AF253-A2BF-41BA-9916-2A81719B9BA5}" sibTransId="{F4ED026B-0F4C-4C46-AE1D-17E73B063488}"/>
    <dgm:cxn modelId="{C9F61113-B2E4-473A-8B31-9D44E5E9F115}" type="presOf" srcId="{5363BAFA-C5BA-438C-8BB1-36AA01B4B59B}" destId="{C0B6E00E-1092-415A-B34D-543D2C97C749}" srcOrd="0" destOrd="0" presId="urn:microsoft.com/office/officeart/2005/8/layout/default"/>
    <dgm:cxn modelId="{495E92FE-97F5-42C2-A9EF-EE0F2628633A}" type="presOf" srcId="{536A0ECF-0634-4314-9D29-C968721A8135}" destId="{C326BF26-BAEF-4010-B215-DC79F5B82C75}" srcOrd="0" destOrd="0" presId="urn:microsoft.com/office/officeart/2005/8/layout/default"/>
    <dgm:cxn modelId="{7C1C0FFC-DDE0-43F9-9109-7F7E4193BF75}" srcId="{6CE47CFB-40FD-478E-ACB8-C36951BF502A}" destId="{0DB07768-02FC-476C-884B-50CCEBBED369}" srcOrd="0" destOrd="0" parTransId="{D6AB1550-4E44-4FD0-9C5C-932BF956D1AD}" sibTransId="{241B11F1-F56E-47B0-A10E-1FB14DE16D5A}"/>
    <dgm:cxn modelId="{BA165E76-0C03-48C2-9586-E671795709AA}" type="presOf" srcId="{6CE47CFB-40FD-478E-ACB8-C36951BF502A}" destId="{581D5DB1-4D18-4E5B-A985-CC85A0D1F4B2}" srcOrd="0" destOrd="0" presId="urn:microsoft.com/office/officeart/2005/8/layout/default"/>
    <dgm:cxn modelId="{6A0E5C99-394C-442D-AB71-9474B9625E00}" srcId="{6CE47CFB-40FD-478E-ACB8-C36951BF502A}" destId="{5363BAFA-C5BA-438C-8BB1-36AA01B4B59B}" srcOrd="2" destOrd="0" parTransId="{016A83EB-150E-4C00-A20D-6FAB7EE25CF8}" sibTransId="{338BA5F7-7D36-4980-B773-C168A61ED366}"/>
    <dgm:cxn modelId="{BAF9AA0B-2D5E-4F21-A4D5-0AF422503CC9}" type="presOf" srcId="{0DB07768-02FC-476C-884B-50CCEBBED369}" destId="{C90885CF-706A-438F-9595-DCFB85913FB8}" srcOrd="0" destOrd="0" presId="urn:microsoft.com/office/officeart/2005/8/layout/default"/>
    <dgm:cxn modelId="{58870907-67E5-4051-B3D0-4E20074FE2F2}" type="presParOf" srcId="{581D5DB1-4D18-4E5B-A985-CC85A0D1F4B2}" destId="{C90885CF-706A-438F-9595-DCFB85913FB8}" srcOrd="0" destOrd="0" presId="urn:microsoft.com/office/officeart/2005/8/layout/default"/>
    <dgm:cxn modelId="{AC57DC71-2F70-4B60-A509-6989E3C99804}" type="presParOf" srcId="{581D5DB1-4D18-4E5B-A985-CC85A0D1F4B2}" destId="{ECF65D82-5BD1-4A36-B1D5-20F5314EA22F}" srcOrd="1" destOrd="0" presId="urn:microsoft.com/office/officeart/2005/8/layout/default"/>
    <dgm:cxn modelId="{2AA22286-6596-4262-B7F2-844F30EFA88E}" type="presParOf" srcId="{581D5DB1-4D18-4E5B-A985-CC85A0D1F4B2}" destId="{C326BF26-BAEF-4010-B215-DC79F5B82C75}" srcOrd="2" destOrd="0" presId="urn:microsoft.com/office/officeart/2005/8/layout/default"/>
    <dgm:cxn modelId="{1361D52C-CA44-41F3-BCE2-706E14CC9299}" type="presParOf" srcId="{581D5DB1-4D18-4E5B-A985-CC85A0D1F4B2}" destId="{32A789B2-7617-4CAD-8CC9-F0D81A0C0E31}" srcOrd="3" destOrd="0" presId="urn:microsoft.com/office/officeart/2005/8/layout/default"/>
    <dgm:cxn modelId="{C12E0A7F-1EA5-4543-B889-D5901C3248E7}" type="presParOf" srcId="{581D5DB1-4D18-4E5B-A985-CC85A0D1F4B2}" destId="{C0B6E00E-1092-415A-B34D-543D2C97C74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36A0ECF-0634-4314-9D29-C968721A8135}">
      <dgm:prSet custT="1"/>
      <dgm:spPr/>
      <dgm:t>
        <a:bodyPr/>
        <a:lstStyle/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развитие коммуникативных способностей детей , позволяющих разрешать конфликтные ситуации со сверстниками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11AF253-A2BF-41BA-9916-2A81719B9BA5}" type="parTrans" cxnId="{7ED75311-C426-41D4-9397-2215F5956205}">
      <dgm:prSet/>
      <dgm:spPr/>
      <dgm:t>
        <a:bodyPr/>
        <a:lstStyle/>
        <a:p>
          <a:endParaRPr lang="ru-RU"/>
        </a:p>
      </dgm:t>
    </dgm:pt>
    <dgm:pt modelId="{F4ED026B-0F4C-4C46-AE1D-17E73B063488}" type="sibTrans" cxnId="{7ED75311-C426-41D4-9397-2215F5956205}">
      <dgm:prSet/>
      <dgm:spPr/>
      <dgm:t>
        <a:bodyPr/>
        <a:lstStyle/>
        <a:p>
          <a:endParaRPr lang="ru-RU"/>
        </a:p>
      </dgm:t>
    </dgm:pt>
    <dgm:pt modelId="{3242D76D-3856-411F-858A-D5712E4FC5AE}">
      <dgm:prSet custT="1"/>
      <dgm:spPr/>
      <dgm:t>
        <a:bodyPr/>
        <a:lstStyle/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создание условий для позитивных, доброжелательных отношений между детьми</a:t>
          </a:r>
        </a:p>
      </dgm:t>
    </dgm:pt>
    <dgm:pt modelId="{55688739-26E3-44C0-A487-7FCC20C1FF9E}" type="parTrans" cxnId="{CEE0364F-AAAD-4F28-94C0-9C4465A4C000}">
      <dgm:prSet/>
      <dgm:spPr/>
      <dgm:t>
        <a:bodyPr/>
        <a:lstStyle/>
        <a:p>
          <a:endParaRPr lang="ru-RU"/>
        </a:p>
      </dgm:t>
    </dgm:pt>
    <dgm:pt modelId="{76D772AF-5C87-41AF-BC34-309F51B32752}" type="sibTrans" cxnId="{CEE0364F-AAAD-4F28-94C0-9C4465A4C000}">
      <dgm:prSet/>
      <dgm:spPr/>
      <dgm:t>
        <a:bodyPr/>
        <a:lstStyle/>
        <a:p>
          <a:endParaRPr lang="ru-RU"/>
        </a:p>
      </dgm:t>
    </dgm:pt>
    <dgm:pt modelId="{DADB28FD-8C43-4318-B480-7B3E72AB0BB2}">
      <dgm:prSet custT="1"/>
      <dgm:spPr/>
      <dgm:t>
        <a:bodyPr/>
        <a:lstStyle/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развитие умения детей работать в группе сверстников;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0C99472-439D-4E84-B8BE-9FE51A7479A3}" type="parTrans" cxnId="{0DA8C90F-779A-463D-9B6D-679D95DB923C}">
      <dgm:prSet/>
      <dgm:spPr/>
      <dgm:t>
        <a:bodyPr/>
        <a:lstStyle/>
        <a:p>
          <a:endParaRPr lang="ru-RU"/>
        </a:p>
      </dgm:t>
    </dgm:pt>
    <dgm:pt modelId="{0A5FD3B1-86EA-41B4-81D6-3C81701DEC29}" type="sibTrans" cxnId="{0DA8C90F-779A-463D-9B6D-679D95DB923C}">
      <dgm:prSet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C11F-E784-4EF2-BD63-C62947ED3AF3}" type="pres">
      <dgm:prSet presAssocID="{3242D76D-3856-411F-858A-D5712E4FC5AE}" presName="node" presStyleLbl="node1" presStyleIdx="0" presStyleCnt="3" custScaleX="163559" custScaleY="263350" custLinFactNeighborX="-1724" custLinFactNeighborY="-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3EE6-C2C9-4D18-A93F-36C90C65DF6B}" type="pres">
      <dgm:prSet presAssocID="{76D772AF-5C87-41AF-BC34-309F51B32752}" presName="sibTrans" presStyleCnt="0"/>
      <dgm:spPr/>
    </dgm:pt>
    <dgm:pt modelId="{C326BF26-BAEF-4010-B215-DC79F5B82C75}" type="pres">
      <dgm:prSet presAssocID="{536A0ECF-0634-4314-9D29-C968721A8135}" presName="node" presStyleLbl="node1" presStyleIdx="1" presStyleCnt="3" custScaleX="169638" custScaleY="262720" custLinFactNeighborX="-1794" custLinFactNeighborY="-3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789B2-7617-4CAD-8CC9-F0D81A0C0E31}" type="pres">
      <dgm:prSet presAssocID="{F4ED026B-0F4C-4C46-AE1D-17E73B063488}" presName="sibTrans" presStyleCnt="0"/>
      <dgm:spPr/>
    </dgm:pt>
    <dgm:pt modelId="{71B1F4DE-FE03-4FC9-A488-EAE0F2501F84}" type="pres">
      <dgm:prSet presAssocID="{DADB28FD-8C43-4318-B480-7B3E72AB0BB2}" presName="node" presStyleLbl="node1" presStyleIdx="2" presStyleCnt="3" custScaleX="155292" custScaleY="263022" custLinFactNeighborX="-189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31C9E-8705-4767-A824-580A256E6283}" type="presOf" srcId="{3242D76D-3856-411F-858A-D5712E4FC5AE}" destId="{DD49C11F-E784-4EF2-BD63-C62947ED3AF3}" srcOrd="0" destOrd="0" presId="urn:microsoft.com/office/officeart/2005/8/layout/default"/>
    <dgm:cxn modelId="{2EB26E59-7371-48AF-A6AB-178F8FE3C5B4}" type="presOf" srcId="{536A0ECF-0634-4314-9D29-C968721A8135}" destId="{C326BF26-BAEF-4010-B215-DC79F5B82C75}" srcOrd="0" destOrd="0" presId="urn:microsoft.com/office/officeart/2005/8/layout/default"/>
    <dgm:cxn modelId="{7ED75311-C426-41D4-9397-2215F5956205}" srcId="{6CE47CFB-40FD-478E-ACB8-C36951BF502A}" destId="{536A0ECF-0634-4314-9D29-C968721A8135}" srcOrd="1" destOrd="0" parTransId="{A11AF253-A2BF-41BA-9916-2A81719B9BA5}" sibTransId="{F4ED026B-0F4C-4C46-AE1D-17E73B063488}"/>
    <dgm:cxn modelId="{CEE0364F-AAAD-4F28-94C0-9C4465A4C000}" srcId="{6CE47CFB-40FD-478E-ACB8-C36951BF502A}" destId="{3242D76D-3856-411F-858A-D5712E4FC5AE}" srcOrd="0" destOrd="0" parTransId="{55688739-26E3-44C0-A487-7FCC20C1FF9E}" sibTransId="{76D772AF-5C87-41AF-BC34-309F51B32752}"/>
    <dgm:cxn modelId="{0FB20514-E348-4BBD-9A21-65222DCE3F79}" type="presOf" srcId="{DADB28FD-8C43-4318-B480-7B3E72AB0BB2}" destId="{71B1F4DE-FE03-4FC9-A488-EAE0F2501F84}" srcOrd="0" destOrd="0" presId="urn:microsoft.com/office/officeart/2005/8/layout/default"/>
    <dgm:cxn modelId="{C1A2E5F3-5781-484C-93A1-D5F25D83B68E}" type="presOf" srcId="{6CE47CFB-40FD-478E-ACB8-C36951BF502A}" destId="{581D5DB1-4D18-4E5B-A985-CC85A0D1F4B2}" srcOrd="0" destOrd="0" presId="urn:microsoft.com/office/officeart/2005/8/layout/default"/>
    <dgm:cxn modelId="{0DA8C90F-779A-463D-9B6D-679D95DB923C}" srcId="{6CE47CFB-40FD-478E-ACB8-C36951BF502A}" destId="{DADB28FD-8C43-4318-B480-7B3E72AB0BB2}" srcOrd="2" destOrd="0" parTransId="{F0C99472-439D-4E84-B8BE-9FE51A7479A3}" sibTransId="{0A5FD3B1-86EA-41B4-81D6-3C81701DEC29}"/>
    <dgm:cxn modelId="{3A0C2073-6F03-4D65-8953-4F70C82DEFDF}" type="presParOf" srcId="{581D5DB1-4D18-4E5B-A985-CC85A0D1F4B2}" destId="{DD49C11F-E784-4EF2-BD63-C62947ED3AF3}" srcOrd="0" destOrd="0" presId="urn:microsoft.com/office/officeart/2005/8/layout/default"/>
    <dgm:cxn modelId="{E82AA3B6-B031-40E4-9DE6-B6E410A94D99}" type="presParOf" srcId="{581D5DB1-4D18-4E5B-A985-CC85A0D1F4B2}" destId="{31B63EE6-C2C9-4D18-A93F-36C90C65DF6B}" srcOrd="1" destOrd="0" presId="urn:microsoft.com/office/officeart/2005/8/layout/default"/>
    <dgm:cxn modelId="{CA53E0F5-E70B-4EE9-A89B-0DDE6BA14BA4}" type="presParOf" srcId="{581D5DB1-4D18-4E5B-A985-CC85A0D1F4B2}" destId="{C326BF26-BAEF-4010-B215-DC79F5B82C75}" srcOrd="2" destOrd="0" presId="urn:microsoft.com/office/officeart/2005/8/layout/default"/>
    <dgm:cxn modelId="{F1D5A89C-E431-4643-9196-9D3E6A19CA43}" type="presParOf" srcId="{581D5DB1-4D18-4E5B-A985-CC85A0D1F4B2}" destId="{32A789B2-7617-4CAD-8CC9-F0D81A0C0E31}" srcOrd="3" destOrd="0" presId="urn:microsoft.com/office/officeart/2005/8/layout/default"/>
    <dgm:cxn modelId="{65A87A19-3507-4B4D-9640-EDF5BE2A6EB5}" type="presParOf" srcId="{581D5DB1-4D18-4E5B-A985-CC85A0D1F4B2}" destId="{71B1F4DE-FE03-4FC9-A488-EAE0F2501F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C1BB75C-4958-42DF-AC7F-0213E0A7A4E9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создание условий для овладения культурными средствами деятельности</a:t>
          </a:r>
        </a:p>
      </dgm:t>
    </dgm:pt>
    <dgm:pt modelId="{F4D649EE-019B-4233-B5D4-95068D810A29}" type="parTrans" cxnId="{A5C9E231-E80D-4369-9690-5A7BA9AA8593}">
      <dgm:prSet/>
      <dgm:spPr/>
      <dgm:t>
        <a:bodyPr/>
        <a:lstStyle/>
        <a:p>
          <a:endParaRPr lang="ru-RU"/>
        </a:p>
      </dgm:t>
    </dgm:pt>
    <dgm:pt modelId="{30E57807-9EF3-479E-A436-F42DA8BC6E57}" type="sibTrans" cxnId="{A5C9E231-E80D-4369-9690-5A7BA9AA8593}">
      <dgm:prSet/>
      <dgm:spPr/>
      <dgm:t>
        <a:bodyPr/>
        <a:lstStyle/>
        <a:p>
          <a:endParaRPr lang="ru-RU"/>
        </a:p>
      </dgm:t>
    </dgm:pt>
    <dgm:pt modelId="{5043082F-22E8-48B9-834C-A542FC51112A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организация видов деятельности, способствующих </a:t>
          </a:r>
          <a:r>
            <a:rPr lang="ru-RU" sz="20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всесторонему</a:t>
          </a:r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</a:p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развитию детей и</a:t>
          </a:r>
        </a:p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детского творчества</a:t>
          </a:r>
          <a:endParaRPr lang="ru-RU" sz="2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C98A7A2-9117-4487-8061-1CE61461CF2A}" type="parTrans" cxnId="{6C82450F-850F-42FB-9BDF-46F56EB14D11}">
      <dgm:prSet/>
      <dgm:spPr/>
      <dgm:t>
        <a:bodyPr/>
        <a:lstStyle/>
        <a:p>
          <a:endParaRPr lang="ru-RU"/>
        </a:p>
      </dgm:t>
    </dgm:pt>
    <dgm:pt modelId="{C3B1A614-2A8D-47A9-BC38-8627E14A9C1E}" type="sibTrans" cxnId="{6C82450F-850F-42FB-9BDF-46F56EB14D11}">
      <dgm:prSet/>
      <dgm:spPr/>
      <dgm:t>
        <a:bodyPr/>
        <a:lstStyle/>
        <a:p>
          <a:endParaRPr lang="ru-RU"/>
        </a:p>
      </dgm:t>
    </dgm:pt>
    <dgm:pt modelId="{6BF3F15E-90CB-497E-8365-C4797F3D84C2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поддержка спонтанной игры детей, ее обогащение, обеспечение игрового времени и пространства</a:t>
          </a:r>
          <a:endParaRPr lang="ru-RU" sz="2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EF608A2-99E3-429C-834E-7A6CEB878653}" type="parTrans" cxnId="{67869F78-2137-472D-8ABB-C579C120C43D}">
      <dgm:prSet/>
      <dgm:spPr/>
      <dgm:t>
        <a:bodyPr/>
        <a:lstStyle/>
        <a:p>
          <a:endParaRPr lang="ru-RU"/>
        </a:p>
      </dgm:t>
    </dgm:pt>
    <dgm:pt modelId="{7F252C0E-9578-4E13-B744-06220C6E753E}" type="sibTrans" cxnId="{67869F78-2137-472D-8ABB-C579C120C43D}">
      <dgm:prSet/>
      <dgm:spPr/>
      <dgm:t>
        <a:bodyPr/>
        <a:lstStyle/>
        <a:p>
          <a:endParaRPr lang="ru-RU"/>
        </a:p>
      </dgm:t>
    </dgm:pt>
    <dgm:pt modelId="{C737BB32-58DC-4A79-BEA7-B286FC6555FB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оценка индивидуального развития детей;</a:t>
          </a:r>
          <a:endParaRPr lang="ru-RU" sz="2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67066D0-9868-4FDC-84F0-C52DAE5EE633}" type="parTrans" cxnId="{7220E997-812D-44E7-B20F-85D21FC1593E}">
      <dgm:prSet/>
      <dgm:spPr/>
      <dgm:t>
        <a:bodyPr/>
        <a:lstStyle/>
        <a:p>
          <a:endParaRPr lang="ru-RU"/>
        </a:p>
      </dgm:t>
    </dgm:pt>
    <dgm:pt modelId="{8642EA9C-1E42-458B-8D26-D7EF82676F9D}" type="sibTrans" cxnId="{7220E997-812D-44E7-B20F-85D21FC1593E}">
      <dgm:prSet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67C57-449E-4C58-8B76-1F77FC5E18DE}" type="pres">
      <dgm:prSet presAssocID="{8C1BB75C-4958-42DF-AC7F-0213E0A7A4E9}" presName="node" presStyleLbl="node1" presStyleIdx="0" presStyleCnt="4" custScaleX="117678" custScaleY="263248" custLinFactNeighborX="2635" custLinFactNeighborY="-3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DB1BF-6E53-4623-A44D-3A182C1E6511}" type="pres">
      <dgm:prSet presAssocID="{30E57807-9EF3-479E-A436-F42DA8BC6E57}" presName="sibTrans" presStyleCnt="0"/>
      <dgm:spPr/>
    </dgm:pt>
    <dgm:pt modelId="{B383B010-83DB-499A-A8D9-54087C8E5779}" type="pres">
      <dgm:prSet presAssocID="{5043082F-22E8-48B9-834C-A542FC51112A}" presName="node" presStyleLbl="node1" presStyleIdx="1" presStyleCnt="4" custScaleX="147850" custScaleY="263580" custLinFactNeighborX="-4815" custLinFactNeighborY="1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74B56-B67D-49F6-A51A-60A2C21B96CD}" type="pres">
      <dgm:prSet presAssocID="{C3B1A614-2A8D-47A9-BC38-8627E14A9C1E}" presName="sibTrans" presStyleCnt="0"/>
      <dgm:spPr/>
    </dgm:pt>
    <dgm:pt modelId="{90A55DBA-6803-4B4B-BD87-4AE2958820CC}" type="pres">
      <dgm:prSet presAssocID="{6BF3F15E-90CB-497E-8365-C4797F3D84C2}" presName="node" presStyleLbl="node1" presStyleIdx="2" presStyleCnt="4" custScaleX="143337" custScaleY="263580" custLinFactNeighborX="-8112" custLinFactNeighborY="-1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1011F-83D2-4A44-97C5-8ACCA204F23A}" type="pres">
      <dgm:prSet presAssocID="{7F252C0E-9578-4E13-B744-06220C6E753E}" presName="sibTrans" presStyleCnt="0"/>
      <dgm:spPr/>
    </dgm:pt>
    <dgm:pt modelId="{6724B1ED-E966-4103-BE33-E8042B91A8C5}" type="pres">
      <dgm:prSet presAssocID="{C737BB32-58DC-4A79-BEA7-B286FC6555FB}" presName="node" presStyleLbl="node1" presStyleIdx="3" presStyleCnt="4" custScaleY="259894" custLinFactNeighborX="-8759" custLinFactNeighborY="5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E0E95-7C5C-45E2-A1A8-0E79395C43DC}" type="presOf" srcId="{5043082F-22E8-48B9-834C-A542FC51112A}" destId="{B383B010-83DB-499A-A8D9-54087C8E5779}" srcOrd="0" destOrd="0" presId="urn:microsoft.com/office/officeart/2005/8/layout/default"/>
    <dgm:cxn modelId="{6C82450F-850F-42FB-9BDF-46F56EB14D11}" srcId="{6CE47CFB-40FD-478E-ACB8-C36951BF502A}" destId="{5043082F-22E8-48B9-834C-A542FC51112A}" srcOrd="1" destOrd="0" parTransId="{7C98A7A2-9117-4487-8061-1CE61461CF2A}" sibTransId="{C3B1A614-2A8D-47A9-BC38-8627E14A9C1E}"/>
    <dgm:cxn modelId="{7220E997-812D-44E7-B20F-85D21FC1593E}" srcId="{6CE47CFB-40FD-478E-ACB8-C36951BF502A}" destId="{C737BB32-58DC-4A79-BEA7-B286FC6555FB}" srcOrd="3" destOrd="0" parTransId="{167066D0-9868-4FDC-84F0-C52DAE5EE633}" sibTransId="{8642EA9C-1E42-458B-8D26-D7EF82676F9D}"/>
    <dgm:cxn modelId="{A5C9E231-E80D-4369-9690-5A7BA9AA8593}" srcId="{6CE47CFB-40FD-478E-ACB8-C36951BF502A}" destId="{8C1BB75C-4958-42DF-AC7F-0213E0A7A4E9}" srcOrd="0" destOrd="0" parTransId="{F4D649EE-019B-4233-B5D4-95068D810A29}" sibTransId="{30E57807-9EF3-479E-A436-F42DA8BC6E57}"/>
    <dgm:cxn modelId="{67869F78-2137-472D-8ABB-C579C120C43D}" srcId="{6CE47CFB-40FD-478E-ACB8-C36951BF502A}" destId="{6BF3F15E-90CB-497E-8365-C4797F3D84C2}" srcOrd="2" destOrd="0" parTransId="{0EF608A2-99E3-429C-834E-7A6CEB878653}" sibTransId="{7F252C0E-9578-4E13-B744-06220C6E753E}"/>
    <dgm:cxn modelId="{5DFA96CB-30C4-4EF6-A5C1-4AF56BB28B7E}" type="presOf" srcId="{6CE47CFB-40FD-478E-ACB8-C36951BF502A}" destId="{581D5DB1-4D18-4E5B-A985-CC85A0D1F4B2}" srcOrd="0" destOrd="0" presId="urn:microsoft.com/office/officeart/2005/8/layout/default"/>
    <dgm:cxn modelId="{ED10AF1C-7012-4A16-A72C-395708A7E4B2}" type="presOf" srcId="{8C1BB75C-4958-42DF-AC7F-0213E0A7A4E9}" destId="{09667C57-449E-4C58-8B76-1F77FC5E18DE}" srcOrd="0" destOrd="0" presId="urn:microsoft.com/office/officeart/2005/8/layout/default"/>
    <dgm:cxn modelId="{5FE6A550-F662-4ABA-8B7A-8237261CF46F}" type="presOf" srcId="{6BF3F15E-90CB-497E-8365-C4797F3D84C2}" destId="{90A55DBA-6803-4B4B-BD87-4AE2958820CC}" srcOrd="0" destOrd="0" presId="urn:microsoft.com/office/officeart/2005/8/layout/default"/>
    <dgm:cxn modelId="{64CBB708-4B62-40CB-B50F-FEF67D9D9011}" type="presOf" srcId="{C737BB32-58DC-4A79-BEA7-B286FC6555FB}" destId="{6724B1ED-E966-4103-BE33-E8042B91A8C5}" srcOrd="0" destOrd="0" presId="urn:microsoft.com/office/officeart/2005/8/layout/default"/>
    <dgm:cxn modelId="{B9BBED3E-FA44-481C-8E51-EF1BD200BC3C}" type="presParOf" srcId="{581D5DB1-4D18-4E5B-A985-CC85A0D1F4B2}" destId="{09667C57-449E-4C58-8B76-1F77FC5E18DE}" srcOrd="0" destOrd="0" presId="urn:microsoft.com/office/officeart/2005/8/layout/default"/>
    <dgm:cxn modelId="{ED5B8B7D-C4DD-45BC-A1A7-11F1A60536C9}" type="presParOf" srcId="{581D5DB1-4D18-4E5B-A985-CC85A0D1F4B2}" destId="{2AFDB1BF-6E53-4623-A44D-3A182C1E6511}" srcOrd="1" destOrd="0" presId="urn:microsoft.com/office/officeart/2005/8/layout/default"/>
    <dgm:cxn modelId="{187B7737-3D4C-44E2-AE45-805F4004D61B}" type="presParOf" srcId="{581D5DB1-4D18-4E5B-A985-CC85A0D1F4B2}" destId="{B383B010-83DB-499A-A8D9-54087C8E5779}" srcOrd="2" destOrd="0" presId="urn:microsoft.com/office/officeart/2005/8/layout/default"/>
    <dgm:cxn modelId="{B10D6C98-6009-412D-BB3B-4A1464DA3000}" type="presParOf" srcId="{581D5DB1-4D18-4E5B-A985-CC85A0D1F4B2}" destId="{73B74B56-B67D-49F6-A51A-60A2C21B96CD}" srcOrd="3" destOrd="0" presId="urn:microsoft.com/office/officeart/2005/8/layout/default"/>
    <dgm:cxn modelId="{70527196-D489-4D6C-9E32-4C4DF9FD3D3B}" type="presParOf" srcId="{581D5DB1-4D18-4E5B-A985-CC85A0D1F4B2}" destId="{90A55DBA-6803-4B4B-BD87-4AE2958820CC}" srcOrd="4" destOrd="0" presId="urn:microsoft.com/office/officeart/2005/8/layout/default"/>
    <dgm:cxn modelId="{243826C6-683A-488C-9FA1-CADA35588776}" type="presParOf" srcId="{581D5DB1-4D18-4E5B-A985-CC85A0D1F4B2}" destId="{E1F1011F-83D2-4A44-97C5-8ACCA204F23A}" srcOrd="5" destOrd="0" presId="urn:microsoft.com/office/officeart/2005/8/layout/default"/>
    <dgm:cxn modelId="{89FAFF1F-ADBB-4222-93F6-9FD1B4C842FC}" type="presParOf" srcId="{581D5DB1-4D18-4E5B-A985-CC85A0D1F4B2}" destId="{6724B1ED-E966-4103-BE33-E8042B91A8C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DF60CC5-8976-4A3C-BC3A-D3449ED6DF09}">
      <dgm:prSet custT="1"/>
      <dgm:spPr/>
      <dgm:t>
        <a:bodyPr/>
        <a:lstStyle/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вовлечение их в образовательную деятельность</a:t>
          </a:r>
        </a:p>
      </dgm:t>
    </dgm:pt>
    <dgm:pt modelId="{927F867E-C112-4923-AA95-2517E9D99399}" type="parTrans" cxnId="{13247721-DD6B-4226-9482-3FC6683053AA}">
      <dgm:prSet/>
      <dgm:spPr/>
      <dgm:t>
        <a:bodyPr/>
        <a:lstStyle/>
        <a:p>
          <a:endParaRPr lang="ru-RU"/>
        </a:p>
      </dgm:t>
    </dgm:pt>
    <dgm:pt modelId="{A91D8B49-A3DA-4EA8-8A48-34B2F7AAD17B}" type="sibTrans" cxnId="{13247721-DD6B-4226-9482-3FC6683053AA}">
      <dgm:prSet/>
      <dgm:spPr/>
      <dgm:t>
        <a:bodyPr/>
        <a:lstStyle/>
        <a:p>
          <a:endParaRPr lang="ru-RU"/>
        </a:p>
      </dgm:t>
    </dgm:pt>
    <dgm:pt modelId="{1510C88D-9070-4864-96A0-33A5AE6A0EF6}">
      <dgm:prSet custT="1"/>
      <dgm:spPr/>
      <dgm:t>
        <a:bodyPr/>
        <a:lstStyle/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создание образовательных проектов совместно с семьей </a:t>
          </a:r>
          <a:endParaRPr lang="ru-RU" sz="2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93C266C-3B10-4B8B-9632-F39C2F900E5B}" type="parTrans" cxnId="{020ABE91-3AF4-43BF-8304-1EF88C485B06}">
      <dgm:prSet/>
      <dgm:spPr/>
      <dgm:t>
        <a:bodyPr/>
        <a:lstStyle/>
        <a:p>
          <a:endParaRPr lang="ru-RU"/>
        </a:p>
      </dgm:t>
    </dgm:pt>
    <dgm:pt modelId="{D760AAE9-7715-4570-8AE3-CEA3B844F099}" type="sibTrans" cxnId="{020ABE91-3AF4-43BF-8304-1EF88C485B06}">
      <dgm:prSet/>
      <dgm:spPr/>
      <dgm:t>
        <a:bodyPr/>
        <a:lstStyle/>
        <a:p>
          <a:endParaRPr lang="ru-RU"/>
        </a:p>
      </dgm:t>
    </dgm:pt>
    <dgm:pt modelId="{3DF513A7-684B-4B57-A5E1-3A103267CEED}">
      <dgm:prSet custT="1"/>
      <dgm:spPr/>
      <dgm:t>
        <a:bodyPr/>
        <a:lstStyle/>
        <a:p>
          <a:r>
            <a:rPr lang="ru-RU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выявление потребностей и поддержка образовательных инициатив семьи</a:t>
          </a:r>
          <a:endParaRPr lang="ru-RU" sz="2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18FDE1B-4745-4D99-AC68-D40ADABBB0AC}" type="parTrans" cxnId="{E6EEA2F4-0B2B-4A22-BE58-F2665B07F30B}">
      <dgm:prSet/>
      <dgm:spPr/>
      <dgm:t>
        <a:bodyPr/>
        <a:lstStyle/>
        <a:p>
          <a:endParaRPr lang="ru-RU"/>
        </a:p>
      </dgm:t>
    </dgm:pt>
    <dgm:pt modelId="{4ACF9806-2BB0-4146-9D15-1BDD2CC03457}" type="sibTrans" cxnId="{E6EEA2F4-0B2B-4A22-BE58-F2665B07F30B}">
      <dgm:prSet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1D6EC8-6BDE-4019-B202-A039767E20FC}" type="pres">
      <dgm:prSet presAssocID="{3DF60CC5-8976-4A3C-BC3A-D3449ED6DF09}" presName="node" presStyleLbl="node1" presStyleIdx="0" presStyleCnt="3" custScaleX="170695" custScaleY="263581" custLinFactNeighborX="-35879" custLinFactNeighborY="-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093F9-3A67-4937-8ED1-F97F24F3CC86}" type="pres">
      <dgm:prSet presAssocID="{A91D8B49-A3DA-4EA8-8A48-34B2F7AAD17B}" presName="sibTrans" presStyleCnt="0"/>
      <dgm:spPr/>
    </dgm:pt>
    <dgm:pt modelId="{813DF86C-CFE9-45AB-B9F9-5A702DBDB465}" type="pres">
      <dgm:prSet presAssocID="{1510C88D-9070-4864-96A0-33A5AE6A0EF6}" presName="node" presStyleLbl="node1" presStyleIdx="1" presStyleCnt="3" custScaleX="164135" custScaleY="263914" custLinFactNeighborX="-3679" custLinFactNeighborY="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D89A4-4A6E-4E39-8A2E-9C8F7B5060AC}" type="pres">
      <dgm:prSet presAssocID="{D760AAE9-7715-4570-8AE3-CEA3B844F099}" presName="sibTrans" presStyleCnt="0"/>
      <dgm:spPr/>
    </dgm:pt>
    <dgm:pt modelId="{304A477D-990A-4DBC-BDB7-32A221E07131}" type="pres">
      <dgm:prSet presAssocID="{3DF513A7-684B-4B57-A5E1-3A103267CEED}" presName="node" presStyleLbl="node1" presStyleIdx="2" presStyleCnt="3" custScaleX="165538" custScaleY="263914" custLinFactNeighborX="-3286" custLinFactNeighborY="-14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13F6C-8C22-4892-AB64-4F4B86BF4281}" type="presOf" srcId="{1510C88D-9070-4864-96A0-33A5AE6A0EF6}" destId="{813DF86C-CFE9-45AB-B9F9-5A702DBDB465}" srcOrd="0" destOrd="0" presId="urn:microsoft.com/office/officeart/2005/8/layout/default"/>
    <dgm:cxn modelId="{020ABE91-3AF4-43BF-8304-1EF88C485B06}" srcId="{6CE47CFB-40FD-478E-ACB8-C36951BF502A}" destId="{1510C88D-9070-4864-96A0-33A5AE6A0EF6}" srcOrd="1" destOrd="0" parTransId="{B93C266C-3B10-4B8B-9632-F39C2F900E5B}" sibTransId="{D760AAE9-7715-4570-8AE3-CEA3B844F099}"/>
    <dgm:cxn modelId="{E6EEA2F4-0B2B-4A22-BE58-F2665B07F30B}" srcId="{6CE47CFB-40FD-478E-ACB8-C36951BF502A}" destId="{3DF513A7-684B-4B57-A5E1-3A103267CEED}" srcOrd="2" destOrd="0" parTransId="{A18FDE1B-4745-4D99-AC68-D40ADABBB0AC}" sibTransId="{4ACF9806-2BB0-4146-9D15-1BDD2CC03457}"/>
    <dgm:cxn modelId="{F5C9486C-4F01-4C7A-A269-19CD5C566A08}" type="presOf" srcId="{3DF513A7-684B-4B57-A5E1-3A103267CEED}" destId="{304A477D-990A-4DBC-BDB7-32A221E07131}" srcOrd="0" destOrd="0" presId="urn:microsoft.com/office/officeart/2005/8/layout/default"/>
    <dgm:cxn modelId="{220D1E5B-652E-42C4-92D6-68E3599FB629}" type="presOf" srcId="{6CE47CFB-40FD-478E-ACB8-C36951BF502A}" destId="{581D5DB1-4D18-4E5B-A985-CC85A0D1F4B2}" srcOrd="0" destOrd="0" presId="urn:microsoft.com/office/officeart/2005/8/layout/default"/>
    <dgm:cxn modelId="{13247721-DD6B-4226-9482-3FC6683053AA}" srcId="{6CE47CFB-40FD-478E-ACB8-C36951BF502A}" destId="{3DF60CC5-8976-4A3C-BC3A-D3449ED6DF09}" srcOrd="0" destOrd="0" parTransId="{927F867E-C112-4923-AA95-2517E9D99399}" sibTransId="{A91D8B49-A3DA-4EA8-8A48-34B2F7AAD17B}"/>
    <dgm:cxn modelId="{C5D2F1F8-1D21-45A7-A7A3-C2FE887750CB}" type="presOf" srcId="{3DF60CC5-8976-4A3C-BC3A-D3449ED6DF09}" destId="{981D6EC8-6BDE-4019-B202-A039767E20FC}" srcOrd="0" destOrd="0" presId="urn:microsoft.com/office/officeart/2005/8/layout/default"/>
    <dgm:cxn modelId="{DD2D1F60-2445-4F03-9F8D-534E9A705DFB}" type="presParOf" srcId="{581D5DB1-4D18-4E5B-A985-CC85A0D1F4B2}" destId="{981D6EC8-6BDE-4019-B202-A039767E20FC}" srcOrd="0" destOrd="0" presId="urn:microsoft.com/office/officeart/2005/8/layout/default"/>
    <dgm:cxn modelId="{E35F44D4-DE4F-4EA2-998F-4B49706AA521}" type="presParOf" srcId="{581D5DB1-4D18-4E5B-A985-CC85A0D1F4B2}" destId="{83F093F9-3A67-4937-8ED1-F97F24F3CC86}" srcOrd="1" destOrd="0" presId="urn:microsoft.com/office/officeart/2005/8/layout/default"/>
    <dgm:cxn modelId="{C2F40A09-A557-4BB6-9739-5C5EE6121221}" type="presParOf" srcId="{581D5DB1-4D18-4E5B-A985-CC85A0D1F4B2}" destId="{813DF86C-CFE9-45AB-B9F9-5A702DBDB465}" srcOrd="2" destOrd="0" presId="urn:microsoft.com/office/officeart/2005/8/layout/default"/>
    <dgm:cxn modelId="{3C3AD5C0-E3BE-41D7-9739-8587D86E200C}" type="presParOf" srcId="{581D5DB1-4D18-4E5B-A985-CC85A0D1F4B2}" destId="{947D89A4-4A6E-4E39-8A2E-9C8F7B5060AC}" srcOrd="3" destOrd="0" presId="urn:microsoft.com/office/officeart/2005/8/layout/default"/>
    <dgm:cxn modelId="{DF02879C-3AB4-4A98-8AD8-03DB123C2086}" type="presParOf" srcId="{581D5DB1-4D18-4E5B-A985-CC85A0D1F4B2}" destId="{304A477D-990A-4DBC-BDB7-32A221E0713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20C89-0687-41ED-A92F-151AEDD074D1}" type="presOf" srcId="{6CE47CFB-40FD-478E-ACB8-C36951BF502A}" destId="{581D5DB1-4D18-4E5B-A985-CC85A0D1F4B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D3A0C-93E0-43F1-9AFD-DEDEBFFCD969}" type="presOf" srcId="{6CE47CFB-40FD-478E-ACB8-C36951BF502A}" destId="{581D5DB1-4D18-4E5B-A985-CC85A0D1F4B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658EA-1923-44BA-9249-A466B9C73985}" type="presOf" srcId="{6CE47CFB-40FD-478E-ACB8-C36951BF502A}" destId="{581D5DB1-4D18-4E5B-A985-CC85A0D1F4B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E47CFB-40FD-478E-ACB8-C36951BF502A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81D5DB1-4D18-4E5B-A985-CC85A0D1F4B2}" type="pres">
      <dgm:prSet presAssocID="{6CE47CFB-40FD-478E-ACB8-C36951BF5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26F16-D181-422C-AC58-C71B018C7F81}" type="presOf" srcId="{6CE47CFB-40FD-478E-ACB8-C36951BF502A}" destId="{581D5DB1-4D18-4E5B-A985-CC85A0D1F4B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F75D4-E127-4E04-A048-480632386540}">
      <dsp:nvSpPr>
        <dsp:cNvPr id="0" name=""/>
        <dsp:cNvSpPr/>
      </dsp:nvSpPr>
      <dsp:spPr>
        <a:xfrm>
          <a:off x="73747" y="1053731"/>
          <a:ext cx="3736645" cy="224198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непосредственное общение с каждым ребенком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3747" y="1053731"/>
        <a:ext cx="3736645" cy="2241987"/>
      </dsp:txXfrm>
    </dsp:sp>
    <dsp:sp modelId="{503FFE71-D055-4C50-B923-675B43BC34D3}">
      <dsp:nvSpPr>
        <dsp:cNvPr id="0" name=""/>
        <dsp:cNvSpPr/>
      </dsp:nvSpPr>
      <dsp:spPr>
        <a:xfrm>
          <a:off x="4112226" y="1003488"/>
          <a:ext cx="3736645" cy="224198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уважительное отношение к каждому ребенку, к его чувствам и потребностям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112226" y="1003488"/>
        <a:ext cx="3736645" cy="22419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85CF-706A-438F-9595-DCFB85913FB8}">
      <dsp:nvSpPr>
        <dsp:cNvPr id="0" name=""/>
        <dsp:cNvSpPr/>
      </dsp:nvSpPr>
      <dsp:spPr>
        <a:xfrm>
          <a:off x="561258" y="3035"/>
          <a:ext cx="2661638" cy="280224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20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недирективная</a:t>
          </a: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помощь детям, поддержка детской инициативы и самостоятельности в разных видах деятельности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61258" y="3035"/>
        <a:ext cx="2661638" cy="2802240"/>
      </dsp:txXfrm>
    </dsp:sp>
    <dsp:sp modelId="{C326BF26-BAEF-4010-B215-DC79F5B82C75}">
      <dsp:nvSpPr>
        <dsp:cNvPr id="0" name=""/>
        <dsp:cNvSpPr/>
      </dsp:nvSpPr>
      <dsp:spPr>
        <a:xfrm>
          <a:off x="3397151" y="30757"/>
          <a:ext cx="2408290" cy="274679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2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создание условий для принятия ребенком решений, выражения своих чувств и мыслей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397151" y="30757"/>
        <a:ext cx="2408290" cy="2746796"/>
      </dsp:txXfrm>
    </dsp:sp>
    <dsp:sp modelId="{C0B6E00E-1092-415A-B34D-543D2C97C749}">
      <dsp:nvSpPr>
        <dsp:cNvPr id="0" name=""/>
        <dsp:cNvSpPr/>
      </dsp:nvSpPr>
      <dsp:spPr>
        <a:xfrm>
          <a:off x="5979695" y="1739"/>
          <a:ext cx="2314420" cy="28048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создание условий для свободного выбора ребенком деятельности, участников совместной деятельности;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979695" y="1739"/>
        <a:ext cx="2314420" cy="280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C11F-E784-4EF2-BD63-C62947ED3AF3}">
      <dsp:nvSpPr>
        <dsp:cNvPr id="0" name=""/>
        <dsp:cNvSpPr/>
      </dsp:nvSpPr>
      <dsp:spPr>
        <a:xfrm>
          <a:off x="50942" y="0"/>
          <a:ext cx="2829919" cy="273391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создание условий для позитивных, доброжелательных отношений между детьми</a:t>
          </a:r>
        </a:p>
      </dsp:txBody>
      <dsp:txXfrm>
        <a:off x="50942" y="0"/>
        <a:ext cx="2829919" cy="2733910"/>
      </dsp:txXfrm>
    </dsp:sp>
    <dsp:sp modelId="{C326BF26-BAEF-4010-B215-DC79F5B82C75}">
      <dsp:nvSpPr>
        <dsp:cNvPr id="0" name=""/>
        <dsp:cNvSpPr/>
      </dsp:nvSpPr>
      <dsp:spPr>
        <a:xfrm>
          <a:off x="3052672" y="0"/>
          <a:ext cx="2935099" cy="272737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2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развитие коммуникативных способностей детей , позволяющих разрешать конфликтные ситуации со сверстниками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052672" y="0"/>
        <a:ext cx="2935099" cy="2727370"/>
      </dsp:txXfrm>
    </dsp:sp>
    <dsp:sp modelId="{71B1F4DE-FE03-4FC9-A488-EAE0F2501F84}">
      <dsp:nvSpPr>
        <dsp:cNvPr id="0" name=""/>
        <dsp:cNvSpPr/>
      </dsp:nvSpPr>
      <dsp:spPr>
        <a:xfrm>
          <a:off x="6159080" y="2899"/>
          <a:ext cx="2686883" cy="273050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развитие умения детей работать в группе сверстников;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159080" y="2899"/>
        <a:ext cx="2686883" cy="2730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67C57-449E-4C58-8B76-1F77FC5E18DE}">
      <dsp:nvSpPr>
        <dsp:cNvPr id="0" name=""/>
        <dsp:cNvSpPr/>
      </dsp:nvSpPr>
      <dsp:spPr>
        <a:xfrm>
          <a:off x="44489" y="0"/>
          <a:ext cx="1956284" cy="262574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создание условий для овладения культурными средствами деятельности</a:t>
          </a:r>
        </a:p>
      </dsp:txBody>
      <dsp:txXfrm>
        <a:off x="44489" y="0"/>
        <a:ext cx="1956284" cy="2625748"/>
      </dsp:txXfrm>
    </dsp:sp>
    <dsp:sp modelId="{B383B010-83DB-499A-A8D9-54087C8E5779}">
      <dsp:nvSpPr>
        <dsp:cNvPr id="0" name=""/>
        <dsp:cNvSpPr/>
      </dsp:nvSpPr>
      <dsp:spPr>
        <a:xfrm>
          <a:off x="2043165" y="107244"/>
          <a:ext cx="2457865" cy="26290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13333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организация видов деятельности, способствующих </a:t>
          </a:r>
          <a:r>
            <a:rPr lang="ru-RU" sz="20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всесторонему</a:t>
          </a: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развитию детей 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детского творчества</a:t>
          </a:r>
          <a:endParaRPr lang="ru-RU" sz="2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043165" y="107244"/>
        <a:ext cx="2457865" cy="2629059"/>
      </dsp:txXfrm>
    </dsp:sp>
    <dsp:sp modelId="{90A55DBA-6803-4B4B-BD87-4AE2958820CC}">
      <dsp:nvSpPr>
        <dsp:cNvPr id="0" name=""/>
        <dsp:cNvSpPr/>
      </dsp:nvSpPr>
      <dsp:spPr>
        <a:xfrm>
          <a:off x="4612461" y="0"/>
          <a:ext cx="2382841" cy="26290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26667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поддержка спонтанной игры детей, ее обогащение, обеспечение игрового времени и пространства</a:t>
          </a:r>
          <a:endParaRPr lang="ru-RU" sz="2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612461" y="0"/>
        <a:ext cx="2382841" cy="2629059"/>
      </dsp:txXfrm>
    </dsp:sp>
    <dsp:sp modelId="{6724B1ED-E966-4103-BE33-E8042B91A8C5}">
      <dsp:nvSpPr>
        <dsp:cNvPr id="0" name=""/>
        <dsp:cNvSpPr/>
      </dsp:nvSpPr>
      <dsp:spPr>
        <a:xfrm>
          <a:off x="7150787" y="130295"/>
          <a:ext cx="1662404" cy="259229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оценка индивидуального развития детей;</a:t>
          </a:r>
          <a:endParaRPr lang="ru-RU" sz="2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150787" y="130295"/>
        <a:ext cx="1662404" cy="2592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6EC8-6BDE-4019-B202-A039767E20FC}">
      <dsp:nvSpPr>
        <dsp:cNvPr id="0" name=""/>
        <dsp:cNvSpPr/>
      </dsp:nvSpPr>
      <dsp:spPr>
        <a:xfrm>
          <a:off x="0" y="0"/>
          <a:ext cx="2938452" cy="272247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вовлечение их в образовательную деятельность</a:t>
          </a:r>
        </a:p>
      </dsp:txBody>
      <dsp:txXfrm>
        <a:off x="0" y="0"/>
        <a:ext cx="2938452" cy="2722471"/>
      </dsp:txXfrm>
    </dsp:sp>
    <dsp:sp modelId="{813DF86C-CFE9-45AB-B9F9-5A702DBDB465}">
      <dsp:nvSpPr>
        <dsp:cNvPr id="0" name=""/>
        <dsp:cNvSpPr/>
      </dsp:nvSpPr>
      <dsp:spPr>
        <a:xfrm>
          <a:off x="3048036" y="10393"/>
          <a:ext cx="2825524" cy="272591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2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создание образовательных проектов совместно с семьей </a:t>
          </a:r>
          <a:endParaRPr lang="ru-RU" sz="2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048036" y="10393"/>
        <a:ext cx="2825524" cy="2725910"/>
      </dsp:txXfrm>
    </dsp:sp>
    <dsp:sp modelId="{304A477D-990A-4DBC-BDB7-32A221E07131}">
      <dsp:nvSpPr>
        <dsp:cNvPr id="0" name=""/>
        <dsp:cNvSpPr/>
      </dsp:nvSpPr>
      <dsp:spPr>
        <a:xfrm>
          <a:off x="6052472" y="0"/>
          <a:ext cx="2849676" cy="272591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30000"/>
                <a:satMod val="250000"/>
              </a:schemeClr>
            </a:gs>
            <a:gs pos="72000">
              <a:schemeClr val="accent2">
                <a:alpha val="90000"/>
                <a:hueOff val="0"/>
                <a:satOff val="0"/>
                <a:lumOff val="0"/>
                <a:alphaOff val="-40000"/>
                <a:tint val="75000"/>
                <a:satMod val="21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выявление потребностей и поддержка образовательных инициатив семьи</a:t>
          </a:r>
          <a:endParaRPr lang="ru-RU" sz="2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6052472" y="0"/>
        <a:ext cx="2849676" cy="2725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12/4/2017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7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microsoft.com/office/2007/relationships/hdphoto" Target="../media/hdphoto8.wdp"/><Relationship Id="rId10" Type="http://schemas.microsoft.com/office/2007/relationships/diagramDrawing" Target="../diagrams/drawing2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7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microsoft.com/office/2007/relationships/hdphoto" Target="../media/hdphoto8.wdp"/><Relationship Id="rId10" Type="http://schemas.microsoft.com/office/2007/relationships/diagramDrawing" Target="../diagrams/drawing3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7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microsoft.com/office/2007/relationships/hdphoto" Target="../media/hdphoto8.wdp"/><Relationship Id="rId10" Type="http://schemas.microsoft.com/office/2007/relationships/diagramDrawing" Target="../diagrams/drawing4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7.wdp"/><Relationship Id="rId7" Type="http://schemas.openxmlformats.org/officeDocument/2006/relationships/diagramLayout" Target="../diagrams/layou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microsoft.com/office/2007/relationships/hdphoto" Target="../media/hdphoto8.wdp"/><Relationship Id="rId10" Type="http://schemas.microsoft.com/office/2007/relationships/diagramDrawing" Target="../diagrams/drawing5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7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microsoft.com/office/2007/relationships/hdphoto" Target="../media/hdphoto9.wdp"/><Relationship Id="rId4" Type="http://schemas.openxmlformats.org/officeDocument/2006/relationships/diagramData" Target="../diagrams/data7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7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microsoft.com/office/2007/relationships/hdphoto" Target="../media/hdphoto10.wdp"/><Relationship Id="rId4" Type="http://schemas.openxmlformats.org/officeDocument/2006/relationships/diagramData" Target="../diagrams/data8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2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7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8.wdp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780528"/>
            <a:ext cx="7550852" cy="26484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780528"/>
            <a:ext cx="733482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 образовательной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деятельности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соответствии с принципом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индивидуализации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A22E"/>
              </a:clrFrom>
              <a:clrTo>
                <a:srgbClr val="F0A2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61" y="1521131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6570"/>
            <a:ext cx="7776863" cy="154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3275" y="242309"/>
            <a:ext cx="7432182" cy="1138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Условия для осуществления индивидуализации: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82047223"/>
              </p:ext>
            </p:extLst>
          </p:nvPr>
        </p:nvGraphicFramePr>
        <p:xfrm>
          <a:off x="283624" y="3789040"/>
          <a:ext cx="885537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34522" y="2261183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поддержка индивидуальности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инициативы детей</a:t>
            </a:r>
          </a:p>
        </p:txBody>
      </p:sp>
    </p:spTree>
    <p:extLst>
      <p:ext uri="{BB962C8B-B14F-4D97-AF65-F5344CB8AC3E}">
        <p14:creationId xmlns:p14="http://schemas.microsoft.com/office/powerpoint/2010/main" val="40501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A22E"/>
              </a:clrFrom>
              <a:clrTo>
                <a:srgbClr val="F0A2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61" y="1521131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6570"/>
            <a:ext cx="8424936" cy="154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3275" y="242309"/>
            <a:ext cx="7432182" cy="1138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Условия для осуществления индивидуализации: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74135217"/>
              </p:ext>
            </p:extLst>
          </p:nvPr>
        </p:nvGraphicFramePr>
        <p:xfrm>
          <a:off x="179512" y="3861048"/>
          <a:ext cx="89594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04417" y="2261183"/>
            <a:ext cx="7884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установление правил взаимодействия в разных ситуациях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9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A22E"/>
              </a:clrFrom>
              <a:clrTo>
                <a:srgbClr val="F0A2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74" y="1380692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" y="1857292"/>
            <a:ext cx="9290625" cy="185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3275" y="242309"/>
            <a:ext cx="7432182" cy="1138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Условия для осуществления индивидуализации: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71953000"/>
              </p:ext>
            </p:extLst>
          </p:nvPr>
        </p:nvGraphicFramePr>
        <p:xfrm>
          <a:off x="179512" y="3861048"/>
          <a:ext cx="89594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04417" y="2261183"/>
            <a:ext cx="788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568" y="1975999"/>
            <a:ext cx="8680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построение вариативного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развивающего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образования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ориентированного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зону ближайшего развития ребенка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60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A22E"/>
              </a:clrFrom>
              <a:clrTo>
                <a:srgbClr val="F0A2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74" y="1380692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7292"/>
            <a:ext cx="8249453" cy="178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3275" y="242309"/>
            <a:ext cx="7432182" cy="1138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Условия для осуществления индивидуализации: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50791856"/>
              </p:ext>
            </p:extLst>
          </p:nvPr>
        </p:nvGraphicFramePr>
        <p:xfrm>
          <a:off x="179512" y="3861048"/>
          <a:ext cx="89594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04417" y="2261183"/>
            <a:ext cx="788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845" y="1933997"/>
            <a:ext cx="7845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взаимодействие с родителями (законными представителями) по вопросам образования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242306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42309"/>
            <a:ext cx="8288311" cy="16281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Механизмы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организации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воспитателем индивидуализации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детей(обязательные требования)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72394674"/>
              </p:ext>
            </p:extLst>
          </p:nvPr>
        </p:nvGraphicFramePr>
        <p:xfrm>
          <a:off x="179512" y="3861048"/>
          <a:ext cx="89594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04417" y="2261183"/>
            <a:ext cx="788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2383984"/>
            <a:ext cx="3096343" cy="14087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диагностика способностей и склонностей ребенка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417">
            <a:off x="2883180" y="1984165"/>
            <a:ext cx="54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224">
            <a:off x="3802304" y="1988530"/>
            <a:ext cx="54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731673" y="2241380"/>
            <a:ext cx="4510526" cy="16939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составление траектории </a:t>
            </a:r>
            <a:r>
              <a:rPr lang="ru-RU" sz="2000" dirty="0"/>
              <a:t>успешности ребенка через создание ситуации выбора и ситуации успешности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24810" y="4889439"/>
            <a:ext cx="3517793" cy="15592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целенаправленное использование метода проб 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ошибок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17199" y="4210819"/>
            <a:ext cx="3126840" cy="15442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учет принципов развития ребенка</a:t>
            </a:r>
            <a:r>
              <a:rPr lang="ru-RU" dirty="0"/>
              <a:t>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785735" y="3935355"/>
            <a:ext cx="2297714" cy="1288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83449" y="3890558"/>
            <a:ext cx="833750" cy="710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83449" y="3935355"/>
            <a:ext cx="0" cy="954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07504" y="5216596"/>
            <a:ext cx="2998681" cy="16005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асширение спектра материалов и способов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501" y="-5496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A22E"/>
              </a:clrFrom>
              <a:clrTo>
                <a:srgbClr val="F0A2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97" y="1984530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42309"/>
            <a:ext cx="8288311" cy="16281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Механизмы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организации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воспитателем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индивидуализации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детей(обязательные требования)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79001856"/>
              </p:ext>
            </p:extLst>
          </p:nvPr>
        </p:nvGraphicFramePr>
        <p:xfrm>
          <a:off x="-50800" y="6093296"/>
          <a:ext cx="45719" cy="14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04417" y="2261183"/>
            <a:ext cx="788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59471" y="2593777"/>
            <a:ext cx="4248471" cy="13025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алгоритмы последовательности действий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113611" y="4531962"/>
            <a:ext cx="4891719" cy="20878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создание педагогических условий для развития волевых качеств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стремления ребенка довести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дело до конца 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55410" y="4355275"/>
            <a:ext cx="4589009" cy="22689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определение технологии помощи и поддержки сопровождения развития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ребенка: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методы;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средства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формы взаимодействия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923928" y="3896318"/>
            <a:ext cx="735438" cy="853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79262" y="3912504"/>
            <a:ext cx="608373" cy="653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61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49" y="1812743"/>
            <a:ext cx="2980026" cy="242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A22E"/>
              </a:clrFrom>
              <a:clrTo>
                <a:srgbClr val="F0A2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8" y="1952586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42309"/>
            <a:ext cx="8288311" cy="16281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Механизмы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организации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воспитателем индивидуализации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детей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08268772"/>
              </p:ext>
            </p:extLst>
          </p:nvPr>
        </p:nvGraphicFramePr>
        <p:xfrm>
          <a:off x="179512" y="3861048"/>
          <a:ext cx="89594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04417" y="2261183"/>
            <a:ext cx="788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4287" y="2411740"/>
            <a:ext cx="28744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Специально организованные занятия в кружках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4587" y="2651806"/>
            <a:ext cx="300897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Специальные образовательные ситуации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1493" y="3811005"/>
            <a:ext cx="4551956" cy="10778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Свободная деятельность детей творческого и продуктивного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характера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14587" y="5085183"/>
            <a:ext cx="4750922" cy="11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Совместная познавательная деятельность субъектов в системе «взрослый-педагог-ребенок»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94" l="5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05891"/>
            <a:ext cx="2679179" cy="27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42309"/>
            <a:ext cx="8288311" cy="162811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Результаты индивидуализации ребенка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9479221"/>
              </p:ext>
            </p:extLst>
          </p:nvPr>
        </p:nvGraphicFramePr>
        <p:xfrm>
          <a:off x="179512" y="3861048"/>
          <a:ext cx="89594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425147" y="2562617"/>
            <a:ext cx="303338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Диагностика траектории успешности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58528" y="3130647"/>
            <a:ext cx="3008977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Детское портфолио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8461" y="3880410"/>
            <a:ext cx="2996174" cy="9390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Детские проекты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77497" y="4439391"/>
            <a:ext cx="3008977" cy="9361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детские проекты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6519" y="5283961"/>
            <a:ext cx="298811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продуктов детской деятельности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400279" y="1960261"/>
            <a:ext cx="484632" cy="60235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05" y="4955713"/>
            <a:ext cx="5791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8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0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60428898"/>
              </p:ext>
            </p:extLst>
          </p:nvPr>
        </p:nvGraphicFramePr>
        <p:xfrm>
          <a:off x="179512" y="3861048"/>
          <a:ext cx="895948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40267" y="417090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B0F0"/>
                </a:solidFill>
              </a:rPr>
              <a:t>Спасибо за внимание</a:t>
            </a:r>
            <a:endParaRPr lang="ru-RU" sz="5400" b="1" cap="none" spc="0" dirty="0">
              <a:ln w="50800"/>
              <a:solidFill>
                <a:srgbClr val="00B0F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13" l="1545" r="991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1" y="971030"/>
            <a:ext cx="4479708" cy="58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24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808" y="0"/>
            <a:ext cx="9144000" cy="685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6" b="9946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6632"/>
            <a:ext cx="4469109" cy="295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0384" y="252630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условиях реформирования системы дошкольного образования и перехода на личностно ориентированное взаимодействие педагога с детьми одной из самых важных является задача индивидуализации образования.</a:t>
            </a:r>
          </a:p>
          <a:p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В теории и практике дошкольной педагогики давно обсуждается необходимость изучения и учета личностных особенностей детей. Однако определение индивидуализации как принципа образования в научно-методических  исследованиях нередко подменяется понятиями "индивидуальный" или "индивидуально-дифференцированный подход".</a:t>
            </a:r>
          </a:p>
        </p:txBody>
      </p:sp>
    </p:spTree>
    <p:extLst>
      <p:ext uri="{BB962C8B-B14F-4D97-AF65-F5344CB8AC3E}">
        <p14:creationId xmlns:p14="http://schemas.microsoft.com/office/powerpoint/2010/main" val="17844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Индивидуальность рассматривается как </a:t>
            </a:r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своеобразие человека, 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уникальность свойств личности, проявляющаяся в неповторимом сочетании черт характера, темперамента, интеллекта, </a:t>
            </a:r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способностей, а индивидуализация 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это деятельность взрослого и самого ребенка по поддержке и развитию этого единичного, своеобразного, того, что заложено в данном </a:t>
            </a:r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ребенке </a:t>
            </a: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природы </a:t>
            </a:r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79" l="1000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305944" cy="219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5413146" cy="36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6380" y="-44846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580112" y="341549"/>
            <a:ext cx="2642592" cy="14401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содержание</a:t>
            </a:r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79" y="3433568"/>
            <a:ext cx="28416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51997"/>
            <a:ext cx="28416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851920" y="2276872"/>
            <a:ext cx="4680520" cy="4160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50909" y="3184099"/>
            <a:ext cx="1627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9506" y="4065670"/>
            <a:ext cx="1627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содержание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56" y="4785485"/>
            <a:ext cx="28416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1403648" y="147229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6612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48" y="2173287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35" y="131260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98" y="546228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61" y="426572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2483768" y="604429"/>
            <a:ext cx="309634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318048" y="1312603"/>
            <a:ext cx="3063031" cy="24418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56261" y="1434697"/>
            <a:ext cx="2478719" cy="11173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196" idx="1"/>
          </p:cNvCxnSpPr>
          <p:nvPr/>
        </p:nvCxnSpPr>
        <p:spPr>
          <a:xfrm flipV="1">
            <a:off x="2125837" y="3368766"/>
            <a:ext cx="2446162" cy="266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195" idx="1"/>
          </p:cNvCxnSpPr>
          <p:nvPr/>
        </p:nvCxnSpPr>
        <p:spPr>
          <a:xfrm flipV="1">
            <a:off x="1829574" y="4250337"/>
            <a:ext cx="3551505" cy="48449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29" idx="3"/>
          </p:cNvCxnSpPr>
          <p:nvPr/>
        </p:nvCxnSpPr>
        <p:spPr>
          <a:xfrm flipV="1">
            <a:off x="2716111" y="5733256"/>
            <a:ext cx="1870745" cy="1981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62792" y="74077"/>
            <a:ext cx="286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Индивидуальный подход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6525" y="2238858"/>
            <a:ext cx="321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Принцип индивидуализации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1" y="326328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459799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60" y="580110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1574" y="260648"/>
            <a:ext cx="7550852" cy="26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Индивидуализация детей дошкольного 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34275" y="3789040"/>
            <a:ext cx="6480720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</a:t>
            </a:r>
            <a: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особенностей, выделяющих личность из окружающей ее массы.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174734" y="310496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1574" y="260648"/>
            <a:ext cx="7550852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принципы, направленные на развитие индивидуализации дошкольного образования: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" y="3104964"/>
            <a:ext cx="4572000" cy="3348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построение 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123728" y="245689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15" y="2525777"/>
            <a:ext cx="549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72000" y="3200900"/>
            <a:ext cx="1858306" cy="3252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поддержка 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инициативы детей в различных видах деятельности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13" y="2524625"/>
            <a:ext cx="549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453121" y="3229468"/>
            <a:ext cx="2539967" cy="3223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62516" y="3200900"/>
            <a:ext cx="24305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возрастная адекватность 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дошкольного 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образования 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соответствие условий, 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требований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методов 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возрасту 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особенностям</a:t>
            </a:r>
          </a:p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развития) .</a:t>
            </a:r>
          </a:p>
        </p:txBody>
      </p:sp>
    </p:spTree>
    <p:extLst>
      <p:ext uri="{BB962C8B-B14F-4D97-AF65-F5344CB8AC3E}">
        <p14:creationId xmlns:p14="http://schemas.microsoft.com/office/powerpoint/2010/main" val="84453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8316" y="260648"/>
            <a:ext cx="4798828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педагога: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887230"/>
            <a:ext cx="549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08316" y="3093215"/>
            <a:ext cx="5055972" cy="23520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условий индивидуализации образовательных отношений, обеспечивающих возможность социального самоопределения ребенка, самостоятельности и инициативности.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100000" l="5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298"/>
            <a:ext cx="5528127" cy="393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70" b="100000" l="547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41" y="2225365"/>
            <a:ext cx="6511423" cy="46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566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90" y="3934908"/>
            <a:ext cx="4171334" cy="292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80284" y="260648"/>
            <a:ext cx="4798828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педагога: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62" y="1244479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24904" y="1380692"/>
            <a:ext cx="3110759" cy="23520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создать условия для развития самостоятельности в планировании и реализации своих замыслов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ребенком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2726"/>
            <a:ext cx="3094318" cy="242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" y="3921505"/>
            <a:ext cx="4163900" cy="29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79" y="1718013"/>
            <a:ext cx="2950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своевременно выявлять, поддерживать и развивать детские способности, детские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интересы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625" y="4349926"/>
            <a:ext cx="37933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формировать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развивать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дошкольников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качества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личности,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обеспечивающие возможность социального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самоопределения ребенка, самостоятельности и 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инициативности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развивать активность дошкольника в различных видах детской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6870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" y="25235"/>
            <a:ext cx="9144000" cy="6858000"/>
          </a:xfrm>
          <a:prstGeom prst="rect">
            <a:avLst/>
          </a:prstGeom>
          <a:gradFill>
            <a:gsLst>
              <a:gs pos="70000">
                <a:schemeClr val="accent1">
                  <a:tint val="30000"/>
                  <a:satMod val="250000"/>
                </a:schemeClr>
              </a:gs>
              <a:gs pos="8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4635" y="780528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A22E"/>
              </a:clrFrom>
              <a:clrTo>
                <a:srgbClr val="F0A22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61" y="1521131"/>
            <a:ext cx="549275" cy="5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5" y="2026570"/>
            <a:ext cx="7432181" cy="154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3625" y="4349926"/>
            <a:ext cx="379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449" y="4039281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3275" y="242309"/>
            <a:ext cx="7432182" cy="11383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Условия для осуществления индивидуализации: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0938" y="2261183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обеспечение эмоционального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благополучия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774657"/>
              </p:ext>
            </p:extLst>
          </p:nvPr>
        </p:nvGraphicFramePr>
        <p:xfrm>
          <a:off x="827584" y="2718036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491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402</TotalTime>
  <Words>617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1215T</dc:creator>
  <cp:lastModifiedBy>Asus 1215T</cp:lastModifiedBy>
  <cp:revision>38</cp:revision>
  <dcterms:created xsi:type="dcterms:W3CDTF">2017-11-25T10:58:39Z</dcterms:created>
  <dcterms:modified xsi:type="dcterms:W3CDTF">2017-12-04T19:03:32Z</dcterms:modified>
</cp:coreProperties>
</file>