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10" r:id="rId3"/>
    <p:sldId id="309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21" r:id="rId12"/>
    <p:sldId id="31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DDCF4-8F26-469D-9BF3-78236BF73BF9}" type="datetimeFigureOut">
              <a:rPr lang="ru-RU"/>
              <a:pPr>
                <a:defRPr/>
              </a:pPr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B114C-83D3-43E8-892B-4B37F1B9DB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168B3-C5D9-4E9D-8E1D-4737FEA2E42E}" type="datetimeFigureOut">
              <a:rPr lang="ru-RU"/>
              <a:pPr>
                <a:defRPr/>
              </a:pPr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84525-7024-4A4A-AE3C-CCCB68B3DB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41C44-EE4E-4694-A512-90EE6A2FCB0F}" type="datetimeFigureOut">
              <a:rPr lang="ru-RU"/>
              <a:pPr>
                <a:defRPr/>
              </a:pPr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9F9A7-5333-4826-B96D-F80DFE0F0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0AE3C-1FCA-4080-A595-9AEBD0A88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F036E-5A4F-423E-ACD2-F2CB0F869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C9E72-5FA5-47C0-B9CB-33FB8206CD37}" type="datetimeFigureOut">
              <a:rPr lang="ru-RU"/>
              <a:pPr>
                <a:defRPr/>
              </a:pPr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7A407-5838-491F-A1F6-B248DC293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4B34E-AD7B-4BBC-95C8-C3A64A9FD163}" type="datetimeFigureOut">
              <a:rPr lang="ru-RU"/>
              <a:pPr>
                <a:defRPr/>
              </a:pPr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37876-DFD8-4575-A32C-3E2B7652DF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8F0D4-20E5-4F09-90AB-377D87E82B4D}" type="datetimeFigureOut">
              <a:rPr lang="ru-RU"/>
              <a:pPr>
                <a:defRPr/>
              </a:pPr>
              <a:t>07.01.2018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B3183-D05E-4E74-8C02-D80668551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EF5D-FF1E-4CC8-8F3E-582AA2A7ECA5}" type="datetimeFigureOut">
              <a:rPr lang="ru-RU"/>
              <a:pPr>
                <a:defRPr/>
              </a:pPr>
              <a:t>07.01.2018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A0467-42C1-4202-96B9-4A173DB43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FEDC6-48F5-451B-A369-07A53F62F734}" type="datetimeFigureOut">
              <a:rPr lang="ru-RU"/>
              <a:pPr>
                <a:defRPr/>
              </a:pPr>
              <a:t>07.01.2018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3B3E7-3C5A-45AE-8ABB-D281707E5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7EB17-DEBE-4E12-BD07-F973085FAFF3}" type="datetimeFigureOut">
              <a:rPr lang="ru-RU"/>
              <a:pPr>
                <a:defRPr/>
              </a:pPr>
              <a:t>07.01.2018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C29C5-A714-4FF4-8AAE-8DF1CE9F40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2B635-66FA-461C-B15A-2ED92DF9561D}" type="datetimeFigureOut">
              <a:rPr lang="ru-RU"/>
              <a:pPr>
                <a:defRPr/>
              </a:pPr>
              <a:t>07.01.2018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0585B-35C7-4F6A-AC52-C10F62A04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64FB4-46F2-44AB-B77A-8EE140A83C72}" type="datetimeFigureOut">
              <a:rPr lang="ru-RU"/>
              <a:pPr>
                <a:defRPr/>
              </a:pPr>
              <a:t>07.01.2018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42AF8-07BD-45FC-9A64-60732BBE24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437E75-3D64-4C83-BB13-1229298DC87B}" type="datetimeFigureOut">
              <a:rPr lang="ru-RU"/>
              <a:pPr>
                <a:defRPr/>
              </a:pPr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926F45-0515-46E9-8691-EDA1616AD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bigpicture.ru/wp-content/uploads/2010/01/243-990x825.jpg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bigpicture.ru/wp-content/uploads/2010/01/234-733x990.jpg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0070C0"/>
                </a:solidFill>
              </a:rPr>
              <a:t>Презентация к классному часу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«В мире профессий»</a:t>
            </a:r>
            <a:br>
              <a:rPr lang="ru-RU" sz="3200" dirty="0" smtClean="0">
                <a:solidFill>
                  <a:srgbClr val="0070C0"/>
                </a:solidFill>
              </a:rPr>
            </a:br>
            <a:endParaRPr lang="ru-RU" sz="3200" dirty="0" smtClean="0">
              <a:solidFill>
                <a:srgbClr val="0070C0"/>
              </a:solidFill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 smtClean="0">
                <a:solidFill>
                  <a:srgbClr val="0070C0"/>
                </a:solidFill>
                <a:ea typeface="Times New Roman" pitchFamily="18" charset="0"/>
                <a:cs typeface="Arial" charset="0"/>
              </a:rPr>
              <a:t>автор: Муравьева Людмила Петровна</a:t>
            </a:r>
            <a:br>
              <a:rPr lang="ru-RU" dirty="0" smtClean="0">
                <a:solidFill>
                  <a:srgbClr val="0070C0"/>
                </a:solidFill>
                <a:ea typeface="Times New Roman" pitchFamily="18" charset="0"/>
                <a:cs typeface="Arial" charset="0"/>
              </a:rPr>
            </a:br>
            <a:r>
              <a:rPr lang="ru-RU" dirty="0" smtClean="0">
                <a:solidFill>
                  <a:srgbClr val="0070C0"/>
                </a:solidFill>
                <a:ea typeface="Times New Roman" pitchFamily="18" charset="0"/>
                <a:cs typeface="Arial" charset="0"/>
              </a:rPr>
              <a:t>         учитель начальных классов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         </a:t>
            </a:r>
            <a:r>
              <a:rPr lang="ru-RU" dirty="0" smtClean="0">
                <a:solidFill>
                  <a:srgbClr val="0070C0"/>
                </a:solidFill>
                <a:cs typeface="Times New Roman" pitchFamily="18" charset="0"/>
              </a:rPr>
              <a:t>высшей категории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         </a:t>
            </a:r>
            <a:r>
              <a:rPr lang="ru-RU" dirty="0" smtClean="0">
                <a:solidFill>
                  <a:srgbClr val="0070C0"/>
                </a:solidFill>
                <a:cs typeface="Times New Roman" pitchFamily="18" charset="0"/>
              </a:rPr>
              <a:t>МАОУ </a:t>
            </a:r>
            <a:r>
              <a:rPr lang="ru-RU" dirty="0" err="1" smtClean="0">
                <a:solidFill>
                  <a:srgbClr val="0070C0"/>
                </a:solidFill>
                <a:cs typeface="Times New Roman" pitchFamily="18" charset="0"/>
              </a:rPr>
              <a:t>Омутинская</a:t>
            </a:r>
            <a:r>
              <a:rPr lang="ru-RU" dirty="0" smtClean="0">
                <a:solidFill>
                  <a:srgbClr val="0070C0"/>
                </a:solidFill>
                <a:cs typeface="Times New Roman" pitchFamily="18" charset="0"/>
              </a:rPr>
              <a:t> СОШ №2</a:t>
            </a:r>
            <a:br>
              <a:rPr lang="ru-RU" dirty="0" smtClean="0">
                <a:solidFill>
                  <a:srgbClr val="0070C0"/>
                </a:solidFill>
                <a:cs typeface="Times New Roman" pitchFamily="18" charset="0"/>
              </a:rPr>
            </a:br>
            <a:r>
              <a:rPr lang="ru-RU" dirty="0" smtClean="0">
                <a:solidFill>
                  <a:srgbClr val="0070C0"/>
                </a:solidFill>
                <a:cs typeface="Times New Roman" pitchFamily="18" charset="0"/>
              </a:rPr>
              <a:t>         </a:t>
            </a:r>
            <a:r>
              <a:rPr lang="ru-RU" dirty="0" err="1" smtClean="0">
                <a:solidFill>
                  <a:srgbClr val="0070C0"/>
                </a:solidFill>
                <a:cs typeface="Times New Roman" pitchFamily="18" charset="0"/>
              </a:rPr>
              <a:t>с.Омутинское</a:t>
            </a:r>
            <a:endParaRPr lang="ru-RU" dirty="0" smtClean="0">
              <a:solidFill>
                <a:srgbClr val="0070C0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solidFill>
                  <a:srgbClr val="0070C0"/>
                </a:solidFill>
                <a:cs typeface="Times New Roman" pitchFamily="18" charset="0"/>
              </a:rPr>
              <a:t>            Тюменской области</a:t>
            </a:r>
          </a:p>
          <a:p>
            <a:pPr>
              <a:buFontTx/>
              <a:buNone/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6699FF"/>
                </a:solidFill>
              </a:rPr>
              <a:t>Личные качества</a:t>
            </a:r>
            <a:endParaRPr lang="ru-RU" smtClean="0">
              <a:solidFill>
                <a:srgbClr val="6699FF"/>
              </a:solidFill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ru-RU" sz="2800" smtClean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643050"/>
            <a:ext cx="4038600" cy="4525963"/>
          </a:xfrm>
        </p:spPr>
        <p:txBody>
          <a:bodyPr/>
          <a:lstStyle/>
          <a:p>
            <a:r>
              <a:rPr lang="ru-RU" sz="2400" dirty="0" smtClean="0">
                <a:solidFill>
                  <a:srgbClr val="0070C0"/>
                </a:solidFill>
              </a:rPr>
              <a:t>выносливость;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экспрессивность;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эмоциональность;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настойчивость;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чувствительность;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сила воли;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целеустремленность;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коммуникабельность;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интуитивность.</a:t>
            </a:r>
          </a:p>
        </p:txBody>
      </p:sp>
      <p:pic>
        <p:nvPicPr>
          <p:cNvPr id="80901" name="Picture 5" descr="15. Модель позирует в ассиметричном наряде на шоу Victoria's Secret. (Jason Kempin / Getty Images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1142984"/>
            <a:ext cx="3041677" cy="5365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Профессия модели – престижная. Модель может сниматься в рекламе, стать телеведущей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" name="Picture 5" descr="14. Экзотический и изощренный дизайн от Victoria's Secret. (Jason Decrow / AP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14532" y="1600200"/>
            <a:ext cx="312393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s://fs00.infourok.ru/images/doc/145/168339/img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7749668" cy="5715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5" name="WordArt 5"/>
          <p:cNvSpPr>
            <a:spLocks noChangeArrowheads="1" noChangeShapeType="1" noTextEdit="1"/>
          </p:cNvSpPr>
          <p:nvPr/>
        </p:nvSpPr>
        <p:spPr bwMode="auto">
          <a:xfrm>
            <a:off x="1371600" y="1981200"/>
            <a:ext cx="6400800" cy="16240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 </a:t>
            </a:r>
            <a:r>
              <a:rPr lang="ru-RU" sz="3600" b="1" kern="1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Impact"/>
              </a:rPr>
              <a:t>Профессия- модель</a:t>
            </a:r>
            <a:endParaRPr lang="ru-RU" sz="3600" b="1" kern="10" dirty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Impact"/>
            </a:endParaRPr>
          </a:p>
        </p:txBody>
      </p:sp>
      <p:sp>
        <p:nvSpPr>
          <p:cNvPr id="179206" name="WordArt 6"/>
          <p:cNvSpPr>
            <a:spLocks noChangeArrowheads="1" noChangeShapeType="1" noTextEdit="1"/>
          </p:cNvSpPr>
          <p:nvPr/>
        </p:nvSpPr>
        <p:spPr bwMode="auto">
          <a:xfrm>
            <a:off x="4929190" y="5429264"/>
            <a:ext cx="3943350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200" kern="1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1" name="Picture 9" descr="i?id=128937244-62-7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43306" y="3357562"/>
            <a:ext cx="2428892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fs00.infourok.ru/images/doc/145/168339/640/img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82182"/>
            <a:ext cx="7643866" cy="573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0"/>
          <p:cNvSpPr>
            <a:spLocks noGrp="1"/>
          </p:cNvSpPr>
          <p:nvPr>
            <p:ph type="title" idx="4294967295"/>
          </p:nvPr>
        </p:nvSpPr>
        <p:spPr>
          <a:xfrm>
            <a:off x="457200" y="142852"/>
            <a:ext cx="8229600" cy="1000132"/>
          </a:xfrm>
        </p:spPr>
        <p:txBody>
          <a:bodyPr lIns="0" rIns="0" bIns="0" anchor="b"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Что такое профессия?</a:t>
            </a:r>
          </a:p>
        </p:txBody>
      </p:sp>
      <p:sp>
        <p:nvSpPr>
          <p:cNvPr id="15363" name="Подзаголовок 11"/>
          <p:cNvSpPr>
            <a:spLocks noGrp="1"/>
          </p:cNvSpPr>
          <p:nvPr>
            <p:ph idx="4294967295"/>
          </p:nvPr>
        </p:nvSpPr>
        <p:spPr>
          <a:xfrm>
            <a:off x="457200" y="1357298"/>
            <a:ext cx="8229600" cy="4311649"/>
          </a:xfrm>
        </p:spPr>
        <p:txBody>
          <a:bodyPr/>
          <a:lstStyle/>
          <a:p>
            <a:pPr marL="273050" indent="-273050">
              <a:buNone/>
            </a:pPr>
            <a:r>
              <a:rPr lang="ru-RU" dirty="0" smtClean="0">
                <a:solidFill>
                  <a:srgbClr val="0070C0"/>
                </a:solidFill>
              </a:rPr>
              <a:t>   Профессия - род трудовой деятельности, занятий, требующих специальной подготовки.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5" name="Picture 9" descr="50R4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86644" y="2214554"/>
            <a:ext cx="1106813" cy="2000264"/>
          </a:xfrm>
          <a:prstGeom prst="rect">
            <a:avLst/>
          </a:prstGeom>
          <a:noFill/>
        </p:spPr>
      </p:pic>
      <p:pic>
        <p:nvPicPr>
          <p:cNvPr id="6" name="Picture 11" descr="поливать цветы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57422" y="4929198"/>
            <a:ext cx="2394465" cy="1462107"/>
          </a:xfrm>
          <a:prstGeom prst="rect">
            <a:avLst/>
          </a:prstGeom>
          <a:noFill/>
        </p:spPr>
      </p:pic>
      <p:pic>
        <p:nvPicPr>
          <p:cNvPr id="7" name="Picture 7" descr="JOLIFTR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928926" y="1643050"/>
            <a:ext cx="3429024" cy="3429024"/>
          </a:xfrm>
          <a:prstGeom prst="rect">
            <a:avLst/>
          </a:prstGeom>
          <a:noFill/>
        </p:spPr>
      </p:pic>
      <p:pic>
        <p:nvPicPr>
          <p:cNvPr id="8" name="Picture 10" descr="повар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85786" y="2928934"/>
            <a:ext cx="1452545" cy="1900230"/>
          </a:xfrm>
          <a:prstGeom prst="rect">
            <a:avLst/>
          </a:prstGeom>
          <a:noFill/>
        </p:spPr>
      </p:pic>
      <p:pic>
        <p:nvPicPr>
          <p:cNvPr id="9" name="Picture 8" descr="HACKER3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786446" y="4071942"/>
            <a:ext cx="2647939" cy="242521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1071546"/>
            <a:ext cx="7715304" cy="571504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Модельер</a:t>
            </a:r>
          </a:p>
        </p:txBody>
      </p:sp>
      <p:sp>
        <p:nvSpPr>
          <p:cNvPr id="11776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2000" smtClean="0"/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2071670" y="1714488"/>
            <a:ext cx="428628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     </a:t>
            </a:r>
            <a:r>
              <a:rPr lang="ru-RU" sz="2000" dirty="0" smtClean="0">
                <a:solidFill>
                  <a:srgbClr val="0070C0"/>
                </a:solidFill>
              </a:rPr>
              <a:t>Модельер создает новые стили одежды и оказывает влияние на развитие различных направлений моды. 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Модельер воплощает в жизнь творческие идеи и замыслы, создает эскизы, новые модели, корректирует промышленные модели, проектирует технически современные, удобные, красивые, композиции одежды, организует показы, выставки модной одежды, подбирает материалы для выполнения </a:t>
            </a:r>
            <a:r>
              <a:rPr lang="ru-RU" sz="2000" dirty="0" err="1" smtClean="0">
                <a:solidFill>
                  <a:srgbClr val="0070C0"/>
                </a:solidFill>
              </a:rPr>
              <a:t>проект-композиции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  <a:br>
              <a:rPr lang="ru-RU" sz="2000" dirty="0" smtClean="0">
                <a:solidFill>
                  <a:srgbClr val="0070C0"/>
                </a:solidFill>
              </a:rPr>
            </a:br>
            <a:endParaRPr lang="ru-RU" sz="2000" dirty="0" smtClean="0">
              <a:solidFill>
                <a:srgbClr val="0070C0"/>
              </a:solidFill>
            </a:endParaRPr>
          </a:p>
        </p:txBody>
      </p:sp>
      <p:pic>
        <p:nvPicPr>
          <p:cNvPr id="117767" name="Picture 7" descr="i?id=202028877-33-7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86512" y="1857364"/>
            <a:ext cx="2500330" cy="2857520"/>
          </a:xfrm>
          <a:prstGeom prst="rect">
            <a:avLst/>
          </a:prstGeom>
          <a:noFill/>
        </p:spPr>
      </p:pic>
      <p:pic>
        <p:nvPicPr>
          <p:cNvPr id="117771" name="Picture 11" descr="i?id=205439789-21-7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1928802"/>
            <a:ext cx="1928826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ru-RU" sz="2400" smtClean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600200"/>
            <a:ext cx="4259262" cy="485298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dirty="0" smtClean="0"/>
              <a:t>	</a:t>
            </a:r>
            <a:r>
              <a:rPr lang="ru-RU" sz="3300" dirty="0" smtClean="0">
                <a:solidFill>
                  <a:srgbClr val="0070C0"/>
                </a:solidFill>
              </a:rPr>
              <a:t>Для тех девушек, которые любят моду,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3300" dirty="0" smtClean="0">
                <a:solidFill>
                  <a:srgbClr val="0070C0"/>
                </a:solidFill>
              </a:rPr>
              <a:t>	наряды известных дизайнеров, путешествия по всему миру, профессия </a:t>
            </a:r>
            <a:r>
              <a:rPr lang="ru-RU" sz="3300" b="1" dirty="0" smtClean="0">
                <a:solidFill>
                  <a:srgbClr val="0070C0"/>
                </a:solidFill>
              </a:rPr>
              <a:t>модель</a:t>
            </a:r>
            <a:r>
              <a:rPr lang="ru-RU" sz="3300" dirty="0" smtClean="0">
                <a:solidFill>
                  <a:srgbClr val="0070C0"/>
                </a:solidFill>
              </a:rPr>
              <a:t> является увлекательной и любимой. </a:t>
            </a:r>
          </a:p>
        </p:txBody>
      </p:sp>
      <p:pic>
        <p:nvPicPr>
          <p:cNvPr id="76805" name="Picture 5" descr="18. Модель в элегантном наряде на шоу Victoria's Secret. (Jason Kempin / Getty Images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7" y="428604"/>
            <a:ext cx="2984884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ru-RU" sz="2800" smtClean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600200"/>
            <a:ext cx="5111750" cy="492442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	</a:t>
            </a:r>
            <a:r>
              <a:rPr lang="ru-RU" sz="3300" b="1" dirty="0" smtClean="0">
                <a:solidFill>
                  <a:srgbClr val="0070C0"/>
                </a:solidFill>
              </a:rPr>
              <a:t>Модель</a:t>
            </a:r>
            <a:r>
              <a:rPr lang="ru-RU" sz="3300" dirty="0" smtClean="0">
                <a:solidFill>
                  <a:srgbClr val="0070C0"/>
                </a:solidFill>
              </a:rPr>
              <a:t> — это</a:t>
            </a:r>
            <a:r>
              <a:rPr lang="en-US" sz="3300" dirty="0" smtClean="0">
                <a:solidFill>
                  <a:srgbClr val="0070C0"/>
                </a:solidFill>
              </a:rPr>
              <a:t> </a:t>
            </a:r>
            <a:r>
              <a:rPr lang="ru-RU" sz="3300" dirty="0" smtClean="0">
                <a:solidFill>
                  <a:srgbClr val="0070C0"/>
                </a:solidFill>
              </a:rPr>
              <a:t>человек (мужчина, женщина, ребёнок), демонстрирующий модели одежды на показах. </a:t>
            </a:r>
          </a:p>
        </p:txBody>
      </p:sp>
      <p:pic>
        <p:nvPicPr>
          <p:cNvPr id="77829" name="Picture 5" descr="16. Victoria's Secret отдала дань Красной Шапочке этим сексуальным нарядом. (Jason Kempin / Getty Images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2976" y="357166"/>
            <a:ext cx="3057084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b="1" dirty="0" smtClean="0">
                <a:solidFill>
                  <a:srgbClr val="0070C0"/>
                </a:solidFill>
              </a:rPr>
              <a:t>Обязанности:</a:t>
            </a:r>
            <a:endParaRPr lang="ru-RU" dirty="0" smtClean="0">
              <a:solidFill>
                <a:srgbClr val="0070C0"/>
              </a:solidFill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628" y="928670"/>
            <a:ext cx="3357586" cy="5143536"/>
          </a:xfrm>
        </p:spPr>
        <p:txBody>
          <a:bodyPr/>
          <a:lstStyle/>
          <a:p>
            <a:pPr>
              <a:buNone/>
            </a:pPr>
            <a:endParaRPr lang="ru-RU" sz="3000" dirty="0" smtClean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70C0"/>
                </a:solidFill>
              </a:rPr>
              <a:t>демонстрация моделей одежды на подиумах,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стремление подчеркнуть их преимущества,</a:t>
            </a:r>
          </a:p>
          <a:p>
            <a:r>
              <a:rPr lang="ru-RU" sz="2800" dirty="0" smtClean="0">
                <a:solidFill>
                  <a:srgbClr val="0070C0"/>
                </a:solidFill>
              </a:rPr>
              <a:t>участие в рекламных съемках, и процессе изготовления вещей в рабочих примерках</a:t>
            </a:r>
          </a:p>
        </p:txBody>
      </p:sp>
      <p:pic>
        <p:nvPicPr>
          <p:cNvPr id="78853" name="Picture 5" descr="243-990x82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24" y="428604"/>
            <a:ext cx="3643337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Необходимый набор знаний:</a:t>
            </a:r>
            <a:endParaRPr lang="ru-RU" sz="4000" dirty="0" smtClean="0">
              <a:solidFill>
                <a:srgbClr val="002060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sz="2800" smtClean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0070C0"/>
                </a:solidFill>
              </a:rPr>
              <a:t>актерское мастерство,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0070C0"/>
                </a:solidFill>
              </a:rPr>
              <a:t>основы хореографии,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0070C0"/>
                </a:solidFill>
              </a:rPr>
              <a:t>искусство макияжа,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0070C0"/>
                </a:solidFill>
              </a:rPr>
              <a:t>этика поведения,</a:t>
            </a: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0070C0"/>
                </a:solidFill>
              </a:rPr>
              <a:t>основные направления моды</a:t>
            </a:r>
            <a:endParaRPr lang="en-US" sz="2800" dirty="0" smtClean="0">
              <a:solidFill>
                <a:srgbClr val="0070C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800" dirty="0" smtClean="0">
                <a:solidFill>
                  <a:srgbClr val="0070C0"/>
                </a:solidFill>
              </a:rPr>
              <a:t>знание иностранных языков.</a:t>
            </a:r>
          </a:p>
        </p:txBody>
      </p:sp>
      <p:pic>
        <p:nvPicPr>
          <p:cNvPr id="79877" name="Picture 5" descr="234-733x99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72" y="1071546"/>
            <a:ext cx="4086225" cy="5516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кол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Школа2</Template>
  <TotalTime>251</TotalTime>
  <Words>124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Школа2</vt:lpstr>
      <vt:lpstr> Презентация к классному часу «В мире профессий» </vt:lpstr>
      <vt:lpstr>Слайд 2</vt:lpstr>
      <vt:lpstr>Слайд 3</vt:lpstr>
      <vt:lpstr>Что такое профессия?</vt:lpstr>
      <vt:lpstr>Модельер</vt:lpstr>
      <vt:lpstr>Слайд 6</vt:lpstr>
      <vt:lpstr>Слайд 7</vt:lpstr>
      <vt:lpstr>Обязанности:</vt:lpstr>
      <vt:lpstr>Необходимый набор знаний:</vt:lpstr>
      <vt:lpstr>Личные качества</vt:lpstr>
      <vt:lpstr>Слайд 11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Цифра 6  Число 6</dc:title>
  <dc:creator>Master</dc:creator>
  <cp:lastModifiedBy>норд</cp:lastModifiedBy>
  <cp:revision>41</cp:revision>
  <dcterms:created xsi:type="dcterms:W3CDTF">2012-03-18T15:09:13Z</dcterms:created>
  <dcterms:modified xsi:type="dcterms:W3CDTF">2018-01-07T15:59:01Z</dcterms:modified>
</cp:coreProperties>
</file>