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73" r:id="rId14"/>
    <p:sldId id="269" r:id="rId15"/>
    <p:sldId id="270" r:id="rId16"/>
    <p:sldId id="271" r:id="rId17"/>
    <p:sldId id="272" r:id="rId18"/>
    <p:sldId id="275" r:id="rId19"/>
    <p:sldId id="276" r:id="rId20"/>
    <p:sldId id="277" r:id="rId21"/>
    <p:sldId id="278" r:id="rId22"/>
    <p:sldId id="279" r:id="rId23"/>
    <p:sldId id="280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756" autoAdjust="0"/>
    <p:restoredTop sz="94660"/>
  </p:normalViewPr>
  <p:slideViewPr>
    <p:cSldViewPr>
      <p:cViewPr varScale="1">
        <p:scale>
          <a:sx n="73" d="100"/>
          <a:sy n="73" d="100"/>
        </p:scale>
        <p:origin x="-12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07.01.2018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07.01.2018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07.01.2018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07.01.2018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67494"/>
            <a:ext cx="8643998" cy="4804580"/>
          </a:xfrm>
        </p:spPr>
        <p:txBody>
          <a:bodyPr>
            <a:noAutofit/>
          </a:bodyPr>
          <a:lstStyle/>
          <a:p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   Непрерывная система образования (ранняя помощь, дошкольное и </a:t>
            </a:r>
            <a:r>
              <a:rPr lang="ru-RU" sz="4800" b="1" dirty="0" err="1" smtClean="0">
                <a:latin typeface="Times New Roman" pitchFamily="18" charset="0"/>
                <a:cs typeface="Times New Roman" pitchFamily="18" charset="0"/>
              </a:rPr>
              <a:t>предшкольное</a:t>
            </a: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, школьное, профессиональное образование) лиц с нарушениями </a:t>
            </a: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слуха</a:t>
            </a:r>
            <a:endParaRPr lang="ru-RU" sz="4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142852"/>
            <a:ext cx="8429684" cy="1571636"/>
          </a:xfrm>
        </p:spPr>
        <p:txBody>
          <a:bodyPr>
            <a:no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Обучение  </a:t>
            </a: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неслышащих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(глухих детей) в специальных коррекционных школах 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1 вида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00034" y="2000240"/>
            <a:ext cx="2500330" cy="192882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 ступень – начальное общее образование</a:t>
            </a:r>
          </a:p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5-6 лет  (7-8 лет)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500430" y="3071810"/>
            <a:ext cx="2428892" cy="192882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 ступень – основное общее образование</a:t>
            </a:r>
          </a:p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5-6 лет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357950" y="2071678"/>
            <a:ext cx="2357454" cy="18573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3 ступень – среднее (полное) общее образование</a:t>
            </a:r>
          </a:p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 года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" name="Прямая со стрелкой 6"/>
          <p:cNvCxnSpPr/>
          <p:nvPr/>
        </p:nvCxnSpPr>
        <p:spPr>
          <a:xfrm rot="10800000" flipV="1">
            <a:off x="3071802" y="1643050"/>
            <a:ext cx="1071570" cy="64294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 rot="5400000">
            <a:off x="3893339" y="2321711"/>
            <a:ext cx="135732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4929190" y="1643050"/>
            <a:ext cx="1357322" cy="7858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83320"/>
          </a:xfrm>
        </p:spPr>
        <p:txBody>
          <a:bodyPr>
            <a:noAutofit/>
          </a:bodyPr>
          <a:lstStyle/>
          <a:p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Неслышащие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(глухие) дети могут обучаться в специальных (коррекционных) школах I вида, которая осуществляет образовательный процесс в соответствии с уровнем общеобразовательных программ трех ступеней общего образования: 1 ступень – начальное общее образование (нормативный срок освоения 5-6 лет, в зависимости от учебных предметов, 6-7 лет, с учетом подготовительного класса); 2 ступень – основное общее образование (нормативный срок освоения 5-6 лет); 3 ступень – среднее (полное) общее образование (нормативный срок освоения 2 года).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Системы обучения глухих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928662" y="2643182"/>
            <a:ext cx="2643206" cy="25717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На основе билингвистического подхода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286380" y="2571744"/>
            <a:ext cx="2571768" cy="25003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На основе словесной речи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" name="Прямая со стрелкой 5"/>
          <p:cNvCxnSpPr/>
          <p:nvPr/>
        </p:nvCxnSpPr>
        <p:spPr>
          <a:xfrm rot="10800000" flipV="1">
            <a:off x="2643174" y="1214422"/>
            <a:ext cx="1714512" cy="121444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>
            <a:off x="4786314" y="1214422"/>
            <a:ext cx="1714512" cy="121444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65456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 современной сурдопедагогике, как отечественной, так и зарубежной, применяются две системы обучения глухих: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На основе билингвистического подхода;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на основе словесной речи.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Дошкольные учреждения  с учетом состояния слуха и речи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42910" y="3143248"/>
            <a:ext cx="2786082" cy="13573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для глухих  детей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572132" y="3143248"/>
            <a:ext cx="3000396" cy="12858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для слабослышащих детей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" name="Прямая со стрелкой 5"/>
          <p:cNvCxnSpPr/>
          <p:nvPr/>
        </p:nvCxnSpPr>
        <p:spPr>
          <a:xfrm rot="10800000" flipV="1">
            <a:off x="1928794" y="1428736"/>
            <a:ext cx="2214578" cy="157163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>
            <a:off x="4857752" y="1428736"/>
            <a:ext cx="1928826" cy="157163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297370"/>
          </a:xfrm>
        </p:spPr>
        <p:txBody>
          <a:bodyPr>
            <a:normAutofit fontScale="90000"/>
          </a:bodyPr>
          <a:lstStyle/>
          <a:p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 С учетом состояния слуха и речи организуются дошкольные учреждения двух типов: </a:t>
            </a:r>
            <a:br>
              <a:rPr lang="ru-RU" sz="4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-для глухих детей,</a:t>
            </a:r>
            <a:br>
              <a:rPr lang="ru-RU" sz="4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-для слабослышащих детей. </a:t>
            </a:r>
            <a:endParaRPr lang="ru-RU" sz="4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11288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Школьная система образования лиц с нарушениями слу</a:t>
            </a:r>
            <a:r>
              <a:rPr lang="ru-RU" b="1" dirty="0" smtClean="0"/>
              <a:t>ха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285984" y="1428736"/>
            <a:ext cx="4357718" cy="15001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Обучение детей с нарушениями слуха </a:t>
            </a:r>
            <a:endParaRPr lang="ru-RU" sz="32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3500438"/>
            <a:ext cx="2571768" cy="14144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Образовательные учреждения I  вида</a:t>
            </a:r>
            <a:endParaRPr lang="ru-RU" sz="24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714348" y="5000636"/>
            <a:ext cx="2571768" cy="14287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Образовательные учреждения  II вида</a:t>
            </a:r>
            <a:endParaRPr lang="ru-RU" sz="2400" dirty="0"/>
          </a:p>
        </p:txBody>
      </p:sp>
      <p:cxnSp>
        <p:nvCxnSpPr>
          <p:cNvPr id="7" name="Прямая со стрелкой 6"/>
          <p:cNvCxnSpPr/>
          <p:nvPr/>
        </p:nvCxnSpPr>
        <p:spPr>
          <a:xfrm rot="10800000" flipV="1">
            <a:off x="2285984" y="3000372"/>
            <a:ext cx="1214446" cy="4286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5643570" y="3000372"/>
            <a:ext cx="1000132" cy="4286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Прямоугольник 9"/>
          <p:cNvSpPr/>
          <p:nvPr/>
        </p:nvSpPr>
        <p:spPr>
          <a:xfrm>
            <a:off x="3571868" y="5000636"/>
            <a:ext cx="2500330" cy="13430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условиях интегрированного обучения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143636" y="4643446"/>
            <a:ext cx="2286016" cy="192882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образовательных учреждениях общего назначения,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071802" y="3571876"/>
            <a:ext cx="1557342" cy="12001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 дому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6786578" y="3143248"/>
            <a:ext cx="2357422" cy="13430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условиях стационарного лечебного учреждения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5" name="Прямая со стрелкой 14"/>
          <p:cNvCxnSpPr/>
          <p:nvPr/>
        </p:nvCxnSpPr>
        <p:spPr>
          <a:xfrm rot="16200000" flipH="1">
            <a:off x="4857752" y="3071810"/>
            <a:ext cx="1571636" cy="14287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 rot="5400000">
            <a:off x="2250265" y="3393281"/>
            <a:ext cx="1928826" cy="10001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 rot="5400000">
            <a:off x="3857620" y="3214686"/>
            <a:ext cx="571504" cy="1428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 rot="16200000" flipH="1">
            <a:off x="3964777" y="3750471"/>
            <a:ext cx="1785950" cy="4286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69006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Школьная система образования лиц с нарушениями слуха.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На современном этапе предусмотрено разнообразие организационных форм обучения: дети с нарушениями слуха могут обучаться в специальных (коррекционных) образовательных учреждениях I и II вида, в различных условиях интегрированного обучения, в образовательных учреждениях общего назначения, на дому, в условиях стационарного лечебного учреждения, в билингвистических классах.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74638"/>
            <a:ext cx="8929718" cy="1797040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 Высшее и среднее профессиональное   образование лиц с нарушениями слуха 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857488" y="2071678"/>
            <a:ext cx="3286148" cy="12858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Модели профессионального образования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14282" y="3643314"/>
            <a:ext cx="2428892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интегрированная форма обучения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571604" y="4786322"/>
            <a:ext cx="2571768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смешанная форма обучения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429124" y="4786322"/>
            <a:ext cx="3000396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специальные учебные заведения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143636" y="3714752"/>
            <a:ext cx="2786082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дистанционные формы обучения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9" name="Прямая со стрелкой 8"/>
          <p:cNvCxnSpPr/>
          <p:nvPr/>
        </p:nvCxnSpPr>
        <p:spPr>
          <a:xfrm rot="5400000">
            <a:off x="3214678" y="3643314"/>
            <a:ext cx="1214446" cy="7858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 rot="16200000" flipH="1">
            <a:off x="4536281" y="3679033"/>
            <a:ext cx="1214446" cy="7143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rot="10800000" flipV="1">
            <a:off x="2714612" y="3429000"/>
            <a:ext cx="714380" cy="5000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>
            <a:off x="5286380" y="3500438"/>
            <a:ext cx="785818" cy="5000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69006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В настоящее время существуют следующие модели профессионального образования: 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• интегрированная форма обучения; 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• смешанная форма обучения; 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• специальные учебные заведения; 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• дистанционные формы обучения.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329642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Обучение глухих и слабослышащих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дошкольников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14282" y="1928802"/>
            <a:ext cx="1985970" cy="164307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специальные детские сады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000232" y="3929066"/>
            <a:ext cx="1914532" cy="17145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детские сады общего типа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357686" y="3929066"/>
            <a:ext cx="2628912" cy="17145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группы кратковременного пребывания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286512" y="1571612"/>
            <a:ext cx="2700350" cy="20002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консультативного обучения в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сурдологических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и реабилитационных центрах.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8" name="Прямая со стрелкой 7"/>
          <p:cNvCxnSpPr/>
          <p:nvPr/>
        </p:nvCxnSpPr>
        <p:spPr>
          <a:xfrm rot="10800000" flipV="1">
            <a:off x="2285984" y="1500174"/>
            <a:ext cx="2143140" cy="8572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 rot="5400000">
            <a:off x="2643174" y="2000240"/>
            <a:ext cx="2286016" cy="128588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rot="16200000" flipH="1">
            <a:off x="3714744" y="2214554"/>
            <a:ext cx="2357454" cy="9286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>
            <a:off x="4429124" y="1500174"/>
            <a:ext cx="1785950" cy="7858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74638"/>
            <a:ext cx="8643998" cy="1868478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  Высшие профессиональные учреждения, предлагающие совместное обучение лиц с нарушениями слуха и слышащих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28596" y="2428868"/>
            <a:ext cx="1285884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РДА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643174" y="5143512"/>
            <a:ext cx="1485904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РГПУ им.Герцена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786578" y="2428868"/>
            <a:ext cx="1557342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НГТУ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857752" y="5143512"/>
            <a:ext cx="1500198" cy="9286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ИФК им. Лесгафта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714480" y="3929066"/>
            <a:ext cx="1214446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МОГУФК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357158" y="5072074"/>
            <a:ext cx="1285884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ВГТУ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7429520" y="5143512"/>
            <a:ext cx="1500198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НГПУ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5786446" y="3929066"/>
            <a:ext cx="1485904" cy="8429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/>
              <a:t>УТиД</a:t>
            </a:r>
            <a:endParaRPr lang="ru-RU" dirty="0"/>
          </a:p>
        </p:txBody>
      </p:sp>
      <p:cxnSp>
        <p:nvCxnSpPr>
          <p:cNvPr id="12" name="Прямая со стрелкой 11"/>
          <p:cNvCxnSpPr/>
          <p:nvPr/>
        </p:nvCxnSpPr>
        <p:spPr>
          <a:xfrm rot="10800000" flipV="1">
            <a:off x="1857356" y="1928802"/>
            <a:ext cx="928694" cy="64294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rot="5400000">
            <a:off x="857224" y="2143116"/>
            <a:ext cx="2786082" cy="250033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rot="5400000">
            <a:off x="2393141" y="2321711"/>
            <a:ext cx="1785950" cy="11430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 rot="5400000">
            <a:off x="2321703" y="3250405"/>
            <a:ext cx="3000396" cy="5000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 rot="16200000" flipH="1">
            <a:off x="3464711" y="3321843"/>
            <a:ext cx="3000396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 rot="16200000" flipH="1">
            <a:off x="4714876" y="2285992"/>
            <a:ext cx="1785950" cy="121444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 rot="16200000" flipH="1">
            <a:off x="5357818" y="2428868"/>
            <a:ext cx="3071834" cy="207170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>
            <a:off x="6286512" y="1928802"/>
            <a:ext cx="714380" cy="4286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26196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 Из высших профессиональных учреждений, предлагающих совместное обучение лиц с нарушениями слуха и слышащих, можно отметить следующие: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• Российская академия предпринимательства,  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• Владимирский государственный технический университет,  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• Московский областной государственный институт физической культуры (заочное отделение),  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•  РГПУ им. А.И. Герцена;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• Институт физической культуры им. Лесгафта (Санкт-Петербург), 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• Университет технологии и дизайна (Санкт-Петербург), 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• Новосибирский государственный технический университет, 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•  Новосибирский государственный педагогический университет.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68478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Специальные учебные заведения, обучающие только лиц с проблемами здоровья</a:t>
            </a:r>
            <a:endParaRPr lang="ru-RU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500166" y="2857496"/>
            <a:ext cx="2143140" cy="15573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МГСИИ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786314" y="2857496"/>
            <a:ext cx="2128846" cy="15001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ИСР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" name="Прямая со стрелкой 5"/>
          <p:cNvCxnSpPr/>
          <p:nvPr/>
        </p:nvCxnSpPr>
        <p:spPr>
          <a:xfrm rot="10800000" flipV="1">
            <a:off x="3000364" y="2071678"/>
            <a:ext cx="1071570" cy="64294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>
            <a:off x="4857752" y="2071678"/>
            <a:ext cx="785818" cy="64294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797568"/>
          </a:xfrm>
        </p:spPr>
        <p:txBody>
          <a:bodyPr>
            <a:norm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В специальных учебных заведениях обучаются только лица с проблемами здоровья: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Московский государственный специализированный институт искусств. </a:t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- Институт социальной реабилитации Новосибирского государственного технического университета. 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74638"/>
            <a:ext cx="8572560" cy="5940444"/>
          </a:xfrm>
        </p:spPr>
        <p:txBody>
          <a:bodyPr>
            <a:no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На современном этапе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психолого-медико-педагогическая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коррекционная помощь оказывается детям с нарушениями слуха с первых месяцев жизни (с момента обнаружения снижения слуха). Глухим и слабослышащим детям дошкольного возраста предоставлена возможность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воспитанияи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обучения в специальных детских садах, а также в условиях интегрированного воспитания и обучения в детских садах общего типа, в группах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кратковревременного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пребывания, консультативного обучения в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сурдологических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и реабилитационных центрах.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74320"/>
            <a:ext cx="7642128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Школьное обучение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детей с нарушениями слуха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85786" y="2214554"/>
            <a:ext cx="2557474" cy="23431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общеобразовательные школы общего типа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286380" y="2143116"/>
            <a:ext cx="2857520" cy="24145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специальных (коррекционных) образовательных учреждениях для глухих детей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8" name="Прямая со стрелкой 7"/>
          <p:cNvCxnSpPr/>
          <p:nvPr/>
        </p:nvCxnSpPr>
        <p:spPr>
          <a:xfrm rot="10800000" flipV="1">
            <a:off x="2714612" y="1428736"/>
            <a:ext cx="1500198" cy="64294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>
            <a:off x="5072066" y="1428736"/>
            <a:ext cx="1357322" cy="5715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797568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 Наиболее подготовленные слабослышащие и </a:t>
            </a: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неслышащие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дети школьного возраста поступают в общеобразовательные школы общего типа. Основная часть школьников с врожденной или рано приобретенной (в </a:t>
            </a: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доречевой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период) глухотой обучается в специальных (коррекционных) образовательных учреждениях для глухих детей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Образовательные учреждения для лиц с недостатками слуха 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14282" y="1785926"/>
            <a:ext cx="1771656" cy="164307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дошкольное воспитание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142976" y="3786190"/>
            <a:ext cx="1985970" cy="15573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неполное среднее образование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357950" y="1857364"/>
            <a:ext cx="2357454" cy="15716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специальные профессиональные учебные заведения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357554" y="4214818"/>
            <a:ext cx="2357454" cy="20574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среднее общее и профессиональное образование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929322" y="3929066"/>
            <a:ext cx="1643074" cy="13573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высшее образование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1" name="Прямая со стрелкой 10"/>
          <p:cNvCxnSpPr/>
          <p:nvPr/>
        </p:nvCxnSpPr>
        <p:spPr>
          <a:xfrm rot="10800000" flipV="1">
            <a:off x="2071670" y="1428736"/>
            <a:ext cx="1571636" cy="8572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rot="5400000">
            <a:off x="2357422" y="1714488"/>
            <a:ext cx="2143140" cy="157163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 rot="5400000">
            <a:off x="3071802" y="2714620"/>
            <a:ext cx="271464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 rot="16200000" flipH="1">
            <a:off x="4250529" y="1893083"/>
            <a:ext cx="2286016" cy="135732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>
            <a:off x="5072066" y="1500174"/>
            <a:ext cx="1214446" cy="7858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26196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Система образовательных учреждений для лиц с недостатками слуха представлена разными учреждениями в зависимости от возраста: дошкольное воспитание; неполное среднее образование; среднее общее и профессиональное образование; высшее образование; специальные профессиональные учебные заведения.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74320"/>
            <a:ext cx="8715436" cy="1143000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Обучение и воспитание глухих с слабослышащих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детей раннего дошкольного возраста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1785926"/>
            <a:ext cx="2357422" cy="18573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Детский сад компенсирующего вида для глухих и/или для слабослышащих детей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928662" y="4000504"/>
            <a:ext cx="1843094" cy="164307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Детские сады комбинированного вида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214678" y="3929066"/>
            <a:ext cx="3071834" cy="27146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Дошкольные группы, отделения в специальных коррекционных общеобразовательных школах, школах-интернатах для глухих или слабослышащих и позднооглохших детей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357950" y="1643050"/>
            <a:ext cx="2486036" cy="25717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Образовательные учреждения для детей дошкольного и младшего школьного возраста  для слабослышащих или для глухих детей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8" name="Прямая со стрелкой 7"/>
          <p:cNvCxnSpPr/>
          <p:nvPr/>
        </p:nvCxnSpPr>
        <p:spPr>
          <a:xfrm rot="5400000">
            <a:off x="2321703" y="1393017"/>
            <a:ext cx="642942" cy="4286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 rot="5400000">
            <a:off x="1750199" y="1893083"/>
            <a:ext cx="2571768" cy="135732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rot="16200000" flipH="1">
            <a:off x="3143240" y="2428868"/>
            <a:ext cx="2357454" cy="2143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>
            <a:stCxn id="2" idx="2"/>
          </p:cNvCxnSpPr>
          <p:nvPr/>
        </p:nvCxnSpPr>
        <p:spPr>
          <a:xfrm rot="16200000" flipH="1">
            <a:off x="4780606" y="1280152"/>
            <a:ext cx="1297300" cy="157163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1285860"/>
            <a:ext cx="8858312" cy="4000528"/>
          </a:xfrm>
        </p:spPr>
        <p:txBody>
          <a:bodyPr>
            <a:no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Деятельность дошкольных образовательных учреждений регулируется «Типовым положением о дошкольном образовательном учреждении» (1995). Глухие и слабослышащие дети раннего дошкольного возраста могут воспитываться и обучаться в следующих образовательных учреждениях: 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Детский сад компенсирующего вида для глухих и/или для слабослышащих детей; 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Детские сады комбинированного вида; 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Дошкольные группы, отделения в специальных коррекционных общеобразовательных школах, школах-интернатах для глухих или слабослышащих и позднооглохших детей. В дошкольные отделения и группы при детских садах могут приниматься дети с 1,5 – 2-х летнего возраста при наличии условий для их воспитания. 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Образовательные учреждения для детей дошкольного и младшего школьного возраста «Начальная школа – детский сад» для глухих или для слабослышащих детей и образовательное учреждение для детей дошкольного и школьного возраста «Школа – детский сад» для глухих или для слабослышащих детей. В структуре данных образовательных учреждений могут быть группы детей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преддошколного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и дошкольного возраста, а также либо начальное звено, либо начальная и основная школа ( с первого по 10 – 12 классы) для слабослышащих или для глухих детей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хническая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292</TotalTime>
  <Words>654</Words>
  <PresentationFormat>Экран (4:3)</PresentationFormat>
  <Paragraphs>70</Paragraphs>
  <Slides>23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Техническая</vt:lpstr>
      <vt:lpstr>   Непрерывная система образования (ранняя помощь, дошкольное и предшкольное, школьное, профессиональное образование) лиц с нарушениями слуха</vt:lpstr>
      <vt:lpstr>            Обучение глухих и слабослышащих дошкольников</vt:lpstr>
      <vt:lpstr>  На современном этапе психолого-медико-педагогическая коррекционная помощь оказывается детям с нарушениями слуха с первых месяцев жизни (с момента обнаружения снижения слуха). Глухим и слабослышащим детям дошкольного возраста предоставлена возможность воспитанияи обучения в специальных детских садах, а также в условиях интегрированного воспитания и обучения в детских садах общего типа, в группах кратковревременного пребывания, консультативного обучения в сурдологических и реабилитационных центрах.</vt:lpstr>
      <vt:lpstr>            Школьное обучение       детей с нарушениями слуха</vt:lpstr>
      <vt:lpstr>  Наиболее подготовленные слабослышащие и неслышащие дети школьного возраста поступают в общеобразовательные школы общего типа. Основная часть школьников с врожденной или рано приобретенной (в доречевой период) глухотой обучается в специальных (коррекционных) образовательных учреждениях для глухих детей</vt:lpstr>
      <vt:lpstr> Образовательные учреждения для лиц с недостатками слуха </vt:lpstr>
      <vt:lpstr>Система образовательных учреждений для лиц с недостатками слуха представлена разными учреждениями в зависимости от возраста: дошкольное воспитание; неполное среднее образование; среднее общее и профессиональное образование; высшее образование; специальные профессиональные учебные заведения. </vt:lpstr>
      <vt:lpstr>Обучение и воспитание глухих с слабослышащих   детей раннего дошкольного возраста</vt:lpstr>
      <vt:lpstr>  Деятельность дошкольных образовательных учреждений регулируется «Типовым положением о дошкольном образовательном учреждении» (1995). Глухие и слабослышащие дети раннего дошкольного возраста могут воспитываться и обучаться в следующих образовательных учреждениях:  - Детский сад компенсирующего вида для глухих и/или для слабослышащих детей;  - Детские сады комбинированного вида;  - Дошкольные группы, отделения в специальных коррекционных общеобразовательных школах, школах-интернатах для глухих или слабослышащих и позднооглохших детей. В дошкольные отделения и группы при детских садах могут приниматься дети с 1,5 – 2-х летнего возраста при наличии условий для их воспитания.  - Образовательные учреждения для детей дошкольного и младшего школьного возраста «Начальная школа – детский сад» для глухих или для слабослышащих детей и образовательное учреждение для детей дошкольного и школьного возраста «Школа – детский сад» для глухих или для слабослышащих детей. В структуре данных образовательных учреждений могут быть группы детей преддошколного и дошкольного возраста, а также либо начальное звено, либо начальная и основная школа ( с первого по 10 – 12 классы) для слабослышащих или для глухих детей</vt:lpstr>
      <vt:lpstr> Обучение  неслышащих (глухих детей) в специальных коррекционных школах   1 вида</vt:lpstr>
      <vt:lpstr>Неслышащие (глухие) дети могут обучаться в специальных (коррекционных) школах I вида, которая осуществляет образовательный процесс в соответствии с уровнем общеобразовательных программ трех ступеней общего образования: 1 ступень – начальное общее образование (нормативный срок освоения 5-6 лет, в зависимости от учебных предметов, 6-7 лет, с учетом подготовительного класса); 2 ступень – основное общее образование (нормативный срок освоения 5-6 лет); 3 ступень – среднее (полное) общее образование (нормативный срок освоения 2 года).</vt:lpstr>
      <vt:lpstr>Системы обучения глухих</vt:lpstr>
      <vt:lpstr>В современной сурдопедагогике, как отечественной, так и зарубежной, применяются две системы обучения глухих:  - На основе билингвистического подхода; - на основе словесной речи.</vt:lpstr>
      <vt:lpstr>Дошкольные учреждения  с учетом состояния слуха и речи</vt:lpstr>
      <vt:lpstr> С учетом состояния слуха и речи организуются дошкольные учреждения двух типов:  -для глухих детей, -для слабослышащих детей. </vt:lpstr>
      <vt:lpstr>Школьная система образования лиц с нарушениями слуха  </vt:lpstr>
      <vt:lpstr>Школьная система образования лиц с нарушениями слуха.  На современном этапе предусмотрено разнообразие организационных форм обучения: дети с нарушениями слуха могут обучаться в специальных (коррекционных) образовательных учреждениях I и II вида, в различных условиях интегрированного обучения, в образовательных учреждениях общего назначения, на дому, в условиях стационарного лечебного учреждения, в билингвистических классах.</vt:lpstr>
      <vt:lpstr>  Высшее и среднее профессиональное   образование лиц с нарушениями слуха </vt:lpstr>
      <vt:lpstr>  В настоящее время существуют следующие модели профессионального образования:  • интегрированная форма обучения;  • смешанная форма обучения;  • специальные учебные заведения;  • дистанционные формы обучения. </vt:lpstr>
      <vt:lpstr>   Высшие профессиональные учреждения, предлагающие совместное обучение лиц с нарушениями слуха и слышащих</vt:lpstr>
      <vt:lpstr>  Из высших профессиональных учреждений, предлагающих совместное обучение лиц с нарушениями слуха и слышащих, можно отметить следующие:  • Российская академия предпринимательства,   • Владимирский государственный технический университет,   • Московский областной государственный институт физической культуры (заочное отделение),   •  РГПУ им. А.И. Герцена;  • Институт физической культуры им. Лесгафта (Санкт-Петербург),  • Университет технологии и дизайна (Санкт-Петербург),  • Новосибирский государственный технический университет,  •  Новосибирский государственный педагогический университет.</vt:lpstr>
      <vt:lpstr>Специальные учебные заведения, обучающие только лиц с проблемами здоровья</vt:lpstr>
      <vt:lpstr> В специальных учебных заведениях обучаются только лица с проблемами здоровья:  - Московский государственный специализированный институт искусств.  - Институт социальной реабилитации Новосибирского государственного технического университета.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Осенние измениеия в природе</dc:title>
  <cp:lastModifiedBy>User</cp:lastModifiedBy>
  <cp:revision>35</cp:revision>
  <dcterms:modified xsi:type="dcterms:W3CDTF">2018-01-07T15:31:09Z</dcterms:modified>
</cp:coreProperties>
</file>