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65" r:id="rId2"/>
    <p:sldId id="266" r:id="rId3"/>
    <p:sldId id="267" r:id="rId4"/>
    <p:sldId id="268" r:id="rId5"/>
    <p:sldId id="269" r:id="rId6"/>
    <p:sldId id="270" r:id="rId7"/>
    <p:sldId id="256" r:id="rId8"/>
    <p:sldId id="257" r:id="rId9"/>
    <p:sldId id="271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howGuides="1">
      <p:cViewPr varScale="1">
        <p:scale>
          <a:sx n="65" d="100"/>
          <a:sy n="65" d="100"/>
        </p:scale>
        <p:origin x="834" y="5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sp>
          <p:nvSpPr>
            <p:cNvPr id="15" name="Freeform 14"/>
            <p:cNvSpPr/>
            <p:nvPr/>
          </p:nvSpPr>
          <p:spPr>
            <a:xfrm>
              <a:off x="0" y="-7862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84FB-B16F-47CB-AA2E-782ADE092A1B}" type="datetimeFigureOut">
              <a:rPr lang="ru-RU" smtClean="0"/>
              <a:t>вс 17.12.17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E165-A2C2-400F-ABC9-C59E05C0C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4600523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84FB-B16F-47CB-AA2E-782ADE092A1B}" type="datetimeFigureOut">
              <a:rPr lang="ru-RU" smtClean="0"/>
              <a:t>вс 17.12.17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E165-A2C2-400F-ABC9-C59E05C0C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615578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84FB-B16F-47CB-AA2E-782ADE092A1B}" type="datetimeFigureOut">
              <a:rPr lang="ru-RU" smtClean="0"/>
              <a:t>вс 17.12.17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E165-A2C2-400F-ABC9-C59E05C0C89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7006130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84FB-B16F-47CB-AA2E-782ADE092A1B}" type="datetimeFigureOut">
              <a:rPr lang="ru-RU" smtClean="0"/>
              <a:t>вс 17.12.17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E165-A2C2-400F-ABC9-C59E05C0C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3355310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84FB-B16F-47CB-AA2E-782ADE092A1B}" type="datetimeFigureOut">
              <a:rPr lang="ru-RU" smtClean="0"/>
              <a:t>вс 17.12.17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E165-A2C2-400F-ABC9-C59E05C0C89B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148615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84FB-B16F-47CB-AA2E-782ADE092A1B}" type="datetimeFigureOut">
              <a:rPr lang="ru-RU" smtClean="0"/>
              <a:t>вс 17.12.17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E165-A2C2-400F-ABC9-C59E05C0C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4335234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84FB-B16F-47CB-AA2E-782ADE092A1B}" type="datetimeFigureOut">
              <a:rPr lang="ru-RU" smtClean="0"/>
              <a:t>вс 17.12.17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E165-A2C2-400F-ABC9-C59E05C0C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34693960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84FB-B16F-47CB-AA2E-782ADE092A1B}" type="datetimeFigureOut">
              <a:rPr lang="ru-RU" smtClean="0"/>
              <a:t>вс 17.12.17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E165-A2C2-400F-ABC9-C59E05C0C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12137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84FB-B16F-47CB-AA2E-782ADE092A1B}" type="datetimeFigureOut">
              <a:rPr lang="ru-RU" smtClean="0"/>
              <a:t>вс 17.12.17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E165-A2C2-400F-ABC9-C59E05C0C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7422483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84FB-B16F-47CB-AA2E-782ADE092A1B}" type="datetimeFigureOut">
              <a:rPr lang="ru-RU" smtClean="0"/>
              <a:t>вс 17.12.17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E165-A2C2-400F-ABC9-C59E05C0C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44988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84FB-B16F-47CB-AA2E-782ADE092A1B}" type="datetimeFigureOut">
              <a:rPr lang="ru-RU" smtClean="0"/>
              <a:t>вс 17.12.17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E165-A2C2-400F-ABC9-C59E05C0C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107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84FB-B16F-47CB-AA2E-782ADE092A1B}" type="datetimeFigureOut">
              <a:rPr lang="ru-RU" smtClean="0"/>
              <a:t>вс 17.12.17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E165-A2C2-400F-ABC9-C59E05C0C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098995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84FB-B16F-47CB-AA2E-782ADE092A1B}" type="datetimeFigureOut">
              <a:rPr lang="ru-RU" smtClean="0"/>
              <a:t>вс 17.12.17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E165-A2C2-400F-ABC9-C59E05C0C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769355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84FB-B16F-47CB-AA2E-782ADE092A1B}" type="datetimeFigureOut">
              <a:rPr lang="ru-RU" smtClean="0"/>
              <a:t>вс 17.12.17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E165-A2C2-400F-ABC9-C59E05C0C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454073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84FB-B16F-47CB-AA2E-782ADE092A1B}" type="datetimeFigureOut">
              <a:rPr lang="ru-RU" smtClean="0"/>
              <a:t>вс 17.12.17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E165-A2C2-400F-ABC9-C59E05C0C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32201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3FE165-A2C2-400F-ABC9-C59E05C0C89B}" type="slidenum">
              <a:rPr lang="ru-RU" smtClean="0"/>
              <a:t>‹#›</a:t>
            </a:fld>
            <a:endParaRPr lang="ru-RU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7184FB-B16F-47CB-AA2E-782ADE092A1B}" type="datetimeFigureOut">
              <a:rPr lang="ru-RU" smtClean="0"/>
              <a:t>вс 17.12.17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55280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2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C7184FB-B16F-47CB-AA2E-782ADE092A1B}" type="datetimeFigureOut">
              <a:rPr lang="ru-RU" smtClean="0"/>
              <a:t>вс 17.12.17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883FE165-A2C2-400F-ABC9-C59E05C0C89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9142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  <p:sldLayoutId id="2147483689" r:id="rId12"/>
    <p:sldLayoutId id="2147483690" r:id="rId13"/>
    <p:sldLayoutId id="2147483691" r:id="rId14"/>
    <p:sldLayoutId id="2147483692" r:id="rId15"/>
    <p:sldLayoutId id="214748369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032387" y="1194619"/>
            <a:ext cx="7045251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6000" b="1" dirty="0" err="1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Қайырлы</a:t>
            </a:r>
            <a:r>
              <a:rPr lang="ru-RU" sz="6000" b="1" dirty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 </a:t>
            </a:r>
            <a:r>
              <a:rPr lang="ru-RU" sz="6000" b="1" dirty="0" err="1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таң</a:t>
            </a:r>
            <a:r>
              <a:rPr lang="ru-RU" sz="6000" b="1" dirty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! Доброе утро! </a:t>
            </a:r>
            <a:r>
              <a:rPr lang="ru-RU" sz="6000" b="1" dirty="0" err="1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Bonjour</a:t>
            </a:r>
            <a:r>
              <a:rPr lang="ru-RU" sz="6000" b="1" dirty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! </a:t>
            </a:r>
            <a:endParaRPr lang="ru-RU" sz="6000" b="1" dirty="0">
              <a:ln w="12700">
                <a:solidFill>
                  <a:sysClr val="windowText" lastClr="000000"/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806" y="5349875"/>
            <a:ext cx="1626806" cy="16268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0029408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0597" y="264874"/>
            <a:ext cx="911450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Правила </a:t>
            </a:r>
            <a:r>
              <a:rPr lang="ru-RU" sz="4800" b="1" dirty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поведения на уроке:</a:t>
            </a:r>
          </a:p>
          <a:p>
            <a:r>
              <a:rPr lang="ru-RU" sz="4800" b="1" i="1" dirty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- один говорит, остальные слушают;</a:t>
            </a:r>
            <a:endParaRPr lang="ru-RU" sz="4800" b="1" dirty="0">
              <a:ln w="12700">
                <a:solidFill>
                  <a:sysClr val="windowText" lastClr="000000"/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r>
              <a:rPr lang="ru-RU" sz="4800" b="1" i="1" dirty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- сначала подумай, а потом говори;</a:t>
            </a:r>
            <a:endParaRPr lang="ru-RU" sz="4800" b="1" dirty="0">
              <a:ln w="12700">
                <a:solidFill>
                  <a:sysClr val="windowText" lastClr="000000"/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  <a:p>
            <a:r>
              <a:rPr lang="ru-RU" sz="4800" b="1" i="1" dirty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- сначала подумай, а потом делай.</a:t>
            </a:r>
            <a:r>
              <a:rPr lang="ru-RU" sz="4800" b="1" dirty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806" y="5349875"/>
            <a:ext cx="1626806" cy="16268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8961935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204452" y="457052"/>
            <a:ext cx="876545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Учебная </a:t>
            </a:r>
            <a:r>
              <a:rPr lang="ru-RU" sz="4800" b="1" dirty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тема </a:t>
            </a:r>
            <a:r>
              <a:rPr lang="ru-RU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урока </a:t>
            </a:r>
            <a:r>
              <a:rPr lang="ru-RU" sz="4800" b="1" dirty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«Приготовление холодных блюд и </a:t>
            </a:r>
            <a:r>
              <a:rPr lang="ru-RU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закусок»</a:t>
            </a:r>
          </a:p>
          <a:p>
            <a:r>
              <a:rPr lang="ru-RU" sz="4800" b="1" i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Тема занятия: </a:t>
            </a:r>
            <a:r>
              <a:rPr lang="ru-RU" sz="4800" b="1" i="1" dirty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  <a:latin typeface="Times New Roman" panose="02020603050405020304" pitchFamily="18" charset="0"/>
                <a:ea typeface="Times New Roman" panose="02020603050405020304" pitchFamily="18" charset="0"/>
              </a:rPr>
              <a:t>приготовление салата «Винегрет» и бутербродов. </a:t>
            </a:r>
            <a:endParaRPr lang="ru-RU" sz="4800" b="1" dirty="0">
              <a:ln w="12700">
                <a:solidFill>
                  <a:sysClr val="windowText" lastClr="000000"/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806" y="5349875"/>
            <a:ext cx="1626806" cy="16268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2078540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710597" y="368562"/>
            <a:ext cx="9915832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Урок  </a:t>
            </a:r>
            <a:r>
              <a:rPr lang="ru-RU" sz="3200" b="1" dirty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будет строиться следующим образом:  </a:t>
            </a:r>
          </a:p>
          <a:p>
            <a:r>
              <a:rPr lang="ru-RU" sz="3200" b="1" dirty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1. На вводном инструктаже мы посмотрим презентацию, заполним  учебной модуль,   выполним задания в специальной программе на персональных компьютерах. </a:t>
            </a:r>
          </a:p>
          <a:p>
            <a:r>
              <a:rPr lang="ru-RU" sz="3200" b="1" dirty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2.	На текущем инструктаже вы  приготовите блюда согласно расчетам </a:t>
            </a:r>
            <a:r>
              <a:rPr lang="ru-RU" sz="3200" b="1" dirty="0" err="1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инструкционно</a:t>
            </a:r>
            <a:r>
              <a:rPr lang="ru-RU" sz="3200" b="1" dirty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-технологических  карт, оформите их для подачи.</a:t>
            </a:r>
          </a:p>
          <a:p>
            <a:r>
              <a:rPr lang="ru-RU" sz="3200" b="1" dirty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3.	На заключительном инструктаже мы подведем итоги, разберем ошибки.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806" y="5349875"/>
            <a:ext cx="1626806" cy="16268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493225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48365" y="825762"/>
            <a:ext cx="9915832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600" b="1" dirty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Холодные закуски – это блюда, с которых начинается любая трапеза. В первую очередь к холодным закускам относят бутерброды, сандвичи, тартинки, канапе, мясные и рыбные изделия, а также пирожки, маринованные грибы и соленья, салаты.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806" y="5349875"/>
            <a:ext cx="1626806" cy="16268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5829971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592611" y="1651672"/>
            <a:ext cx="991583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С</a:t>
            </a:r>
            <a:r>
              <a:rPr lang="ru-RU" sz="40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ловарь </a:t>
            </a:r>
            <a:r>
              <a:rPr lang="ru-RU" sz="4000" b="1" dirty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толкует слово «салат» как блюдо из мелко нарезанных овощей, мяса, рыбы, грибов, фруктов в холодном виде. </a:t>
            </a:r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806" y="5349875"/>
            <a:ext cx="1626806" cy="16268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5916169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одержимое 2"/>
          <p:cNvSpPr txBox="1">
            <a:spLocks/>
          </p:cNvSpPr>
          <p:nvPr/>
        </p:nvSpPr>
        <p:spPr>
          <a:xfrm>
            <a:off x="2215455" y="1719534"/>
            <a:ext cx="5429288" cy="507209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55000" lnSpcReduction="20000"/>
          </a:bodyPr>
          <a:lstStyle>
            <a:lvl1pPr marL="0" indent="0" algn="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800" kern="120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6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Pct val="80000"/>
              <a:buFont typeface="Wingdings 3" charset="2"/>
              <a:buNone/>
              <a:defRPr sz="1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Чудак математик</a:t>
            </a:r>
          </a:p>
          <a:p>
            <a:pPr algn="ctr"/>
            <a:r>
              <a:rPr lang="ru-RU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В Германии жил.</a:t>
            </a:r>
          </a:p>
          <a:p>
            <a:pPr algn="ctr"/>
            <a:r>
              <a:rPr lang="ru-RU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Он хлеб с колбасою</a:t>
            </a:r>
          </a:p>
          <a:p>
            <a:pPr algn="ctr"/>
            <a:r>
              <a:rPr lang="ru-RU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Случайно сложил.</a:t>
            </a:r>
          </a:p>
          <a:p>
            <a:pPr algn="ctr"/>
            <a:r>
              <a:rPr lang="ru-RU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Затем результат</a:t>
            </a:r>
          </a:p>
          <a:p>
            <a:pPr algn="ctr"/>
            <a:r>
              <a:rPr lang="ru-RU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Положил себе в рот.</a:t>
            </a:r>
          </a:p>
          <a:p>
            <a:pPr algn="ctr"/>
            <a:r>
              <a:rPr lang="ru-RU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Вот так человек</a:t>
            </a:r>
          </a:p>
          <a:p>
            <a:pPr algn="ctr"/>
            <a:r>
              <a:rPr lang="ru-RU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Изобрел Бутерброд.</a:t>
            </a:r>
          </a:p>
          <a:p>
            <a:pPr algn="ctr"/>
            <a:r>
              <a:rPr lang="ru-RU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 </a:t>
            </a:r>
          </a:p>
          <a:p>
            <a:pPr algn="ctr"/>
            <a:r>
              <a:rPr lang="ru-RU" sz="4800" b="1" dirty="0" smtClean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                                             Генрих Сапгир</a:t>
            </a:r>
          </a:p>
          <a:p>
            <a:pPr algn="ctr"/>
            <a:endParaRPr lang="ru-RU" sz="4800" b="1" dirty="0">
              <a:ln w="12700">
                <a:solidFill>
                  <a:sysClr val="windowText" lastClr="000000"/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025575" y="305084"/>
            <a:ext cx="6758006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r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pPr algn="ctr"/>
            <a:r>
              <a:rPr lang="ru-RU" sz="4800" b="1" smtClean="0">
                <a:ln w="12700">
                  <a:solidFill>
                    <a:sysClr val="windowText" lastClr="000000"/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История изобретения бутерброда</a:t>
            </a:r>
            <a:endParaRPr lang="ru-RU" sz="4800" b="1" dirty="0">
              <a:ln w="12700">
                <a:solidFill>
                  <a:sysClr val="windowText" lastClr="000000"/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7" name="Рисунок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806" y="5349875"/>
            <a:ext cx="1626806" cy="16268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3565956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2"/>
          <p:cNvSpPr txBox="1">
            <a:spLocks noChangeArrowheads="1"/>
          </p:cNvSpPr>
          <p:nvPr/>
        </p:nvSpPr>
        <p:spPr bwMode="auto">
          <a:xfrm>
            <a:off x="109329" y="248544"/>
            <a:ext cx="1170993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ru-RU" sz="3200" dirty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Классификация бутербродов</a:t>
            </a:r>
            <a:endParaRPr lang="en-US" sz="3200" dirty="0">
              <a:ln w="0"/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grpSp>
        <p:nvGrpSpPr>
          <p:cNvPr id="3" name="Group 3"/>
          <p:cNvGrpSpPr>
            <a:grpSpLocks noChangeAspect="1"/>
          </p:cNvGrpSpPr>
          <p:nvPr/>
        </p:nvGrpSpPr>
        <p:grpSpPr bwMode="auto">
          <a:xfrm>
            <a:off x="471948" y="858128"/>
            <a:ext cx="10766323" cy="5999872"/>
            <a:chOff x="2231" y="949"/>
            <a:chExt cx="7200" cy="4582"/>
          </a:xfrm>
        </p:grpSpPr>
        <p:sp>
          <p:nvSpPr>
            <p:cNvPr id="4" name="AutoShape 4"/>
            <p:cNvSpPr>
              <a:spLocks noChangeAspect="1" noChangeArrowheads="1"/>
            </p:cNvSpPr>
            <p:nvPr/>
          </p:nvSpPr>
          <p:spPr bwMode="auto">
            <a:xfrm>
              <a:off x="2231" y="949"/>
              <a:ext cx="7200" cy="458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ru-RU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5" name="Rectangle 5"/>
            <p:cNvSpPr>
              <a:spLocks noChangeArrowheads="1"/>
            </p:cNvSpPr>
            <p:nvPr/>
          </p:nvSpPr>
          <p:spPr bwMode="auto">
            <a:xfrm>
              <a:off x="4288" y="2913"/>
              <a:ext cx="2957" cy="392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60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Виды бутербродов</a:t>
              </a:r>
            </a:p>
          </p:txBody>
        </p:sp>
        <p:sp>
          <p:nvSpPr>
            <p:cNvPr id="6" name="Rectangle 6"/>
            <p:cNvSpPr>
              <a:spLocks noChangeArrowheads="1"/>
            </p:cNvSpPr>
            <p:nvPr/>
          </p:nvSpPr>
          <p:spPr bwMode="auto">
            <a:xfrm>
              <a:off x="2488" y="1080"/>
              <a:ext cx="1285" cy="524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20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Открытые</a:t>
              </a:r>
            </a:p>
          </p:txBody>
        </p:sp>
        <p:sp>
          <p:nvSpPr>
            <p:cNvPr id="7" name="Rectangle 7"/>
            <p:cNvSpPr>
              <a:spLocks noChangeArrowheads="1"/>
            </p:cNvSpPr>
            <p:nvPr/>
          </p:nvSpPr>
          <p:spPr bwMode="auto">
            <a:xfrm>
              <a:off x="5188" y="1080"/>
              <a:ext cx="1285" cy="524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20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Закрытые (сандвич)</a:t>
              </a:r>
            </a:p>
          </p:txBody>
        </p:sp>
        <p:sp>
          <p:nvSpPr>
            <p:cNvPr id="8" name="Rectangle 8"/>
            <p:cNvSpPr>
              <a:spLocks noChangeArrowheads="1"/>
            </p:cNvSpPr>
            <p:nvPr/>
          </p:nvSpPr>
          <p:spPr bwMode="auto">
            <a:xfrm>
              <a:off x="7888" y="1080"/>
              <a:ext cx="1285" cy="524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txBody>
            <a:bodyPr anchor="ctr"/>
            <a:lstStyle/>
            <a:p>
              <a:pPr algn="ctr"/>
              <a:r>
                <a:rPr lang="ru-RU" sz="12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Закусочные</a:t>
              </a:r>
            </a:p>
          </p:txBody>
        </p:sp>
        <p:sp>
          <p:nvSpPr>
            <p:cNvPr id="9" name="Rectangle 9"/>
            <p:cNvSpPr>
              <a:spLocks noChangeArrowheads="1"/>
            </p:cNvSpPr>
            <p:nvPr/>
          </p:nvSpPr>
          <p:spPr bwMode="auto">
            <a:xfrm>
              <a:off x="2745" y="1865"/>
              <a:ext cx="1028" cy="394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20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простые</a:t>
              </a:r>
            </a:p>
          </p:txBody>
        </p:sp>
        <p:sp>
          <p:nvSpPr>
            <p:cNvPr id="10" name="Rectangle 10"/>
            <p:cNvSpPr>
              <a:spLocks noChangeArrowheads="1"/>
            </p:cNvSpPr>
            <p:nvPr/>
          </p:nvSpPr>
          <p:spPr bwMode="auto">
            <a:xfrm>
              <a:off x="2745" y="2520"/>
              <a:ext cx="1029" cy="393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20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сложные</a:t>
              </a:r>
            </a:p>
          </p:txBody>
        </p:sp>
        <p:sp>
          <p:nvSpPr>
            <p:cNvPr id="11" name="Rectangle 11"/>
            <p:cNvSpPr>
              <a:spLocks noChangeArrowheads="1"/>
            </p:cNvSpPr>
            <p:nvPr/>
          </p:nvSpPr>
          <p:spPr bwMode="auto">
            <a:xfrm>
              <a:off x="2745" y="3174"/>
              <a:ext cx="1029" cy="394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20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горячие</a:t>
              </a:r>
            </a:p>
          </p:txBody>
        </p:sp>
        <p:sp>
          <p:nvSpPr>
            <p:cNvPr id="12" name="Rectangle 12"/>
            <p:cNvSpPr>
              <a:spLocks noChangeArrowheads="1"/>
            </p:cNvSpPr>
            <p:nvPr/>
          </p:nvSpPr>
          <p:spPr bwMode="auto">
            <a:xfrm>
              <a:off x="2745" y="3829"/>
              <a:ext cx="1029" cy="393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20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холодные</a:t>
              </a:r>
            </a:p>
          </p:txBody>
        </p:sp>
        <p:cxnSp>
          <p:nvCxnSpPr>
            <p:cNvPr id="13" name="AutoShape 13"/>
            <p:cNvCxnSpPr>
              <a:cxnSpLocks noChangeShapeType="1"/>
              <a:stCxn id="6" idx="1"/>
              <a:endCxn id="12" idx="1"/>
            </p:cNvCxnSpPr>
            <p:nvPr/>
          </p:nvCxnSpPr>
          <p:spPr bwMode="auto">
            <a:xfrm rot="10800000" flipH="1" flipV="1">
              <a:off x="2477" y="1342"/>
              <a:ext cx="258" cy="2683"/>
            </a:xfrm>
            <a:prstGeom prst="bentConnector3">
              <a:avLst>
                <a:gd name="adj1" fmla="val -95833"/>
              </a:avLst>
            </a:prstGeom>
            <a:noFill/>
            <a:ln w="38100">
              <a:solidFill>
                <a:srgbClr val="00FFFF"/>
              </a:solidFill>
              <a:miter lim="800000"/>
              <a:headEnd/>
              <a:tailEnd type="triangle" w="med" len="med"/>
            </a:ln>
          </p:spPr>
        </p:cxnSp>
        <p:sp>
          <p:nvSpPr>
            <p:cNvPr id="14" name="Line 14"/>
            <p:cNvSpPr>
              <a:spLocks noChangeShapeType="1"/>
            </p:cNvSpPr>
            <p:nvPr/>
          </p:nvSpPr>
          <p:spPr bwMode="auto">
            <a:xfrm>
              <a:off x="2231" y="3305"/>
              <a:ext cx="514" cy="1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5" name="Line 15"/>
            <p:cNvSpPr>
              <a:spLocks noChangeShapeType="1"/>
            </p:cNvSpPr>
            <p:nvPr/>
          </p:nvSpPr>
          <p:spPr bwMode="auto">
            <a:xfrm>
              <a:off x="2231" y="2782"/>
              <a:ext cx="514" cy="1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6" name="Line 16"/>
            <p:cNvSpPr>
              <a:spLocks noChangeShapeType="1"/>
            </p:cNvSpPr>
            <p:nvPr/>
          </p:nvSpPr>
          <p:spPr bwMode="auto">
            <a:xfrm>
              <a:off x="2231" y="2127"/>
              <a:ext cx="514" cy="1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17" name="Rectangle 17"/>
            <p:cNvSpPr>
              <a:spLocks noChangeArrowheads="1"/>
            </p:cNvSpPr>
            <p:nvPr/>
          </p:nvSpPr>
          <p:spPr bwMode="auto">
            <a:xfrm>
              <a:off x="7888" y="1865"/>
              <a:ext cx="1029" cy="394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txBody>
            <a:bodyPr anchor="ctr"/>
            <a:lstStyle/>
            <a:p>
              <a:pPr algn="ctr"/>
              <a:r>
                <a:rPr lang="ru-RU" sz="12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канапе</a:t>
              </a:r>
            </a:p>
          </p:txBody>
        </p:sp>
        <p:sp>
          <p:nvSpPr>
            <p:cNvPr id="18" name="Rectangle 18"/>
            <p:cNvSpPr>
              <a:spLocks noChangeArrowheads="1"/>
            </p:cNvSpPr>
            <p:nvPr/>
          </p:nvSpPr>
          <p:spPr bwMode="auto">
            <a:xfrm>
              <a:off x="7888" y="2520"/>
              <a:ext cx="1029" cy="393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  <a:effectLst>
              <a:glow rad="228600">
                <a:schemeClr val="accent2">
                  <a:satMod val="175000"/>
                  <a:alpha val="40000"/>
                </a:schemeClr>
              </a:glow>
            </a:effectLst>
          </p:spPr>
          <p:txBody>
            <a:bodyPr anchor="ctr"/>
            <a:lstStyle/>
            <a:p>
              <a:pPr algn="ctr"/>
              <a:r>
                <a:rPr lang="ru-RU" sz="1200" dirty="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тартинки</a:t>
              </a:r>
            </a:p>
          </p:txBody>
        </p:sp>
        <p:cxnSp>
          <p:nvCxnSpPr>
            <p:cNvPr id="19" name="AutoShape 19"/>
            <p:cNvCxnSpPr>
              <a:cxnSpLocks noChangeShapeType="1"/>
            </p:cNvCxnSpPr>
            <p:nvPr/>
          </p:nvCxnSpPr>
          <p:spPr bwMode="auto">
            <a:xfrm flipH="1">
              <a:off x="9019" y="1470"/>
              <a:ext cx="257" cy="1374"/>
            </a:xfrm>
            <a:prstGeom prst="bentConnector3">
              <a:avLst>
                <a:gd name="adj1" fmla="val -60021"/>
              </a:avLst>
            </a:prstGeom>
            <a:noFill/>
            <a:ln w="38100">
              <a:solidFill>
                <a:srgbClr val="00FFFF"/>
              </a:solidFill>
              <a:miter lim="800000"/>
              <a:headEnd/>
              <a:tailEnd type="triangle" w="med" len="med"/>
            </a:ln>
          </p:spPr>
        </p:cxnSp>
        <p:sp>
          <p:nvSpPr>
            <p:cNvPr id="20" name="Line 20"/>
            <p:cNvSpPr>
              <a:spLocks noChangeShapeType="1"/>
            </p:cNvSpPr>
            <p:nvPr/>
          </p:nvSpPr>
          <p:spPr bwMode="auto">
            <a:xfrm flipH="1">
              <a:off x="8949" y="2121"/>
              <a:ext cx="409" cy="5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1" name="Line 21"/>
            <p:cNvSpPr>
              <a:spLocks noChangeShapeType="1"/>
            </p:cNvSpPr>
            <p:nvPr/>
          </p:nvSpPr>
          <p:spPr bwMode="auto">
            <a:xfrm flipV="1">
              <a:off x="5831" y="1604"/>
              <a:ext cx="1" cy="523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2" name="Line 22"/>
            <p:cNvSpPr>
              <a:spLocks noChangeShapeType="1"/>
            </p:cNvSpPr>
            <p:nvPr/>
          </p:nvSpPr>
          <p:spPr bwMode="auto">
            <a:xfrm flipV="1">
              <a:off x="6602" y="1342"/>
              <a:ext cx="1286" cy="785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3" name="Line 23"/>
            <p:cNvSpPr>
              <a:spLocks noChangeShapeType="1"/>
            </p:cNvSpPr>
            <p:nvPr/>
          </p:nvSpPr>
          <p:spPr bwMode="auto">
            <a:xfrm flipH="1" flipV="1">
              <a:off x="3774" y="1342"/>
              <a:ext cx="1157" cy="785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4" name="Rectangle 24"/>
            <p:cNvSpPr>
              <a:spLocks noChangeArrowheads="1"/>
            </p:cNvSpPr>
            <p:nvPr/>
          </p:nvSpPr>
          <p:spPr bwMode="auto">
            <a:xfrm>
              <a:off x="4288" y="2127"/>
              <a:ext cx="2957" cy="392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40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По способу приготовления</a:t>
              </a:r>
            </a:p>
          </p:txBody>
        </p:sp>
        <p:sp>
          <p:nvSpPr>
            <p:cNvPr id="25" name="Line 25"/>
            <p:cNvSpPr>
              <a:spLocks noChangeShapeType="1"/>
            </p:cNvSpPr>
            <p:nvPr/>
          </p:nvSpPr>
          <p:spPr bwMode="auto">
            <a:xfrm flipV="1">
              <a:off x="5831" y="2520"/>
              <a:ext cx="0" cy="393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6" name="Rectangle 26"/>
            <p:cNvSpPr>
              <a:spLocks noChangeArrowheads="1"/>
            </p:cNvSpPr>
            <p:nvPr/>
          </p:nvSpPr>
          <p:spPr bwMode="auto">
            <a:xfrm>
              <a:off x="4288" y="3698"/>
              <a:ext cx="2957" cy="392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40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По виду используемых продуктов</a:t>
              </a:r>
            </a:p>
          </p:txBody>
        </p:sp>
        <p:sp>
          <p:nvSpPr>
            <p:cNvPr id="27" name="Line 27"/>
            <p:cNvSpPr>
              <a:spLocks noChangeShapeType="1"/>
            </p:cNvSpPr>
            <p:nvPr/>
          </p:nvSpPr>
          <p:spPr bwMode="auto">
            <a:xfrm>
              <a:off x="5831" y="3305"/>
              <a:ext cx="0" cy="393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28" name="Rectangle 28"/>
            <p:cNvSpPr>
              <a:spLocks noChangeArrowheads="1"/>
            </p:cNvSpPr>
            <p:nvPr/>
          </p:nvSpPr>
          <p:spPr bwMode="auto">
            <a:xfrm>
              <a:off x="2488" y="4876"/>
              <a:ext cx="900" cy="392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20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Мясные</a:t>
              </a:r>
            </a:p>
          </p:txBody>
        </p:sp>
        <p:sp>
          <p:nvSpPr>
            <p:cNvPr id="29" name="Rectangle 29"/>
            <p:cNvSpPr>
              <a:spLocks noChangeArrowheads="1"/>
            </p:cNvSpPr>
            <p:nvPr/>
          </p:nvSpPr>
          <p:spPr bwMode="auto">
            <a:xfrm>
              <a:off x="6731" y="4876"/>
              <a:ext cx="1029" cy="392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20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Овощные</a:t>
              </a:r>
            </a:p>
          </p:txBody>
        </p:sp>
        <p:sp>
          <p:nvSpPr>
            <p:cNvPr id="30" name="Rectangle 30"/>
            <p:cNvSpPr>
              <a:spLocks noChangeArrowheads="1"/>
            </p:cNvSpPr>
            <p:nvPr/>
          </p:nvSpPr>
          <p:spPr bwMode="auto">
            <a:xfrm>
              <a:off x="3902" y="4876"/>
              <a:ext cx="900" cy="392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20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Рыбные</a:t>
              </a:r>
            </a:p>
          </p:txBody>
        </p:sp>
        <p:sp>
          <p:nvSpPr>
            <p:cNvPr id="31" name="Rectangle 31"/>
            <p:cNvSpPr>
              <a:spLocks noChangeArrowheads="1"/>
            </p:cNvSpPr>
            <p:nvPr/>
          </p:nvSpPr>
          <p:spPr bwMode="auto">
            <a:xfrm>
              <a:off x="5317" y="4877"/>
              <a:ext cx="900" cy="392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20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Сладкие</a:t>
              </a:r>
            </a:p>
          </p:txBody>
        </p:sp>
        <p:sp>
          <p:nvSpPr>
            <p:cNvPr id="32" name="Rectangle 32"/>
            <p:cNvSpPr>
              <a:spLocks noChangeArrowheads="1"/>
            </p:cNvSpPr>
            <p:nvPr/>
          </p:nvSpPr>
          <p:spPr bwMode="auto">
            <a:xfrm>
              <a:off x="8274" y="4876"/>
              <a:ext cx="1028" cy="392"/>
            </a:xfrm>
            <a:prstGeom prst="rect">
              <a:avLst/>
            </a:prstGeom>
            <a:solidFill>
              <a:srgbClr val="CCFFFF"/>
            </a:solidFill>
            <a:ln w="38100">
              <a:solidFill>
                <a:srgbClr val="0000FF"/>
              </a:solidFill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r>
                <a:rPr lang="ru-RU" sz="1200">
                  <a:ln w="0"/>
                  <a:effectLst>
                    <a:outerShdw blurRad="38100" dist="19050" dir="2700000" algn="tl" rotWithShape="0">
                      <a:schemeClr val="dk1">
                        <a:alpha val="40000"/>
                      </a:schemeClr>
                    </a:outerShdw>
                  </a:effectLst>
                </a:rPr>
                <a:t>Молочные</a:t>
              </a:r>
            </a:p>
          </p:txBody>
        </p:sp>
        <p:sp>
          <p:nvSpPr>
            <p:cNvPr id="33" name="Line 33"/>
            <p:cNvSpPr>
              <a:spLocks noChangeShapeType="1"/>
            </p:cNvSpPr>
            <p:nvPr/>
          </p:nvSpPr>
          <p:spPr bwMode="auto">
            <a:xfrm flipH="1">
              <a:off x="3002" y="4091"/>
              <a:ext cx="1415" cy="785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4" name="Line 34"/>
            <p:cNvSpPr>
              <a:spLocks noChangeShapeType="1"/>
            </p:cNvSpPr>
            <p:nvPr/>
          </p:nvSpPr>
          <p:spPr bwMode="auto">
            <a:xfrm flipH="1">
              <a:off x="4288" y="4091"/>
              <a:ext cx="386" cy="785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5" name="Line 35"/>
            <p:cNvSpPr>
              <a:spLocks noChangeShapeType="1"/>
            </p:cNvSpPr>
            <p:nvPr/>
          </p:nvSpPr>
          <p:spPr bwMode="auto">
            <a:xfrm>
              <a:off x="7117" y="4091"/>
              <a:ext cx="1671" cy="785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6" name="Line 36"/>
            <p:cNvSpPr>
              <a:spLocks noChangeShapeType="1"/>
            </p:cNvSpPr>
            <p:nvPr/>
          </p:nvSpPr>
          <p:spPr bwMode="auto">
            <a:xfrm>
              <a:off x="6860" y="4091"/>
              <a:ext cx="385" cy="785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  <p:sp>
          <p:nvSpPr>
            <p:cNvPr id="37" name="Line 37"/>
            <p:cNvSpPr>
              <a:spLocks noChangeShapeType="1"/>
            </p:cNvSpPr>
            <p:nvPr/>
          </p:nvSpPr>
          <p:spPr bwMode="auto">
            <a:xfrm>
              <a:off x="5831" y="4091"/>
              <a:ext cx="1" cy="786"/>
            </a:xfrm>
            <a:prstGeom prst="line">
              <a:avLst/>
            </a:prstGeom>
            <a:noFill/>
            <a:ln w="38100">
              <a:solidFill>
                <a:srgbClr val="00FFFF"/>
              </a:solidFill>
              <a:round/>
              <a:headEnd/>
              <a:tailEnd type="triangle" w="med" len="med"/>
            </a:ln>
          </p:spPr>
          <p:txBody>
            <a:bodyPr/>
            <a:lstStyle/>
            <a:p>
              <a:endParaRPr lang="ru-RU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endParaRPr>
            </a:p>
          </p:txBody>
        </p:sp>
      </p:grpSp>
      <p:pic>
        <p:nvPicPr>
          <p:cNvPr id="38" name="Рисунок 3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2864" y="-59817"/>
            <a:ext cx="1626806" cy="16268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13447688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0597" y="2560638"/>
            <a:ext cx="8866261" cy="1143000"/>
          </a:xfrm>
        </p:spPr>
        <p:txBody>
          <a:bodyPr>
            <a:noAutofit/>
          </a:bodyPr>
          <a:lstStyle/>
          <a:p>
            <a:r>
              <a:rPr lang="ru-RU" sz="4800" b="1" dirty="0" smtClean="0">
                <a:ln w="12700">
                  <a:solidFill>
                    <a:schemeClr val="accent3">
                      <a:lumMod val="50000"/>
                    </a:schemeClr>
                  </a:solidFill>
                  <a:prstDash val="solid"/>
                </a:ln>
                <a:pattFill prst="narHorz">
                  <a:fgClr>
                    <a:schemeClr val="accent3"/>
                  </a:fgClr>
                  <a:bgClr>
                    <a:schemeClr val="accent3">
                      <a:lumMod val="40000"/>
                      <a:lumOff val="60000"/>
                    </a:schemeClr>
                  </a:bgClr>
                </a:pattFill>
                <a:effectLst>
                  <a:innerShdw blurRad="177800">
                    <a:schemeClr val="accent3">
                      <a:lumMod val="50000"/>
                    </a:schemeClr>
                  </a:innerShdw>
                </a:effectLst>
              </a:rPr>
              <a:t>Переходим в лабораторию </a:t>
            </a:r>
            <a:endParaRPr lang="ru-RU" sz="4800" b="1" dirty="0">
              <a:ln w="12700">
                <a:solidFill>
                  <a:schemeClr val="accent3">
                    <a:lumMod val="50000"/>
                  </a:schemeClr>
                </a:solidFill>
                <a:prstDash val="solid"/>
              </a:ln>
              <a:pattFill prst="narHorz">
                <a:fgClr>
                  <a:schemeClr val="accent3"/>
                </a:fgClr>
                <a:bgClr>
                  <a:schemeClr val="accent3">
                    <a:lumMod val="40000"/>
                    <a:lumOff val="60000"/>
                  </a:schemeClr>
                </a:bgClr>
              </a:pattFill>
              <a:effectLst>
                <a:innerShdw blurRad="177800">
                  <a:schemeClr val="accent3">
                    <a:lumMod val="50000"/>
                  </a:schemeClr>
                </a:innerShdw>
              </a:effectLst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02806" y="5349875"/>
            <a:ext cx="1626806" cy="1626806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</p:spTree>
    <p:extLst>
      <p:ext uri="{BB962C8B-B14F-4D97-AF65-F5344CB8AC3E}">
        <p14:creationId xmlns:p14="http://schemas.microsoft.com/office/powerpoint/2010/main" val="319051486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5" presetClass="entr" presetSubtype="0" repeatCount="indefinite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5FCBEF"/>
      </a:accent1>
      <a:accent2>
        <a:srgbClr val="2E83C3"/>
      </a:accent2>
      <a:accent3>
        <a:srgbClr val="42D0A2"/>
      </a:accent3>
      <a:accent4>
        <a:srgbClr val="2E946B"/>
      </a:accent4>
      <a:accent5>
        <a:srgbClr val="42B051"/>
      </a:accent5>
      <a:accent6>
        <a:srgbClr val="96D141"/>
      </a:accent6>
      <a:hlink>
        <a:srgbClr val="3FCDE7"/>
      </a:hlink>
      <a:folHlink>
        <a:srgbClr val="A9D3E1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0B5AB586-D108-4FC1-8368-649FE654B89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214</Words>
  <Application>Microsoft Office PowerPoint</Application>
  <PresentationFormat>Широкоэкранный</PresentationFormat>
  <Paragraphs>43</Paragraphs>
  <Slides>9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4" baseType="lpstr">
      <vt:lpstr>Arial</vt:lpstr>
      <vt:lpstr>Times New Roman</vt:lpstr>
      <vt:lpstr>Trebuchet MS</vt:lpstr>
      <vt:lpstr>Wingdings 3</vt:lpstr>
      <vt:lpstr>Аспект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Переходим в лабораторию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7</cp:revision>
  <dcterms:created xsi:type="dcterms:W3CDTF">2017-12-15T02:06:23Z</dcterms:created>
  <dcterms:modified xsi:type="dcterms:W3CDTF">2017-12-17T07:38:53Z</dcterms:modified>
</cp:coreProperties>
</file>