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61" r:id="rId3"/>
    <p:sldId id="274" r:id="rId4"/>
    <p:sldId id="275" r:id="rId5"/>
    <p:sldId id="276" r:id="rId6"/>
    <p:sldId id="264" r:id="rId7"/>
    <p:sldId id="265" r:id="rId8"/>
    <p:sldId id="266" r:id="rId9"/>
    <p:sldId id="277" r:id="rId10"/>
    <p:sldId id="278" r:id="rId11"/>
    <p:sldId id="279" r:id="rId12"/>
    <p:sldId id="280" r:id="rId13"/>
    <p:sldId id="281" r:id="rId14"/>
    <p:sldId id="282" r:id="rId15"/>
    <p:sldId id="267" r:id="rId16"/>
    <p:sldId id="268" r:id="rId17"/>
    <p:sldId id="283" r:id="rId18"/>
    <p:sldId id="270" r:id="rId19"/>
    <p:sldId id="271" r:id="rId20"/>
    <p:sldId id="272" r:id="rId21"/>
    <p:sldId id="273" r:id="rId22"/>
    <p:sldId id="257" r:id="rId23"/>
    <p:sldId id="25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B2F"/>
    <a:srgbClr val="0D03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4" autoAdjust="0"/>
    <p:restoredTop sz="94660"/>
  </p:normalViewPr>
  <p:slideViewPr>
    <p:cSldViewPr snapToGrid="0">
      <p:cViewPr varScale="1">
        <p:scale>
          <a:sx n="76" d="100"/>
          <a:sy n="76" d="100"/>
        </p:scale>
        <p:origin x="4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ECB0E21-D473-4079-808A-5E1549E819C1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1C9F7FF-8574-4F91-8FE9-DB6CE59BF6D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672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0E21-D473-4079-808A-5E1549E819C1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F7FF-8574-4F91-8FE9-DB6CE59BF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195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0E21-D473-4079-808A-5E1549E819C1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F7FF-8574-4F91-8FE9-DB6CE59BF6D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96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0E21-D473-4079-808A-5E1549E819C1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F7FF-8574-4F91-8FE9-DB6CE59BF6D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356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0E21-D473-4079-808A-5E1549E819C1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F7FF-8574-4F91-8FE9-DB6CE59BF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727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0E21-D473-4079-808A-5E1549E819C1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F7FF-8574-4F91-8FE9-DB6CE59BF6D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893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0E21-D473-4079-808A-5E1549E819C1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F7FF-8574-4F91-8FE9-DB6CE59BF6D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199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0E21-D473-4079-808A-5E1549E819C1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F7FF-8574-4F91-8FE9-DB6CE59BF6D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692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0E21-D473-4079-808A-5E1549E819C1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F7FF-8574-4F91-8FE9-DB6CE59BF6D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12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0E21-D473-4079-808A-5E1549E819C1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F7FF-8574-4F91-8FE9-DB6CE59BF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345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0E21-D473-4079-808A-5E1549E819C1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F7FF-8574-4F91-8FE9-DB6CE59BF6D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33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0E21-D473-4079-808A-5E1549E819C1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F7FF-8574-4F91-8FE9-DB6CE59BF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07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0E21-D473-4079-808A-5E1549E819C1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F7FF-8574-4F91-8FE9-DB6CE59BF6D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084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0E21-D473-4079-808A-5E1549E819C1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F7FF-8574-4F91-8FE9-DB6CE59BF6D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39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0E21-D473-4079-808A-5E1549E819C1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F7FF-8574-4F91-8FE9-DB6CE59BF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72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0E21-D473-4079-808A-5E1549E819C1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F7FF-8574-4F91-8FE9-DB6CE59BF6D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212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0E21-D473-4079-808A-5E1549E819C1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F7FF-8574-4F91-8FE9-DB6CE59BF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14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ECB0E21-D473-4079-808A-5E1549E819C1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C9F7FF-8574-4F91-8FE9-DB6CE59BF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64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Имена </a:t>
            </a: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существительные</a:t>
            </a:r>
            <a:r>
              <a:rPr lang="en-US" sz="4000" b="1" i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US" sz="4000" b="1" i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Повторение 6 класс</a:t>
            </a:r>
            <a:endParaRPr lang="ru-RU" sz="4000" b="1" i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МБОУ «Старо-</a:t>
            </a:r>
            <a:r>
              <a:rPr lang="ru-RU" b="1" dirty="0" err="1" smtClean="0">
                <a:solidFill>
                  <a:srgbClr val="002060"/>
                </a:solidFill>
              </a:rPr>
              <a:t>Матакская</a:t>
            </a:r>
            <a:r>
              <a:rPr lang="ru-RU" b="1" dirty="0" smtClean="0">
                <a:solidFill>
                  <a:srgbClr val="002060"/>
                </a:solidFill>
              </a:rPr>
              <a:t> СОШ» РТ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учитель русского языка и литературы </a:t>
            </a:r>
            <a:r>
              <a:rPr lang="ru-RU" b="1" dirty="0" err="1" smtClean="0">
                <a:solidFill>
                  <a:srgbClr val="002060"/>
                </a:solidFill>
              </a:rPr>
              <a:t>Севрикеева</a:t>
            </a:r>
            <a:r>
              <a:rPr lang="ru-RU" b="1" dirty="0" smtClean="0">
                <a:solidFill>
                  <a:srgbClr val="002060"/>
                </a:solidFill>
              </a:rPr>
              <a:t> Л.А.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09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206169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 Black" panose="020B0A04020102020204" pitchFamily="34" charset="0"/>
              </a:rPr>
              <a:t>№ </a:t>
            </a:r>
            <a:r>
              <a:rPr lang="ru-RU" b="1" i="1" dirty="0">
                <a:latin typeface="Arial Black" panose="020B0A04020102020204" pitchFamily="34" charset="0"/>
              </a:rPr>
              <a:t>2. </a:t>
            </a:r>
            <a:r>
              <a:rPr lang="ru-RU" i="1" dirty="0">
                <a:latin typeface="Arial Black" panose="020B0A04020102020204" pitchFamily="34" charset="0"/>
              </a:rPr>
              <a:t>Из данных слов выписать </a:t>
            </a:r>
            <a:r>
              <a:rPr lang="ru-RU" b="1" i="1" dirty="0">
                <a:latin typeface="Arial Black" panose="020B0A04020102020204" pitchFamily="34" charset="0"/>
              </a:rPr>
              <a:t>несклоняемые имена существительные: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3244240"/>
            <a:ext cx="9601196" cy="2631627"/>
          </a:xfrm>
        </p:spPr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Депо, кофе</a:t>
            </a:r>
            <a:r>
              <a:rPr lang="ru-RU" sz="6000" b="1" dirty="0">
                <a:solidFill>
                  <a:srgbClr val="FF0000"/>
                </a:solidFill>
                <a:latin typeface="Arial Black" panose="020B0A04020102020204" pitchFamily="34" charset="0"/>
              </a:rPr>
              <a:t>, </a:t>
            </a:r>
            <a:r>
              <a:rPr lang="ru-RU" sz="6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пальто</a:t>
            </a:r>
            <a:r>
              <a:rPr lang="ru-RU" sz="6000" b="1" dirty="0">
                <a:solidFill>
                  <a:srgbClr val="FF0000"/>
                </a:solidFill>
                <a:latin typeface="Arial Black" panose="020B0A04020102020204" pitchFamily="34" charset="0"/>
              </a:rPr>
              <a:t>, </a:t>
            </a:r>
            <a:r>
              <a:rPr lang="ru-RU" sz="6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6000" b="1" dirty="0">
                <a:solidFill>
                  <a:srgbClr val="FF0000"/>
                </a:solidFill>
                <a:latin typeface="Arial Black" panose="020B0A04020102020204" pitchFamily="34" charset="0"/>
              </a:rPr>
              <a:t>такси.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0653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3084" y="731612"/>
            <a:ext cx="9601196" cy="212432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 Black" panose="020B0A04020102020204" pitchFamily="34" charset="0"/>
              </a:rPr>
              <a:t>№</a:t>
            </a:r>
            <a:r>
              <a:rPr lang="ru-RU" b="1" i="1" dirty="0">
                <a:latin typeface="Arial Black" panose="020B0A04020102020204" pitchFamily="34" charset="0"/>
              </a:rPr>
              <a:t>3. </a:t>
            </a:r>
            <a:r>
              <a:rPr lang="ru-RU" i="1" dirty="0">
                <a:latin typeface="Arial Black" panose="020B0A04020102020204" pitchFamily="34" charset="0"/>
              </a:rPr>
              <a:t>Из данных слов выписать </a:t>
            </a:r>
            <a:r>
              <a:rPr lang="ru-RU" b="1" i="1" dirty="0">
                <a:latin typeface="Arial Black" panose="020B0A04020102020204" pitchFamily="34" charset="0"/>
              </a:rPr>
              <a:t>имена существительные общего рода:</a:t>
            </a:r>
            <a:r>
              <a:rPr lang="ru-RU" dirty="0">
                <a:latin typeface="Arial Black" panose="020B0A04020102020204" pitchFamily="34" charset="0"/>
              </a:rPr>
              <a:t/>
            </a:r>
            <a:br>
              <a:rPr lang="ru-RU" dirty="0">
                <a:latin typeface="Arial Black" panose="020B0A04020102020204" pitchFamily="34" charset="0"/>
              </a:rPr>
            </a:b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956142"/>
            <a:ext cx="9601196" cy="2919726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Непоседа</a:t>
            </a:r>
            <a:r>
              <a:rPr lang="ru-RU" sz="5400" b="1" dirty="0">
                <a:solidFill>
                  <a:srgbClr val="FF0000"/>
                </a:solidFill>
                <a:latin typeface="Arial Black" panose="020B0A04020102020204" pitchFamily="34" charset="0"/>
              </a:rPr>
              <a:t>, </a:t>
            </a:r>
            <a:r>
              <a:rPr lang="ru-RU" sz="5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зазнайка.</a:t>
            </a:r>
            <a:endParaRPr lang="ru-RU" sz="5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9787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290180"/>
            <a:ext cx="9601196" cy="1665961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 Black" panose="020B0A04020102020204" pitchFamily="34" charset="0"/>
              </a:rPr>
              <a:t>№</a:t>
            </a:r>
            <a:r>
              <a:rPr lang="ru-RU" b="1" i="1" dirty="0">
                <a:latin typeface="Arial Black" panose="020B0A04020102020204" pitchFamily="34" charset="0"/>
              </a:rPr>
              <a:t>4. </a:t>
            </a:r>
            <a:r>
              <a:rPr lang="ru-RU" i="1" dirty="0">
                <a:latin typeface="Arial Black" panose="020B0A04020102020204" pitchFamily="34" charset="0"/>
              </a:rPr>
              <a:t>Из данных слов выписать </a:t>
            </a:r>
            <a:r>
              <a:rPr lang="ru-RU" b="1" i="1" dirty="0">
                <a:latin typeface="Arial Black" panose="020B0A04020102020204" pitchFamily="34" charset="0"/>
              </a:rPr>
              <a:t>имена существительные среднего рода:</a:t>
            </a:r>
            <a:r>
              <a:rPr lang="ru-RU" dirty="0">
                <a:latin typeface="Arial Black" panose="020B0A04020102020204" pitchFamily="34" charset="0"/>
              </a:rPr>
              <a:t/>
            </a:r>
            <a:br>
              <a:rPr lang="ru-RU" dirty="0">
                <a:latin typeface="Arial Black" panose="020B0A04020102020204" pitchFamily="34" charset="0"/>
              </a:rPr>
            </a:b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3344448"/>
            <a:ext cx="9601196" cy="2531419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Окно</a:t>
            </a:r>
            <a:r>
              <a:rPr lang="ru-RU" sz="5400" b="1" dirty="0">
                <a:solidFill>
                  <a:srgbClr val="FF0000"/>
                </a:solidFill>
                <a:latin typeface="Arial Black" panose="020B0A04020102020204" pitchFamily="34" charset="0"/>
              </a:rPr>
              <a:t>, </a:t>
            </a:r>
            <a:r>
              <a:rPr lang="ru-RU" sz="5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5400" b="1" dirty="0">
                <a:solidFill>
                  <a:srgbClr val="FF0000"/>
                </a:solidFill>
                <a:latin typeface="Arial Black" panose="020B0A04020102020204" pitchFamily="34" charset="0"/>
              </a:rPr>
              <a:t>депо, </a:t>
            </a:r>
            <a:r>
              <a:rPr lang="ru-RU" sz="5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5400" b="1" dirty="0">
                <a:solidFill>
                  <a:srgbClr val="FF0000"/>
                </a:solidFill>
                <a:latin typeface="Arial Black" panose="020B0A04020102020204" pitchFamily="34" charset="0"/>
              </a:rPr>
              <a:t>пальто, </a:t>
            </a:r>
            <a:r>
              <a:rPr lang="ru-RU" sz="5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5400" b="1" dirty="0">
                <a:solidFill>
                  <a:srgbClr val="FF0000"/>
                </a:solidFill>
                <a:latin typeface="Arial Black" panose="020B0A04020102020204" pitchFamily="34" charset="0"/>
              </a:rPr>
              <a:t>такси.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6430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9906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 Black" panose="020B0A04020102020204" pitchFamily="34" charset="0"/>
              </a:rPr>
              <a:t>№</a:t>
            </a:r>
            <a:r>
              <a:rPr lang="ru-RU" b="1" i="1" dirty="0">
                <a:latin typeface="Arial Black" panose="020B0A04020102020204" pitchFamily="34" charset="0"/>
              </a:rPr>
              <a:t>5. </a:t>
            </a:r>
            <a:r>
              <a:rPr lang="ru-RU" i="1" dirty="0">
                <a:latin typeface="Arial Black" panose="020B0A04020102020204" pitchFamily="34" charset="0"/>
              </a:rPr>
              <a:t>Из данных слов выписать </a:t>
            </a:r>
            <a:r>
              <a:rPr lang="ru-RU" b="1" i="1" dirty="0">
                <a:latin typeface="Arial Black" panose="020B0A04020102020204" pitchFamily="34" charset="0"/>
              </a:rPr>
              <a:t>имена существительные мужского рода:</a:t>
            </a:r>
            <a:r>
              <a:rPr lang="ru-RU" dirty="0">
                <a:latin typeface="Arial Black" panose="020B0A04020102020204" pitchFamily="34" charset="0"/>
              </a:rPr>
              <a:t/>
            </a:r>
            <a:br>
              <a:rPr lang="ru-RU" dirty="0">
                <a:latin typeface="Arial Black" panose="020B0A04020102020204" pitchFamily="34" charset="0"/>
              </a:rPr>
            </a:b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3181610"/>
            <a:ext cx="9601196" cy="2694257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Спорт</a:t>
            </a:r>
            <a:r>
              <a:rPr lang="ru-RU" sz="4800" b="1" dirty="0">
                <a:solidFill>
                  <a:srgbClr val="FF0000"/>
                </a:solidFill>
                <a:latin typeface="Arial Black" panose="020B0A04020102020204" pitchFamily="34" charset="0"/>
              </a:rPr>
              <a:t>, </a:t>
            </a:r>
            <a:r>
              <a:rPr lang="ru-RU" sz="4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4800" b="1" dirty="0">
                <a:solidFill>
                  <a:srgbClr val="FF0000"/>
                </a:solidFill>
                <a:latin typeface="Arial Black" panose="020B0A04020102020204" pitchFamily="34" charset="0"/>
              </a:rPr>
              <a:t>автомобиль, путь, </a:t>
            </a:r>
            <a:r>
              <a:rPr lang="ru-RU" sz="4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кофе.</a:t>
            </a:r>
            <a:endParaRPr lang="ru-RU" sz="4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441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189" y="957080"/>
            <a:ext cx="9601196" cy="2237057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 Black" panose="020B0A04020102020204" pitchFamily="34" charset="0"/>
              </a:rPr>
              <a:t>№</a:t>
            </a:r>
            <a:r>
              <a:rPr lang="ru-RU" b="1" i="1" dirty="0">
                <a:latin typeface="Arial Black" panose="020B0A04020102020204" pitchFamily="34" charset="0"/>
              </a:rPr>
              <a:t>6. </a:t>
            </a:r>
            <a:r>
              <a:rPr lang="ru-RU" i="1" dirty="0">
                <a:latin typeface="Arial Black" panose="020B0A04020102020204" pitchFamily="34" charset="0"/>
              </a:rPr>
              <a:t>Из данных слов выписать </a:t>
            </a:r>
            <a:r>
              <a:rPr lang="ru-RU" b="1" i="1" dirty="0">
                <a:latin typeface="Arial Black" panose="020B0A04020102020204" pitchFamily="34" charset="0"/>
              </a:rPr>
              <a:t>имена существительные женского рода:</a:t>
            </a:r>
            <a:r>
              <a:rPr lang="ru-RU" dirty="0">
                <a:latin typeface="Arial Black" panose="020B0A04020102020204" pitchFamily="34" charset="0"/>
              </a:rPr>
              <a:t/>
            </a:r>
            <a:br>
              <a:rPr lang="ru-RU" dirty="0">
                <a:latin typeface="Arial Black" panose="020B0A04020102020204" pitchFamily="34" charset="0"/>
              </a:rPr>
            </a:b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3519814"/>
            <a:ext cx="9601196" cy="2356054"/>
          </a:xfrm>
        </p:spPr>
        <p:txBody>
          <a:bodyPr>
            <a:normAutofit/>
          </a:bodyPr>
          <a:lstStyle/>
          <a:p>
            <a:r>
              <a:rPr lang="ru-RU" sz="54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Рейка,академия</a:t>
            </a:r>
            <a:r>
              <a:rPr lang="ru-RU" sz="5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, нелепость</a:t>
            </a:r>
            <a:r>
              <a:rPr lang="ru-RU" sz="5400" b="1" dirty="0">
                <a:solidFill>
                  <a:srgbClr val="FF0000"/>
                </a:solidFill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5030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slide.ru/images/21/27887/960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28" y="475989"/>
            <a:ext cx="5361138" cy="5649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61767" y="592769"/>
            <a:ext cx="6100174" cy="5775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№ 1. Сколько (время), дорожить (время). 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№ 2. Полковым (знамя), под (бремя) усталости. 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№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3. В горячем (пламя), крупные (семя). 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endParaRPr lang="ru-RU" sz="2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№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4. Назвать по (имя), идти по (путь).</a:t>
            </a:r>
          </a:p>
          <a:p>
            <a:pPr>
              <a:spcAft>
                <a:spcPts val="750"/>
              </a:spcAft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№5. Ярким ( пламя), стоял у (знамя)</a:t>
            </a:r>
            <a:endParaRPr lang="ru-RU" sz="2800" dirty="0">
              <a:solidFill>
                <a:schemeClr val="accent6">
                  <a:lumMod val="75000"/>
                </a:schemeClr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976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333v.ru/uploads/f0/f018190d3347fe3348f4dc8c4d9858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48" y="638827"/>
            <a:ext cx="4371582" cy="50479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60515" y="638827"/>
            <a:ext cx="6663848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4000" b="1" dirty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1) Густонаселен... Сан-Франциско,</a:t>
            </a:r>
          </a:p>
          <a:p>
            <a:pPr>
              <a:spcAft>
                <a:spcPts val="750"/>
              </a:spcAft>
            </a:pPr>
            <a:r>
              <a:rPr lang="ru-RU" sz="4000" b="1" dirty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2) </a:t>
            </a:r>
            <a:r>
              <a:rPr lang="ru-RU" sz="4000" b="1" dirty="0" err="1" smtClean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Огромн</a:t>
            </a:r>
            <a:r>
              <a:rPr lang="ru-RU" sz="4000" b="1" dirty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... Гоби,</a:t>
            </a:r>
          </a:p>
          <a:p>
            <a:pPr>
              <a:spcAft>
                <a:spcPts val="750"/>
              </a:spcAft>
            </a:pPr>
            <a:r>
              <a:rPr lang="ru-RU" sz="4000" b="1" dirty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3) </a:t>
            </a:r>
            <a:r>
              <a:rPr lang="ru-RU" sz="4000" b="1" dirty="0" err="1" smtClean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Полноводн</a:t>
            </a:r>
            <a:r>
              <a:rPr lang="ru-RU" sz="4000" b="1" dirty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… Конго,</a:t>
            </a:r>
          </a:p>
          <a:p>
            <a:pPr>
              <a:spcAft>
                <a:spcPts val="750"/>
              </a:spcAft>
            </a:pPr>
            <a:r>
              <a:rPr lang="ru-RU" sz="4000" b="1" dirty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4) </a:t>
            </a:r>
            <a:r>
              <a:rPr lang="ru-RU" sz="4000" b="1" dirty="0" err="1" smtClean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Солнечн</a:t>
            </a:r>
            <a:r>
              <a:rPr lang="ru-RU" sz="4000" b="1" dirty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… Тбилиси,</a:t>
            </a:r>
          </a:p>
          <a:p>
            <a:pPr>
              <a:spcAft>
                <a:spcPts val="750"/>
              </a:spcAft>
            </a:pPr>
            <a:r>
              <a:rPr lang="ru-RU" sz="4000" b="1" dirty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5) </a:t>
            </a:r>
            <a:r>
              <a:rPr lang="ru-RU" sz="4000" b="1" dirty="0" smtClean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Глубок</a:t>
            </a:r>
            <a:r>
              <a:rPr lang="ru-RU" sz="4000" b="1" dirty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... Онтарио</a:t>
            </a:r>
            <a:endParaRPr lang="ru-RU" sz="4000" b="1" dirty="0">
              <a:solidFill>
                <a:srgbClr val="0070C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43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13568"/>
            <a:ext cx="9601196" cy="81419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14B2F"/>
                </a:solidFill>
                <a:latin typeface="Arial Black" panose="020B0A04020102020204" pitchFamily="34" charset="0"/>
              </a:rPr>
              <a:t>Синтаксическая поляна</a:t>
            </a:r>
            <a:endParaRPr lang="ru-RU" dirty="0">
              <a:solidFill>
                <a:srgbClr val="014B2F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2" name="Picture 2" descr="http://adrenalinicsilence.kz/wp-content/uploads/2014/08/les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15" y="1327761"/>
            <a:ext cx="5361140" cy="4997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2700" y="1578279"/>
            <a:ext cx="56367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4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горной поляне невидимый пастушок белых барашков гоняет.</a:t>
            </a:r>
            <a:endParaRPr lang="ru-RU" sz="4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802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296" y="200416"/>
            <a:ext cx="9601196" cy="926926"/>
          </a:xfrm>
        </p:spPr>
        <p:txBody>
          <a:bodyPr>
            <a:normAutofit/>
          </a:bodyPr>
          <a:lstStyle/>
          <a:p>
            <a:pPr lvl="0"/>
            <a:r>
              <a:rPr lang="ru-RU" b="1" u="sng" dirty="0">
                <a:solidFill>
                  <a:srgbClr val="002060"/>
                </a:solidFill>
                <a:latin typeface="Arial Black" panose="020B0A04020102020204" pitchFamily="34" charset="0"/>
              </a:rPr>
              <a:t>Ущелье -</a:t>
            </a:r>
            <a:r>
              <a:rPr lang="ru-RU" b="1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ЕК-ИК-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61556" y="1127342"/>
            <a:ext cx="5338092" cy="4743106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20000"/>
              </a:lnSpc>
            </a:pPr>
            <a: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з</a:t>
            </a:r>
            <a:r>
              <a:rPr lang="ru-RU" sz="3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олотой </a:t>
            </a:r>
            <a: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ключ </a:t>
            </a:r>
            <a:r>
              <a:rPr lang="en-US" sz="3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к,</a:t>
            </a:r>
          </a:p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м</a:t>
            </a:r>
            <a:r>
              <a:rPr lang="ru-RU" sz="3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аленький </a:t>
            </a:r>
            <a:r>
              <a:rPr lang="ru-RU" sz="36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кусоч</a:t>
            </a:r>
            <a: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к,</a:t>
            </a:r>
          </a:p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надувной мяч </a:t>
            </a:r>
            <a:r>
              <a:rPr lang="en-US" sz="3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к,</a:t>
            </a:r>
          </a:p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душистый </a:t>
            </a:r>
            <a:r>
              <a:rPr lang="ru-RU" sz="36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горош</a:t>
            </a:r>
            <a: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к,</a:t>
            </a:r>
          </a:p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зеленый </a:t>
            </a:r>
            <a:r>
              <a:rPr lang="ru-RU" sz="36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листоч</a:t>
            </a:r>
            <a:r>
              <a:rPr lang="ru-RU" sz="3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к,</a:t>
            </a:r>
          </a:p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сели за стол </a:t>
            </a:r>
            <a:r>
              <a:rPr lang="en-US" sz="3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к,</a:t>
            </a:r>
          </a:p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игрушечный </a:t>
            </a:r>
            <a:r>
              <a:rPr lang="ru-RU" sz="36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чайнич</a:t>
            </a:r>
            <a: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к,</a:t>
            </a:r>
          </a:p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вареный </a:t>
            </a:r>
            <a:r>
              <a:rPr lang="ru-RU" sz="36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грибоч</a:t>
            </a:r>
            <a: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к.</a:t>
            </a:r>
          </a:p>
          <a:p>
            <a:endParaRPr lang="ru-RU" dirty="0"/>
          </a:p>
        </p:txBody>
      </p:sp>
      <p:pic>
        <p:nvPicPr>
          <p:cNvPr id="6146" name="Picture 2" descr="http://www.krasfun.ru/images/2013/4/f92c6_0_a6b6a_190adae6_ori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6" y="1227551"/>
            <a:ext cx="4283902" cy="483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034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375781"/>
            <a:ext cx="9601196" cy="7390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ПЕЩЕРА СУФФИКСОВ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1343" y="982132"/>
            <a:ext cx="5405231" cy="4888316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Кто ремонтирует фонари? 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Кто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ходит в разведку?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Кто работает в забое?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Кто переписывает бумаги?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Кто делает доклад?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Кто кладет камни?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Кто работает в бане?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Кто ремонтирует водопровод?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Кто работает на погрузке и выгрузке?</a:t>
            </a:r>
          </a:p>
          <a:p>
            <a:endParaRPr lang="ru-RU" dirty="0"/>
          </a:p>
        </p:txBody>
      </p:sp>
      <p:pic>
        <p:nvPicPr>
          <p:cNvPr id="7170" name="Picture 2" descr="http://cdn-nus-1.pinme.ru/tumb/600/photo/1a/5c/1a5c52a8499149274f634f58445e325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22" y="1114816"/>
            <a:ext cx="5066778" cy="462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547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827" y="1752606"/>
            <a:ext cx="10860066" cy="1822514"/>
          </a:xfrm>
        </p:spPr>
        <p:txBody>
          <a:bodyPr>
            <a:normAutofit fontScale="90000"/>
          </a:bodyPr>
          <a:lstStyle/>
          <a:p>
            <a:r>
              <a:rPr lang="ru-RU" sz="6700" b="1" smtClean="0"/>
              <a:t>Т Е С  И  Т П  Е   В  У Ш   Е</a:t>
            </a:r>
            <a:r>
              <a:rPr lang="ru-RU" sz="8800" b="1" smtClean="0"/>
              <a:t> </a:t>
            </a:r>
            <a:br>
              <a:rPr lang="ru-RU" sz="8800" b="1" smtClean="0"/>
            </a:br>
            <a:r>
              <a:rPr lang="ru-RU" sz="8800" b="1" smtClean="0"/>
              <a:t>8 6 7 10 3 1  11 9  2   5   4 </a:t>
            </a:r>
            <a:endParaRPr lang="ru-RU" sz="8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endParaRPr lang="ru-RU" sz="9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6080" y="5172891"/>
            <a:ext cx="4833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22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Морж…нок, </a:t>
            </a:r>
            <a:r>
              <a:rPr lang="ru-RU" dirty="0" err="1">
                <a:latin typeface="Arial Black" panose="020B0A04020102020204" pitchFamily="34" charset="0"/>
              </a:rPr>
              <a:t>пирож</a:t>
            </a:r>
            <a:r>
              <a:rPr lang="ru-RU" dirty="0">
                <a:latin typeface="Arial Black" panose="020B0A04020102020204" pitchFamily="34" charset="0"/>
              </a:rPr>
              <a:t>…к, </a:t>
            </a:r>
            <a:r>
              <a:rPr lang="ru-RU" dirty="0" err="1">
                <a:latin typeface="Arial Black" panose="020B0A04020102020204" pitchFamily="34" charset="0"/>
              </a:rPr>
              <a:t>бельч</a:t>
            </a:r>
            <a:r>
              <a:rPr lang="ru-RU" dirty="0">
                <a:latin typeface="Arial Black" panose="020B0A04020102020204" pitchFamily="34" charset="0"/>
              </a:rPr>
              <a:t>…нок, </a:t>
            </a:r>
            <a:r>
              <a:rPr lang="ru-RU" dirty="0" err="1">
                <a:latin typeface="Arial Black" panose="020B0A04020102020204" pitchFamily="34" charset="0"/>
              </a:rPr>
              <a:t>крюч</a:t>
            </a:r>
            <a:r>
              <a:rPr lang="ru-RU" dirty="0">
                <a:latin typeface="Arial Black" panose="020B0A04020102020204" pitchFamily="34" charset="0"/>
              </a:rPr>
              <a:t>…к, свеч…й. 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25852" y="2560320"/>
            <a:ext cx="4473796" cy="3310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800" b="1" dirty="0" smtClean="0">
                <a:solidFill>
                  <a:srgbClr val="C00000"/>
                </a:solidFill>
              </a:rPr>
              <a:t> </a:t>
            </a:r>
            <a:r>
              <a:rPr lang="ru-RU" sz="7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? - ? = </a:t>
            </a:r>
            <a:endParaRPr lang="ru-RU" sz="7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198" name="Picture 6" descr="http://obshe.net/upload/000/u10/79/c4/2894dff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2560638"/>
            <a:ext cx="4413249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133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members.resultsfromthinking.com/wp-content/uploads/2016/06/master-mind-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05" y="488516"/>
            <a:ext cx="9745248" cy="5849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577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myshared.ru/4/216232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21" y="551145"/>
            <a:ext cx="10672176" cy="568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04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pinimg.com/736x/a5/c8/9c/a5c89c7f64ce3fc410351dc03d2dd440--grammar-tips-russian-langu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99" y="-7711335"/>
            <a:ext cx="3276252" cy="495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1951" y="751354"/>
            <a:ext cx="7941501" cy="549913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58021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26094"/>
            <a:ext cx="9601196" cy="939452"/>
          </a:xfrm>
        </p:spPr>
        <p:txBody>
          <a:bodyPr>
            <a:noAutofit/>
          </a:bodyPr>
          <a:lstStyle/>
          <a:p>
            <a:r>
              <a:rPr lang="ru-RU" sz="7200" b="1" dirty="0">
                <a:solidFill>
                  <a:srgbClr val="C00000"/>
                </a:solidFill>
              </a:rPr>
              <a:t>путешествие</a:t>
            </a:r>
            <a:endParaRPr lang="ru-RU" sz="7200" dirty="0"/>
          </a:p>
        </p:txBody>
      </p:sp>
      <p:pic>
        <p:nvPicPr>
          <p:cNvPr id="4" name="Picture 2" descr="https://fs00.infourok.ru/images/doc/283/288847/4/img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32" y="1691014"/>
            <a:ext cx="7227518" cy="4634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051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3567" y="501041"/>
            <a:ext cx="11185743" cy="6011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5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Вел…</a:t>
            </a:r>
            <a:r>
              <a:rPr lang="ru-RU" sz="5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колепный</a:t>
            </a:r>
            <a:r>
              <a:rPr lang="ru-RU" sz="5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5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б…</a:t>
            </a:r>
            <a:r>
              <a:rPr lang="ru-RU" sz="5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нокль</a:t>
            </a:r>
            <a:r>
              <a:rPr lang="ru-RU" sz="5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пор…жать, </a:t>
            </a:r>
            <a:r>
              <a:rPr lang="ru-RU" sz="5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б…</a:t>
            </a:r>
            <a:r>
              <a:rPr lang="ru-RU" sz="5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гряный</a:t>
            </a:r>
            <a:r>
              <a:rPr lang="ru-RU" sz="5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5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</a:t>
            </a:r>
            <a:r>
              <a:rPr lang="ru-RU" sz="5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ru-RU" sz="5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дмет</a:t>
            </a:r>
            <a:r>
              <a:rPr lang="ru-RU" sz="5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при…</a:t>
            </a:r>
            <a:r>
              <a:rPr lang="ru-RU" sz="5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</a:t>
            </a:r>
            <a:r>
              <a:rPr lang="ru-RU" sz="5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5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тел…фон</a:t>
            </a:r>
            <a:r>
              <a:rPr lang="ru-RU" sz="5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5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</a:t>
            </a:r>
            <a:r>
              <a:rPr lang="ru-RU" sz="5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ru-RU" sz="5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пятствие</a:t>
            </a:r>
            <a:r>
              <a:rPr lang="ru-RU" sz="5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ru-RU" sz="5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</a:t>
            </a:r>
            <a:r>
              <a:rPr lang="ru-RU" sz="5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ru-RU" sz="5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лежный</a:t>
            </a:r>
            <a:r>
              <a:rPr lang="ru-RU" sz="5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5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</a:t>
            </a:r>
            <a:r>
              <a:rPr lang="ru-RU" sz="5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ru-RU" sz="5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зирать</a:t>
            </a:r>
            <a:r>
              <a:rPr lang="ru-RU" sz="5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5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пор…</a:t>
            </a:r>
            <a:r>
              <a:rPr lang="ru-RU" sz="5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жение</a:t>
            </a:r>
            <a:r>
              <a:rPr lang="ru-RU" sz="5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к…</a:t>
            </a:r>
            <a:r>
              <a:rPr lang="ru-RU" sz="5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мандир</a:t>
            </a:r>
            <a:r>
              <a:rPr lang="ru-RU" sz="5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5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профе</a:t>
            </a:r>
            <a:r>
              <a:rPr lang="ru-RU" sz="5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…и </a:t>
            </a:r>
            <a:r>
              <a:rPr lang="ru-RU" sz="5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я, </a:t>
            </a:r>
            <a:endParaRPr lang="ru-RU" sz="54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5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5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э, и)</a:t>
            </a:r>
            <a:r>
              <a:rPr lang="ru-RU" sz="5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кономить</a:t>
            </a:r>
            <a:r>
              <a:rPr lang="ru-RU" sz="5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5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436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71512"/>
          </a:xfrm>
        </p:spPr>
        <p:txBody>
          <a:bodyPr/>
          <a:lstStyle/>
          <a:p>
            <a:r>
              <a:rPr lang="ru-RU" b="1" dirty="0" smtClean="0"/>
              <a:t>Проверка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979112"/>
            <a:ext cx="9601196" cy="3896756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Бинокль, предмет, телефон</a:t>
            </a:r>
            <a:r>
              <a:rPr lang="ru-RU" sz="54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, </a:t>
            </a:r>
            <a:r>
              <a:rPr lang="ru-RU" sz="5400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</a:t>
            </a:r>
            <a:r>
              <a:rPr lang="ru-RU" sz="54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е</a:t>
            </a:r>
            <a:r>
              <a:rPr lang="ru-RU" sz="5400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пятствие, поражение</a:t>
            </a:r>
            <a:r>
              <a:rPr lang="ru-RU" sz="54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, </a:t>
            </a:r>
            <a:r>
              <a:rPr lang="ru-RU" sz="5400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командир</a:t>
            </a:r>
            <a:r>
              <a:rPr lang="ru-RU" sz="54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, </a:t>
            </a:r>
            <a:r>
              <a:rPr lang="ru-RU" sz="5400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профессия.</a:t>
            </a:r>
            <a:endParaRPr lang="ru-RU" sz="5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ru-RU" sz="5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798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706559"/>
            <a:ext cx="9877815" cy="65193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Долина постоянных признаков</a:t>
            </a:r>
            <a:endParaRPr lang="ru-RU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59781" y="1634065"/>
            <a:ext cx="8072437" cy="47667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29973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13568"/>
            <a:ext cx="9601196" cy="112326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0D0349"/>
                </a:solidFill>
                <a:latin typeface="Arial Black" panose="020B0A04020102020204" pitchFamily="34" charset="0"/>
              </a:rPr>
              <a:t>Река </a:t>
            </a:r>
            <a:r>
              <a:rPr lang="ru-RU" b="1" u="sng" dirty="0">
                <a:solidFill>
                  <a:srgbClr val="0D0349"/>
                </a:solidFill>
                <a:latin typeface="Arial Black" panose="020B0A04020102020204" pitchFamily="34" charset="0"/>
              </a:rPr>
              <a:t>непостоянных признаков</a:t>
            </a:r>
            <a:endParaRPr lang="ru-RU" u="sng" dirty="0">
              <a:solidFill>
                <a:srgbClr val="0D0349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https://am.cdnmob.org/pic/v2/gallery/preview/mosty-pejzazh-reka-617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112" y="1636829"/>
            <a:ext cx="8054236" cy="46261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037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042" y="1202498"/>
            <a:ext cx="11160690" cy="512314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4400" b="1" dirty="0">
                <a:solidFill>
                  <a:schemeClr val="tx1"/>
                </a:solidFill>
                <a:latin typeface="Arial Black" panose="020B0A04020102020204" pitchFamily="34" charset="0"/>
              </a:rPr>
              <a:t>Рейка, непоседа, </a:t>
            </a:r>
            <a:r>
              <a:rPr lang="ru-RU" sz="4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4400" b="1" dirty="0">
                <a:solidFill>
                  <a:schemeClr val="tx1"/>
                </a:solidFill>
                <a:latin typeface="Arial Black" panose="020B0A04020102020204" pitchFamily="34" charset="0"/>
              </a:rPr>
              <a:t>семя, академия, окно, спорт, депо, автомобиль, путь, кофе, стремя, нелепость, пальто, зазнайка, такси.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309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252515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№</a:t>
            </a:r>
            <a:r>
              <a:rPr lang="ru-RU" b="1" i="1" dirty="0">
                <a:latin typeface="Arial Black" panose="020B0A04020102020204" pitchFamily="34" charset="0"/>
              </a:rPr>
              <a:t>1. Из данных слов выписать разносклоняемые имена существительные:</a:t>
            </a:r>
            <a:r>
              <a:rPr lang="ru-RU" b="1" dirty="0">
                <a:latin typeface="Arial Black" panose="020B0A04020102020204" pitchFamily="34" charset="0"/>
              </a:rPr>
              <a:t/>
            </a:r>
            <a:br>
              <a:rPr lang="ru-RU" b="1" dirty="0">
                <a:latin typeface="Arial Black" panose="020B0A04020102020204" pitchFamily="34" charset="0"/>
              </a:rPr>
            </a:b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3507288"/>
            <a:ext cx="9601196" cy="236858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Семя, </a:t>
            </a:r>
            <a:r>
              <a:rPr lang="ru-RU" sz="5400" b="1" dirty="0">
                <a:solidFill>
                  <a:srgbClr val="FF0000"/>
                </a:solidFill>
                <a:latin typeface="Arial Black" panose="020B0A04020102020204" pitchFamily="34" charset="0"/>
              </a:rPr>
              <a:t>путь, </a:t>
            </a:r>
            <a:r>
              <a:rPr lang="ru-RU" sz="5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стремя.</a:t>
            </a:r>
            <a:endParaRPr lang="ru-RU" sz="5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04177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195</TotalTime>
  <Words>263</Words>
  <Application>Microsoft Office PowerPoint</Application>
  <PresentationFormat>Широкоэкранный</PresentationFormat>
  <Paragraphs>58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Arial Narrow</vt:lpstr>
      <vt:lpstr>Garamond</vt:lpstr>
      <vt:lpstr>Times New Roman</vt:lpstr>
      <vt:lpstr>Натуральные материалы</vt:lpstr>
      <vt:lpstr>Имена существительные Повторение 6 класс</vt:lpstr>
      <vt:lpstr>Т Е С  И  Т П  Е   В  У Ш   Е  8 6 7 10 3 1  11 9  2   5   4 </vt:lpstr>
      <vt:lpstr>путешествие</vt:lpstr>
      <vt:lpstr>Презентация PowerPoint</vt:lpstr>
      <vt:lpstr>Проверка</vt:lpstr>
      <vt:lpstr>Долина постоянных признаков</vt:lpstr>
      <vt:lpstr>Река непостоянных признаков</vt:lpstr>
      <vt:lpstr>Презентация PowerPoint</vt:lpstr>
      <vt:lpstr>№1. Из данных слов выписать разносклоняемые имена существительные: </vt:lpstr>
      <vt:lpstr>№ 2. Из данных слов выписать несклоняемые имена существительные: </vt:lpstr>
      <vt:lpstr>№3. Из данных слов выписать имена существительные общего рода: </vt:lpstr>
      <vt:lpstr>№4. Из данных слов выписать имена существительные среднего рода: </vt:lpstr>
      <vt:lpstr>№5. Из данных слов выписать имена существительные мужского рода: </vt:lpstr>
      <vt:lpstr>№6. Из данных слов выписать имена существительные женского рода: </vt:lpstr>
      <vt:lpstr>Презентация PowerPoint</vt:lpstr>
      <vt:lpstr>Презентация PowerPoint</vt:lpstr>
      <vt:lpstr>Синтаксическая поляна</vt:lpstr>
      <vt:lpstr>Ущелье -ЕК-ИК-</vt:lpstr>
      <vt:lpstr>ПЕЩЕРА СУФФИКСОВ</vt:lpstr>
      <vt:lpstr>Морж…нок, пирож…к, бельч…нок, крюч…к, свеч…й. 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19</cp:revision>
  <dcterms:created xsi:type="dcterms:W3CDTF">2017-12-05T12:21:22Z</dcterms:created>
  <dcterms:modified xsi:type="dcterms:W3CDTF">2017-12-17T09:58:44Z</dcterms:modified>
</cp:coreProperties>
</file>