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6" r:id="rId2"/>
    <p:sldId id="260" r:id="rId3"/>
    <p:sldId id="263" r:id="rId4"/>
    <p:sldId id="273" r:id="rId5"/>
    <p:sldId id="265" r:id="rId6"/>
    <p:sldId id="340" r:id="rId7"/>
    <p:sldId id="353" r:id="rId8"/>
    <p:sldId id="277" r:id="rId9"/>
    <p:sldId id="279" r:id="rId10"/>
    <p:sldId id="280" r:id="rId11"/>
    <p:sldId id="290" r:id="rId12"/>
    <p:sldId id="295" r:id="rId13"/>
    <p:sldId id="298" r:id="rId14"/>
    <p:sldId id="300" r:id="rId15"/>
    <p:sldId id="306" r:id="rId16"/>
    <p:sldId id="307" r:id="rId17"/>
    <p:sldId id="310" r:id="rId18"/>
    <p:sldId id="333" r:id="rId19"/>
    <p:sldId id="359" r:id="rId20"/>
    <p:sldId id="360" r:id="rId21"/>
    <p:sldId id="364" r:id="rId22"/>
    <p:sldId id="365" r:id="rId23"/>
    <p:sldId id="363" r:id="rId24"/>
    <p:sldId id="347" r:id="rId25"/>
    <p:sldId id="358" r:id="rId26"/>
    <p:sldId id="342" r:id="rId27"/>
    <p:sldId id="356" r:id="rId28"/>
    <p:sldId id="348" r:id="rId29"/>
    <p:sldId id="354" r:id="rId30"/>
    <p:sldId id="357" r:id="rId31"/>
    <p:sldId id="355" r:id="rId32"/>
    <p:sldId id="275" r:id="rId33"/>
    <p:sldId id="34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118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74C3E-A153-4F33-B487-B1BE385B2B0C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B577F-D7FA-4EBA-9552-C2340D67B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0D13B2-2720-4D10-B657-49344C07A76D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78BEFD-5F03-4938-9188-132F939DBA73}" type="slidenum">
              <a:rPr lang="ru-RU" altLang="ru-RU" smtClean="0"/>
              <a:pPr/>
              <a:t>18</a:t>
            </a:fld>
            <a:endParaRPr lang="ru-RU" altLang="ru-RU" smtClean="0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FF2279-9377-4EBB-B2BB-E51B9AAFE1A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740678-CFAA-448F-A8E6-C5B3C206009C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12CD3-D88F-4D84-9F80-C72EA86859A8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AEC351-C25F-4844-9839-E6E68342D3DF}" type="slidenum">
              <a:rPr lang="ru-RU" altLang="ru-RU" smtClean="0"/>
              <a:pPr/>
              <a:t>12</a:t>
            </a:fld>
            <a:endParaRPr lang="ru-RU" altLang="ru-RU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BBA172-A54B-47F8-B9CF-4851324C018E}" type="slidenum">
              <a:rPr lang="ru-RU" altLang="ru-RU" smtClean="0"/>
              <a:pPr/>
              <a:t>13</a:t>
            </a:fld>
            <a:endParaRPr lang="ru-RU" altLang="ru-RU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D2BACC-0853-4662-BA98-2C6537A7BC2D}" type="slidenum">
              <a:rPr lang="ru-RU" altLang="ru-RU" smtClean="0"/>
              <a:pPr/>
              <a:t>14</a:t>
            </a:fld>
            <a:endParaRPr lang="ru-RU" altLang="ru-RU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441146-0ABF-4440-A80F-CD56B26F4529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23544C-E800-41B3-96CF-5A0C511418E7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BC02A-9858-48BB-9982-8B78819E822A}" type="slidenum">
              <a:rPr lang="ru-RU" altLang="ru-RU" smtClean="0"/>
              <a:pPr/>
              <a:t>17</a:t>
            </a:fld>
            <a:endParaRPr lang="ru-RU" altLang="ru-RU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D302-00F5-46B3-A17A-F2647343F3CC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894D-3F5F-44DE-A0E2-F4834B6E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D302-00F5-46B3-A17A-F2647343F3CC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894D-3F5F-44DE-A0E2-F4834B6E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D302-00F5-46B3-A17A-F2647343F3CC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894D-3F5F-44DE-A0E2-F4834B6E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57060-7A35-4EFB-A6DB-6901D8E863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D302-00F5-46B3-A17A-F2647343F3CC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894D-3F5F-44DE-A0E2-F4834B6E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D302-00F5-46B3-A17A-F2647343F3CC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894D-3F5F-44DE-A0E2-F4834B6E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D302-00F5-46B3-A17A-F2647343F3CC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894D-3F5F-44DE-A0E2-F4834B6E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D302-00F5-46B3-A17A-F2647343F3CC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894D-3F5F-44DE-A0E2-F4834B6E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D302-00F5-46B3-A17A-F2647343F3CC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894D-3F5F-44DE-A0E2-F4834B6E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D302-00F5-46B3-A17A-F2647343F3CC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894D-3F5F-44DE-A0E2-F4834B6E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D302-00F5-46B3-A17A-F2647343F3CC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894D-3F5F-44DE-A0E2-F4834B6E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D302-00F5-46B3-A17A-F2647343F3CC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894D-3F5F-44DE-A0E2-F4834B6E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9D302-00F5-46B3-A17A-F2647343F3CC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1894D-3F5F-44DE-A0E2-F4834B6E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hourofcode.com/ru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derussia.ru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&#1042;&#1099;&#1073;&#1080;&#1088;&#1072;&#1081;%20&#1048;&#1058;!.mp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hyperlink" Target="&#1048;&#1058;-%20&#1041;&#1091;&#1076;&#1100;%20&#1074;%20&#1090;&#1077;&#1084;&#1077;!.mp4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derussia.ru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nternet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404664"/>
            <a:ext cx="7020272" cy="6453336"/>
          </a:xfrm>
          <a:prstGeom prst="curvedLeftArrow">
            <a:avLst>
              <a:gd name="adj1" fmla="val 31726"/>
              <a:gd name="adj2" fmla="val 50000"/>
              <a:gd name="adj3" fmla="val 25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2282715" cy="22721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Прямоугольник 6"/>
          <p:cNvSpPr/>
          <p:nvPr/>
        </p:nvSpPr>
        <p:spPr>
          <a:xfrm>
            <a:off x="251520" y="2996952"/>
            <a:ext cx="7200800" cy="7078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Всероссийская акция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8000"/>
          </a:xfrm>
          <a:prstGeom prst="frame">
            <a:avLst/>
          </a:prstGeom>
        </p:spPr>
      </p:pic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6178417" y="884238"/>
            <a:ext cx="61290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 sz="1000" b="0">
              <a:latin typeface="Times New Roman" pitchFamily="18" charset="0"/>
            </a:endParaRP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467544" y="0"/>
            <a:ext cx="799643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4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Программа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827584" y="836712"/>
            <a:ext cx="7671453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dirty="0">
                <a:solidFill>
                  <a:srgbClr val="3333FF"/>
                </a:solidFill>
              </a:rPr>
              <a:t>Программа</a:t>
            </a:r>
            <a:r>
              <a:rPr lang="ru-RU" altLang="ru-RU" sz="2800" b="0" dirty="0"/>
              <a:t> – это </a:t>
            </a:r>
            <a:endParaRPr lang="en-US" altLang="ru-RU" sz="2800" b="0" dirty="0"/>
          </a:p>
          <a:p>
            <a:pPr marL="628650" lvl="1" indent="-26670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altLang="ru-RU" sz="2800" b="0" dirty="0"/>
              <a:t>алгоритм, записанный на каком-либо языке программирования</a:t>
            </a:r>
            <a:endParaRPr lang="en-US" altLang="ru-RU" sz="2800" b="0" dirty="0"/>
          </a:p>
          <a:p>
            <a:pPr marL="628650" lvl="1" indent="-26670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altLang="ru-RU" sz="2800" b="0" dirty="0"/>
              <a:t>набор команд для компьютера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899593" y="2605088"/>
            <a:ext cx="7416824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>
              <a:spcBef>
                <a:spcPct val="50000"/>
              </a:spcBef>
            </a:pPr>
            <a:r>
              <a:rPr lang="ru-RU" altLang="ru-RU" sz="2800" dirty="0">
                <a:solidFill>
                  <a:srgbClr val="3333FF"/>
                </a:solidFill>
              </a:rPr>
              <a:t>Команда</a:t>
            </a:r>
            <a:r>
              <a:rPr lang="ru-RU" altLang="ru-RU" sz="2800" b="0" dirty="0"/>
              <a:t> – это описание действий, которые должен выполнить компьютер.</a:t>
            </a:r>
          </a:p>
          <a:p>
            <a:pPr marL="360363" lvl="1">
              <a:spcBef>
                <a:spcPct val="20000"/>
              </a:spcBef>
              <a:buFontTx/>
              <a:buChar char="•"/>
            </a:pPr>
            <a:r>
              <a:rPr lang="ru-RU" altLang="ru-RU" sz="2800" b="0" dirty="0"/>
              <a:t> откуда взять исходные данные?</a:t>
            </a:r>
          </a:p>
          <a:p>
            <a:pPr marL="360363" lvl="1">
              <a:spcBef>
                <a:spcPct val="20000"/>
              </a:spcBef>
              <a:buFontTx/>
              <a:buChar char="•"/>
            </a:pPr>
            <a:r>
              <a:rPr lang="ru-RU" altLang="ru-RU" sz="2800" b="0" dirty="0"/>
              <a:t> что нужно с ними сделать?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115616" y="5517232"/>
            <a:ext cx="478472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 indent="-361950">
              <a:spcBef>
                <a:spcPct val="50000"/>
              </a:spcBef>
            </a:pPr>
            <a:r>
              <a:rPr lang="ru-RU" altLang="ru-RU" sz="2800" dirty="0">
                <a:solidFill>
                  <a:srgbClr val="3333FF"/>
                </a:solidFill>
              </a:rPr>
              <a:t>1970</a:t>
            </a:r>
            <a:r>
              <a:rPr lang="ru-RU" altLang="ru-RU" sz="2800" b="0" dirty="0">
                <a:solidFill>
                  <a:srgbClr val="000000"/>
                </a:solidFill>
              </a:rPr>
              <a:t> – язык Паскаль (Н. Вирт)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971601" y="4595813"/>
            <a:ext cx="727280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>
              <a:spcBef>
                <a:spcPct val="50000"/>
              </a:spcBef>
            </a:pPr>
            <a:r>
              <a:rPr lang="ru-RU" altLang="ru-RU" sz="2800" dirty="0">
                <a:solidFill>
                  <a:srgbClr val="3333FF"/>
                </a:solidFill>
              </a:rPr>
              <a:t>Оператор</a:t>
            </a:r>
            <a:r>
              <a:rPr lang="ru-RU" altLang="ru-RU" sz="2800" b="0" dirty="0"/>
              <a:t> – это команда языка программирования высокого уровня.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build="p"/>
      <p:bldP spid="49158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Line 2"/>
          <p:cNvSpPr>
            <a:spLocks noChangeShapeType="1"/>
          </p:cNvSpPr>
          <p:nvPr/>
        </p:nvSpPr>
        <p:spPr bwMode="auto">
          <a:xfrm>
            <a:off x="376238" y="795338"/>
            <a:ext cx="846455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6118225" y="884238"/>
            <a:ext cx="6731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 sz="1000" b="0">
              <a:latin typeface="Times New Roman" pitchFamily="18" charset="0"/>
            </a:endParaRP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395288" y="188913"/>
            <a:ext cx="81407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3000"/>
              <a:t>Блок-схема линейного алгоритма</a:t>
            </a:r>
          </a:p>
        </p:txBody>
      </p:sp>
      <p:sp>
        <p:nvSpPr>
          <p:cNvPr id="36870" name="AutoShape 6"/>
          <p:cNvSpPr>
            <a:spLocks noChangeArrowheads="1"/>
          </p:cNvSpPr>
          <p:nvPr/>
        </p:nvSpPr>
        <p:spPr bwMode="auto">
          <a:xfrm>
            <a:off x="920750" y="1069975"/>
            <a:ext cx="2155825" cy="542925"/>
          </a:xfrm>
          <a:prstGeom prst="flowChartTerminator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lIns="90000" tIns="46800" rIns="90000" bIns="46800" anchor="ctr"/>
          <a:lstStyle/>
          <a:p>
            <a:pPr algn="ctr"/>
            <a:r>
              <a:rPr lang="ru-RU" altLang="ru-RU" sz="2400" b="0"/>
              <a:t>начало</a:t>
            </a:r>
          </a:p>
        </p:txBody>
      </p:sp>
      <p:sp>
        <p:nvSpPr>
          <p:cNvPr id="36871" name="AutoShape 7"/>
          <p:cNvSpPr>
            <a:spLocks noChangeArrowheads="1"/>
          </p:cNvSpPr>
          <p:nvPr/>
        </p:nvSpPr>
        <p:spPr bwMode="auto">
          <a:xfrm>
            <a:off x="920750" y="5765800"/>
            <a:ext cx="2155825" cy="542925"/>
          </a:xfrm>
          <a:prstGeom prst="flowChartTerminator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lIns="90000" tIns="46800" rIns="90000" bIns="46800" anchor="ctr"/>
          <a:lstStyle/>
          <a:p>
            <a:pPr algn="ctr"/>
            <a:r>
              <a:rPr lang="ru-RU" altLang="ru-RU" sz="2400" b="0"/>
              <a:t>конец</a:t>
            </a: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711200" y="3146425"/>
            <a:ext cx="2573338" cy="846138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lIns="90000" tIns="46800" rIns="90000" bIns="46800" anchor="ctr"/>
          <a:lstStyle/>
          <a:p>
            <a:pPr algn="ctr"/>
            <a:r>
              <a:rPr lang="en-US" altLang="ru-RU" sz="2400">
                <a:latin typeface="Courier New" pitchFamily="49" charset="0"/>
              </a:rPr>
              <a:t>c := a + b;</a:t>
            </a:r>
            <a:endParaRPr lang="ru-RU" altLang="ru-RU" sz="2400">
              <a:latin typeface="Courier New" pitchFamily="49" charset="0"/>
            </a:endParaRPr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965200" y="2046288"/>
            <a:ext cx="2066925" cy="665162"/>
          </a:xfrm>
          <a:prstGeom prst="flowChartInputOutpu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lIns="90000" tIns="46800" rIns="90000" bIns="46800" anchor="ctr"/>
          <a:lstStyle/>
          <a:p>
            <a:pPr algn="ctr"/>
            <a:r>
              <a:rPr lang="ru-RU" altLang="ru-RU" sz="2400" b="0"/>
              <a:t>ввод </a:t>
            </a:r>
            <a:r>
              <a:rPr lang="en-US" altLang="ru-RU" sz="2400">
                <a:latin typeface="Courier New" pitchFamily="49" charset="0"/>
              </a:rPr>
              <a:t>a</a:t>
            </a:r>
            <a:r>
              <a:rPr lang="en-US" altLang="ru-RU" sz="2400" b="0"/>
              <a:t>, </a:t>
            </a:r>
            <a:r>
              <a:rPr lang="en-US" altLang="ru-RU" sz="2400">
                <a:latin typeface="Courier New" pitchFamily="49" charset="0"/>
              </a:rPr>
              <a:t>b</a:t>
            </a:r>
            <a:endParaRPr lang="ru-RU" altLang="ru-RU" sz="2400">
              <a:latin typeface="Courier New" pitchFamily="49" charset="0"/>
            </a:endParaRPr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1089025" y="4427538"/>
            <a:ext cx="1817688" cy="903287"/>
          </a:xfrm>
          <a:prstGeom prst="flowChartDocumen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lIns="90000" tIns="46800" rIns="90000" bIns="46800" anchor="ctr"/>
          <a:lstStyle/>
          <a:p>
            <a:pPr algn="ctr"/>
            <a:r>
              <a:rPr lang="ru-RU" altLang="ru-RU" sz="2400" b="0"/>
              <a:t>вывод </a:t>
            </a:r>
            <a:r>
              <a:rPr lang="en-US" altLang="ru-RU" sz="2400">
                <a:latin typeface="Courier New" pitchFamily="49" charset="0"/>
              </a:rPr>
              <a:t>c</a:t>
            </a:r>
            <a:endParaRPr lang="ru-RU" altLang="ru-RU" sz="2400">
              <a:latin typeface="Courier New" pitchFamily="49" charset="0"/>
            </a:endParaRPr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>
            <a:off x="1954213" y="1601788"/>
            <a:ext cx="0" cy="4397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>
            <a:off x="1966913" y="2708275"/>
            <a:ext cx="0" cy="4397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>
            <a:off x="1978025" y="3995738"/>
            <a:ext cx="0" cy="4397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>
            <a:off x="1989138" y="5283200"/>
            <a:ext cx="0" cy="4730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36881" name="AutoShape 17"/>
          <p:cNvSpPr>
            <a:spLocks noChangeArrowheads="1"/>
          </p:cNvSpPr>
          <p:nvPr/>
        </p:nvSpPr>
        <p:spPr bwMode="auto">
          <a:xfrm>
            <a:off x="4360863" y="1125538"/>
            <a:ext cx="3070225" cy="576262"/>
          </a:xfrm>
          <a:prstGeom prst="wedgeRoundRectCallout">
            <a:avLst>
              <a:gd name="adj1" fmla="val -97519"/>
              <a:gd name="adj2" fmla="val 3718"/>
              <a:gd name="adj3" fmla="val 16667"/>
            </a:avLst>
          </a:prstGeom>
          <a:solidFill>
            <a:srgbClr val="E6E6FF"/>
          </a:solidFill>
          <a:ln w="12700">
            <a:noFill/>
            <a:miter lim="800000"/>
            <a:headEnd/>
            <a:tailEnd type="none" w="lg" len="lg"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000" tIns="46800" rIns="90000" bIns="46800" anchor="ctr"/>
          <a:lstStyle/>
          <a:p>
            <a:pPr algn="ctr"/>
            <a:r>
              <a:rPr lang="ru-RU" altLang="ru-RU" sz="2400" b="0"/>
              <a:t>блок «начало»</a:t>
            </a:r>
          </a:p>
        </p:txBody>
      </p:sp>
      <p:sp>
        <p:nvSpPr>
          <p:cNvPr id="36882" name="AutoShape 18"/>
          <p:cNvSpPr>
            <a:spLocks noChangeArrowheads="1"/>
          </p:cNvSpPr>
          <p:nvPr/>
        </p:nvSpPr>
        <p:spPr bwMode="auto">
          <a:xfrm>
            <a:off x="4360863" y="2165350"/>
            <a:ext cx="3070225" cy="576263"/>
          </a:xfrm>
          <a:prstGeom prst="wedgeRoundRectCallout">
            <a:avLst>
              <a:gd name="adj1" fmla="val -100671"/>
              <a:gd name="adj2" fmla="val -20551"/>
              <a:gd name="adj3" fmla="val 16667"/>
            </a:avLst>
          </a:prstGeom>
          <a:solidFill>
            <a:srgbClr val="E6E6FF"/>
          </a:solidFill>
          <a:ln w="12700">
            <a:noFill/>
            <a:miter lim="800000"/>
            <a:headEnd/>
            <a:tailEnd type="none" w="lg" len="lg"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000" tIns="46800" rIns="90000" bIns="46800" anchor="ctr"/>
          <a:lstStyle/>
          <a:p>
            <a:pPr algn="ctr"/>
            <a:r>
              <a:rPr lang="ru-RU" altLang="ru-RU" sz="2400" b="0"/>
              <a:t>блок «ввод»</a:t>
            </a:r>
          </a:p>
        </p:txBody>
      </p:sp>
      <p:sp>
        <p:nvSpPr>
          <p:cNvPr id="36883" name="AutoShape 19"/>
          <p:cNvSpPr>
            <a:spLocks noChangeArrowheads="1"/>
          </p:cNvSpPr>
          <p:nvPr/>
        </p:nvSpPr>
        <p:spPr bwMode="auto">
          <a:xfrm>
            <a:off x="4360863" y="3384550"/>
            <a:ext cx="3070225" cy="576263"/>
          </a:xfrm>
          <a:prstGeom prst="wedgeRoundRectCallout">
            <a:avLst>
              <a:gd name="adj1" fmla="val -85255"/>
              <a:gd name="adj2" fmla="val 11185"/>
              <a:gd name="adj3" fmla="val 16667"/>
            </a:avLst>
          </a:prstGeom>
          <a:solidFill>
            <a:srgbClr val="E6E6FF"/>
          </a:solidFill>
          <a:ln w="12700">
            <a:noFill/>
            <a:miter lim="800000"/>
            <a:headEnd/>
            <a:tailEnd type="none" w="lg" len="lg"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000" tIns="46800" rIns="90000" bIns="46800" anchor="ctr"/>
          <a:lstStyle/>
          <a:p>
            <a:pPr algn="ctr"/>
            <a:r>
              <a:rPr lang="ru-RU" altLang="ru-RU" sz="2400" b="0"/>
              <a:t>блок «процесс»</a:t>
            </a:r>
          </a:p>
        </p:txBody>
      </p:sp>
      <p:sp>
        <p:nvSpPr>
          <p:cNvPr id="36884" name="AutoShape 20"/>
          <p:cNvSpPr>
            <a:spLocks noChangeArrowheads="1"/>
          </p:cNvSpPr>
          <p:nvPr/>
        </p:nvSpPr>
        <p:spPr bwMode="auto">
          <a:xfrm>
            <a:off x="4360863" y="4559300"/>
            <a:ext cx="3070225" cy="576263"/>
          </a:xfrm>
          <a:prstGeom prst="wedgeRoundRectCallout">
            <a:avLst>
              <a:gd name="adj1" fmla="val -97519"/>
              <a:gd name="adj2" fmla="val 3718"/>
              <a:gd name="adj3" fmla="val 16667"/>
            </a:avLst>
          </a:prstGeom>
          <a:solidFill>
            <a:srgbClr val="E6E6FF"/>
          </a:solidFill>
          <a:ln w="12700">
            <a:noFill/>
            <a:miter lim="800000"/>
            <a:headEnd/>
            <a:tailEnd type="none" w="lg" len="lg"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000" tIns="46800" rIns="90000" bIns="46800" anchor="ctr"/>
          <a:lstStyle/>
          <a:p>
            <a:pPr algn="ctr"/>
            <a:r>
              <a:rPr lang="ru-RU" altLang="ru-RU" sz="2400" b="0"/>
              <a:t>блок «вывод»</a:t>
            </a:r>
          </a:p>
        </p:txBody>
      </p:sp>
      <p:sp>
        <p:nvSpPr>
          <p:cNvPr id="36885" name="AutoShape 21"/>
          <p:cNvSpPr>
            <a:spLocks noChangeArrowheads="1"/>
          </p:cNvSpPr>
          <p:nvPr/>
        </p:nvSpPr>
        <p:spPr bwMode="auto">
          <a:xfrm>
            <a:off x="4360863" y="5768975"/>
            <a:ext cx="3070225" cy="576263"/>
          </a:xfrm>
          <a:prstGeom prst="wedgeRoundRectCallout">
            <a:avLst>
              <a:gd name="adj1" fmla="val -93495"/>
              <a:gd name="adj2" fmla="val 3718"/>
              <a:gd name="adj3" fmla="val 16667"/>
            </a:avLst>
          </a:prstGeom>
          <a:solidFill>
            <a:srgbClr val="E6E6FF"/>
          </a:solidFill>
          <a:ln w="12700">
            <a:noFill/>
            <a:miter lim="800000"/>
            <a:headEnd/>
            <a:tailEnd type="none" w="lg" len="lg"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000" tIns="46800" rIns="90000" bIns="46800" anchor="ctr"/>
          <a:lstStyle/>
          <a:p>
            <a:pPr algn="ctr"/>
            <a:r>
              <a:rPr lang="ru-RU" altLang="ru-RU" sz="2400" b="0"/>
              <a:t>блок «конец»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animBg="1"/>
      <p:bldP spid="36871" grpId="0" animBg="1"/>
      <p:bldP spid="36872" grpId="0" animBg="1"/>
      <p:bldP spid="36873" grpId="0" animBg="1"/>
      <p:bldP spid="36874" grpId="0" animBg="1"/>
      <p:bldP spid="36875" grpId="0" animBg="1"/>
      <p:bldP spid="36876" grpId="0" animBg="1"/>
      <p:bldP spid="36877" grpId="0" animBg="1"/>
      <p:bldP spid="36878" grpId="0" animBg="1"/>
      <p:bldP spid="36881" grpId="0" animBg="1"/>
      <p:bldP spid="36882" grpId="0" animBg="1"/>
      <p:bldP spid="36883" grpId="0" animBg="1"/>
      <p:bldP spid="36884" grpId="0" animBg="1"/>
      <p:bldP spid="368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Line 2"/>
          <p:cNvSpPr>
            <a:spLocks noChangeShapeType="1"/>
          </p:cNvSpPr>
          <p:nvPr/>
        </p:nvSpPr>
        <p:spPr bwMode="auto">
          <a:xfrm>
            <a:off x="376238" y="795338"/>
            <a:ext cx="846455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6118225" y="884238"/>
            <a:ext cx="6731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 sz="1000" b="0">
              <a:latin typeface="Times New Roman" pitchFamily="18" charset="0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52425" y="908050"/>
            <a:ext cx="8280400" cy="36893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176213" indent="-176213">
              <a:spcBef>
                <a:spcPct val="15000"/>
              </a:spcBef>
            </a:pPr>
            <a:r>
              <a:rPr lang="en-US" altLang="ru-RU" sz="2600">
                <a:latin typeface="Courier New" pitchFamily="49" charset="0"/>
              </a:rPr>
              <a:t>	program qq;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600">
                <a:latin typeface="Courier New" pitchFamily="49" charset="0"/>
              </a:rPr>
              <a:t>	var a, b, c: integer;</a:t>
            </a:r>
            <a:endParaRPr lang="ru-RU" altLang="ru-RU" sz="2600">
              <a:latin typeface="Courier New" pitchFamily="49" charset="0"/>
            </a:endParaRPr>
          </a:p>
          <a:p>
            <a:pPr marL="176213" indent="-176213">
              <a:spcBef>
                <a:spcPct val="15000"/>
              </a:spcBef>
            </a:pPr>
            <a:r>
              <a:rPr lang="en-US" altLang="ru-RU" sz="2600">
                <a:latin typeface="Courier New" pitchFamily="49" charset="0"/>
              </a:rPr>
              <a:t>	begin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600">
                <a:latin typeface="Courier New" pitchFamily="49" charset="0"/>
              </a:rPr>
              <a:t>   writeln('</a:t>
            </a:r>
            <a:r>
              <a:rPr lang="ru-RU" altLang="ru-RU" sz="2600">
                <a:latin typeface="Courier New" pitchFamily="49" charset="0"/>
              </a:rPr>
              <a:t>Введите два целых числа</a:t>
            </a:r>
            <a:r>
              <a:rPr lang="en-US" altLang="ru-RU" sz="2600">
                <a:latin typeface="Courier New" pitchFamily="49" charset="0"/>
              </a:rPr>
              <a:t>');</a:t>
            </a:r>
            <a:endParaRPr lang="ru-RU" altLang="ru-RU" sz="2600">
              <a:latin typeface="Courier New" pitchFamily="49" charset="0"/>
            </a:endParaRPr>
          </a:p>
          <a:p>
            <a:pPr marL="176213" indent="-176213">
              <a:spcBef>
                <a:spcPct val="15000"/>
              </a:spcBef>
            </a:pPr>
            <a:r>
              <a:rPr lang="ru-RU" altLang="ru-RU" sz="2600">
                <a:latin typeface="Courier New" pitchFamily="49" charset="0"/>
              </a:rPr>
              <a:t>   </a:t>
            </a:r>
            <a:r>
              <a:rPr lang="en-US" altLang="ru-RU" sz="2600">
                <a:latin typeface="Courier New" pitchFamily="49" charset="0"/>
              </a:rPr>
              <a:t>read ( a, b );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600">
                <a:latin typeface="Courier New" pitchFamily="49" charset="0"/>
              </a:rPr>
              <a:t>   c := a + b;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600">
                <a:latin typeface="Courier New" pitchFamily="49" charset="0"/>
              </a:rPr>
              <a:t>   writeln ( a, '+', b, '=', c );</a:t>
            </a:r>
            <a:endParaRPr lang="ru-RU" altLang="ru-RU" sz="2600">
              <a:solidFill>
                <a:srgbClr val="3333FF"/>
              </a:solidFill>
              <a:latin typeface="Courier New" pitchFamily="49" charset="0"/>
            </a:endParaRPr>
          </a:p>
          <a:p>
            <a:pPr marL="176213" indent="-176213">
              <a:spcBef>
                <a:spcPct val="15000"/>
              </a:spcBef>
            </a:pPr>
            <a:r>
              <a:rPr lang="en-US" altLang="ru-RU" sz="2600">
                <a:latin typeface="Courier New" pitchFamily="49" charset="0"/>
              </a:rPr>
              <a:t>	end.</a:t>
            </a:r>
            <a:endParaRPr lang="ru-RU" altLang="ru-RU" sz="2600">
              <a:latin typeface="Courier New" pitchFamily="49" charset="0"/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452438" y="4714875"/>
            <a:ext cx="8280400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138488" indent="-3138488"/>
            <a:r>
              <a:rPr lang="ru-RU" altLang="ru-RU" sz="2400">
                <a:solidFill>
                  <a:srgbClr val="3333FF"/>
                </a:solidFill>
              </a:rPr>
              <a:t>Протокол</a:t>
            </a:r>
            <a:r>
              <a:rPr lang="ru-RU" altLang="ru-RU" sz="2400" b="0">
                <a:solidFill>
                  <a:srgbClr val="3333FF"/>
                </a:solidFill>
              </a:rPr>
              <a:t>:</a:t>
            </a:r>
            <a:endParaRPr lang="en-US" altLang="ru-RU" sz="2400" b="0">
              <a:solidFill>
                <a:srgbClr val="3333FF"/>
              </a:solidFill>
            </a:endParaRPr>
          </a:p>
          <a:p>
            <a:pPr marL="3138488" indent="-3138488">
              <a:spcBef>
                <a:spcPct val="20000"/>
              </a:spcBef>
            </a:pPr>
            <a:r>
              <a:rPr lang="ru-RU" altLang="ru-RU" sz="2800">
                <a:latin typeface="Courier New" pitchFamily="49" charset="0"/>
              </a:rPr>
              <a:t>  Введите два целых числа</a:t>
            </a:r>
          </a:p>
          <a:p>
            <a:pPr marL="3138488" indent="-3138488">
              <a:spcBef>
                <a:spcPct val="20000"/>
              </a:spcBef>
            </a:pPr>
            <a:r>
              <a:rPr lang="ru-RU" altLang="ru-RU" sz="2800">
                <a:solidFill>
                  <a:srgbClr val="FF0000"/>
                </a:solidFill>
                <a:latin typeface="Courier New" pitchFamily="49" charset="0"/>
              </a:rPr>
              <a:t>  </a:t>
            </a:r>
            <a:r>
              <a:rPr lang="en-US" altLang="ru-RU" sz="2800">
                <a:solidFill>
                  <a:srgbClr val="FF0000"/>
                </a:solidFill>
                <a:latin typeface="Courier New" pitchFamily="49" charset="0"/>
              </a:rPr>
              <a:t>25 30</a:t>
            </a:r>
            <a:endParaRPr lang="ru-RU" altLang="ru-RU" sz="2800">
              <a:solidFill>
                <a:srgbClr val="FF0000"/>
              </a:solidFill>
              <a:latin typeface="Courier New" pitchFamily="49" charset="0"/>
            </a:endParaRPr>
          </a:p>
          <a:p>
            <a:pPr marL="3138488" indent="-3138488">
              <a:spcBef>
                <a:spcPct val="20000"/>
              </a:spcBef>
            </a:pPr>
            <a:r>
              <a:rPr lang="ru-RU" altLang="ru-RU" sz="2800">
                <a:latin typeface="Courier New" pitchFamily="49" charset="0"/>
              </a:rPr>
              <a:t>  25+30=55</a:t>
            </a:r>
            <a:endParaRPr lang="en-US" altLang="ru-RU" sz="2800">
              <a:solidFill>
                <a:srgbClr val="3333FF"/>
              </a:solidFill>
              <a:latin typeface="Courier New" pitchFamily="49" charset="0"/>
            </a:endParaRPr>
          </a:p>
        </p:txBody>
      </p:sp>
      <p:sp>
        <p:nvSpPr>
          <p:cNvPr id="34823" name="AutoShape 7"/>
          <p:cNvSpPr>
            <a:spLocks noChangeArrowheads="1"/>
          </p:cNvSpPr>
          <p:nvPr/>
        </p:nvSpPr>
        <p:spPr bwMode="auto">
          <a:xfrm>
            <a:off x="4862513" y="4513263"/>
            <a:ext cx="2017712" cy="574675"/>
          </a:xfrm>
          <a:prstGeom prst="wedgeRoundRectCallout">
            <a:avLst>
              <a:gd name="adj1" fmla="val -51810"/>
              <a:gd name="adj2" fmla="val 84806"/>
              <a:gd name="adj3" fmla="val 16667"/>
            </a:avLst>
          </a:prstGeom>
          <a:solidFill>
            <a:srgbClr val="E6E6FF"/>
          </a:solidFill>
          <a:ln w="12700">
            <a:noFill/>
            <a:miter lim="800000"/>
            <a:headEnd/>
            <a:tailEnd type="none" w="lg" len="lg"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000" tIns="46800" rIns="90000" bIns="46800" anchor="ctr"/>
          <a:lstStyle/>
          <a:p>
            <a:pPr algn="ctr"/>
            <a:r>
              <a:rPr lang="ru-RU" altLang="ru-RU" sz="2400" b="0"/>
              <a:t>компьютер</a:t>
            </a:r>
          </a:p>
        </p:txBody>
      </p:sp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3249613" y="5735638"/>
            <a:ext cx="2513012" cy="642937"/>
          </a:xfrm>
          <a:prstGeom prst="wedgeRoundRectCallout">
            <a:avLst>
              <a:gd name="adj1" fmla="val -91060"/>
              <a:gd name="adj2" fmla="val -23088"/>
              <a:gd name="adj3" fmla="val 16667"/>
            </a:avLst>
          </a:prstGeom>
          <a:solidFill>
            <a:srgbClr val="E6E6FF"/>
          </a:solidFill>
          <a:ln w="12700">
            <a:noFill/>
            <a:miter lim="800000"/>
            <a:headEnd/>
            <a:tailEnd type="none" w="lg" len="lg"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000" tIns="46800" rIns="90000" bIns="46800" anchor="ctr"/>
          <a:lstStyle/>
          <a:p>
            <a:pPr algn="ctr"/>
            <a:r>
              <a:rPr lang="ru-RU" altLang="ru-RU" sz="2400" b="0"/>
              <a:t>пользователь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 algn="ctr">
              <a:spcBef>
                <a:spcPct val="50000"/>
              </a:spcBef>
            </a:pPr>
            <a:r>
              <a:rPr lang="ru-RU" altLang="ru-RU" sz="2400" b="1" dirty="0">
                <a:solidFill>
                  <a:srgbClr val="3333FF"/>
                </a:solidFill>
              </a:rPr>
              <a:t>Задача. </a:t>
            </a:r>
            <a:r>
              <a:rPr lang="ru-RU" altLang="ru-RU" sz="2400" b="1" dirty="0"/>
              <a:t>Ввести два целых числа и вывести на экран их сумму.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4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48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  <p:bldP spid="34822" grpId="0" build="p"/>
      <p:bldP spid="34823" grpId="0" animBg="1"/>
      <p:bldP spid="348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11"/>
          <p:cNvSpPr txBox="1">
            <a:spLocks noChangeArrowheads="1"/>
          </p:cNvSpPr>
          <p:nvPr/>
        </p:nvSpPr>
        <p:spPr bwMode="auto">
          <a:xfrm>
            <a:off x="434975" y="922338"/>
            <a:ext cx="8280400" cy="542448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176213" indent="-176213">
              <a:spcBef>
                <a:spcPct val="15000"/>
              </a:spcBef>
            </a:pPr>
            <a:r>
              <a:rPr lang="en-US" altLang="ru-RU" sz="2800">
                <a:latin typeface="Courier New" pitchFamily="49" charset="0"/>
              </a:rPr>
              <a:t>	program qq;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800">
                <a:latin typeface="Courier New" pitchFamily="49" charset="0"/>
              </a:rPr>
              <a:t>	var a, b: integer;</a:t>
            </a:r>
            <a:endParaRPr lang="ru-RU" altLang="ru-RU" sz="2800">
              <a:latin typeface="Courier New" pitchFamily="49" charset="0"/>
            </a:endParaRPr>
          </a:p>
          <a:p>
            <a:pPr marL="176213" indent="-176213">
              <a:spcBef>
                <a:spcPct val="15000"/>
              </a:spcBef>
            </a:pPr>
            <a:r>
              <a:rPr lang="ru-RU" altLang="ru-RU" sz="2800">
                <a:latin typeface="Courier New" pitchFamily="49" charset="0"/>
              </a:rPr>
              <a:t>		</a:t>
            </a:r>
            <a:r>
              <a:rPr lang="en-US" altLang="ru-RU" sz="1600">
                <a:latin typeface="Courier New" pitchFamily="49" charset="0"/>
              </a:rPr>
              <a:t> </a:t>
            </a:r>
            <a:r>
              <a:rPr lang="en-US" altLang="ru-RU" sz="2800">
                <a:latin typeface="Courier New" pitchFamily="49" charset="0"/>
              </a:rPr>
              <a:t>x, y: real;</a:t>
            </a:r>
            <a:r>
              <a:rPr lang="ru-RU" altLang="ru-RU" sz="2800">
                <a:latin typeface="Courier New" pitchFamily="49" charset="0"/>
              </a:rPr>
              <a:t> 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800">
                <a:latin typeface="Courier New" pitchFamily="49" charset="0"/>
              </a:rPr>
              <a:t>	begin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800">
                <a:latin typeface="Courier New" pitchFamily="49" charset="0"/>
              </a:rPr>
              <a:t>	  a := 5;   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800">
                <a:latin typeface="Courier New" pitchFamily="49" charset="0"/>
              </a:rPr>
              <a:t>   </a:t>
            </a:r>
            <a:r>
              <a:rPr lang="ru-RU" altLang="ru-RU" sz="2800">
                <a:latin typeface="Courier New" pitchFamily="49" charset="0"/>
              </a:rPr>
              <a:t>10 </a:t>
            </a:r>
            <a:r>
              <a:rPr lang="en-US" altLang="ru-RU" sz="2800">
                <a:latin typeface="Courier New" pitchFamily="49" charset="0"/>
              </a:rPr>
              <a:t>:= x;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800">
                <a:latin typeface="Courier New" pitchFamily="49" charset="0"/>
              </a:rPr>
              <a:t>   y := 7</a:t>
            </a:r>
            <a:r>
              <a:rPr lang="ru-RU" altLang="ru-RU" sz="2800">
                <a:latin typeface="Courier New" pitchFamily="49" charset="0"/>
              </a:rPr>
              <a:t>,</a:t>
            </a:r>
            <a:r>
              <a:rPr lang="en-US" altLang="ru-RU" sz="2800">
                <a:latin typeface="Courier New" pitchFamily="49" charset="0"/>
              </a:rPr>
              <a:t>8;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800">
                <a:latin typeface="Courier New" pitchFamily="49" charset="0"/>
              </a:rPr>
              <a:t>   b := 2.5; </a:t>
            </a:r>
          </a:p>
          <a:p>
            <a:pPr marL="176213" indent="-176213">
              <a:spcBef>
                <a:spcPct val="15000"/>
              </a:spcBef>
            </a:pPr>
            <a:r>
              <a:rPr lang="ru-RU" altLang="ru-RU" sz="2800">
                <a:latin typeface="Courier New" pitchFamily="49" charset="0"/>
              </a:rPr>
              <a:t>   </a:t>
            </a:r>
            <a:r>
              <a:rPr lang="en-US" altLang="ru-RU" sz="2800">
                <a:latin typeface="Courier New" pitchFamily="49" charset="0"/>
              </a:rPr>
              <a:t>x := 2*(a + y);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800">
                <a:latin typeface="Courier New" pitchFamily="49" charset="0"/>
              </a:rPr>
              <a:t> </a:t>
            </a:r>
            <a:r>
              <a:rPr lang="ru-RU" altLang="ru-RU" sz="2800">
                <a:latin typeface="Courier New" pitchFamily="49" charset="0"/>
              </a:rPr>
              <a:t>  </a:t>
            </a:r>
            <a:r>
              <a:rPr lang="en-US" altLang="ru-RU" sz="2800">
                <a:latin typeface="Courier New" pitchFamily="49" charset="0"/>
              </a:rPr>
              <a:t>a := b + x;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800">
                <a:latin typeface="Courier New" pitchFamily="49" charset="0"/>
              </a:rPr>
              <a:t>	end.</a:t>
            </a:r>
            <a:endParaRPr lang="ru-RU" altLang="ru-RU" sz="2800">
              <a:latin typeface="Courier New" pitchFamily="49" charset="0"/>
            </a:endParaRPr>
          </a:p>
        </p:txBody>
      </p:sp>
      <p:sp>
        <p:nvSpPr>
          <p:cNvPr id="23556" name="Line 2"/>
          <p:cNvSpPr>
            <a:spLocks noChangeShapeType="1"/>
          </p:cNvSpPr>
          <p:nvPr/>
        </p:nvSpPr>
        <p:spPr bwMode="auto">
          <a:xfrm>
            <a:off x="376238" y="795338"/>
            <a:ext cx="846455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6118225" y="884238"/>
            <a:ext cx="6731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 sz="1000" b="0">
              <a:latin typeface="Times New Roman" pitchFamily="18" charset="0"/>
            </a:endParaRPr>
          </a:p>
        </p:txBody>
      </p:sp>
      <p:sp>
        <p:nvSpPr>
          <p:cNvPr id="23558" name="Text Box 4"/>
          <p:cNvSpPr txBox="1">
            <a:spLocks noChangeArrowheads="1"/>
          </p:cNvSpPr>
          <p:nvPr/>
        </p:nvSpPr>
        <p:spPr bwMode="auto">
          <a:xfrm>
            <a:off x="395288" y="188913"/>
            <a:ext cx="81407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800"/>
              <a:t>Какие операторы неправильные?</a:t>
            </a:r>
          </a:p>
        </p:txBody>
      </p:sp>
      <p:sp>
        <p:nvSpPr>
          <p:cNvPr id="51212" name="AutoShape 12"/>
          <p:cNvSpPr>
            <a:spLocks noChangeArrowheads="1"/>
          </p:cNvSpPr>
          <p:nvPr/>
        </p:nvSpPr>
        <p:spPr bwMode="auto">
          <a:xfrm>
            <a:off x="3511550" y="2449513"/>
            <a:ext cx="3419475" cy="766762"/>
          </a:xfrm>
          <a:prstGeom prst="wedgeRoundRectCallout">
            <a:avLst>
              <a:gd name="adj1" fmla="val -69917"/>
              <a:gd name="adj2" fmla="val 104037"/>
              <a:gd name="adj3" fmla="val 16667"/>
            </a:avLst>
          </a:prstGeom>
          <a:solidFill>
            <a:srgbClr val="E6E6FF"/>
          </a:solidFill>
          <a:ln w="12700">
            <a:noFill/>
            <a:miter lim="800000"/>
            <a:headEnd/>
            <a:tailEnd type="none" w="lg" len="lg"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000" tIns="46800" rIns="90000" bIns="46800" anchor="ctr"/>
          <a:lstStyle/>
          <a:p>
            <a:pPr algn="ctr"/>
            <a:r>
              <a:rPr lang="ru-RU" altLang="ru-RU" sz="2000" b="0"/>
              <a:t>имя переменной должно быть слева от знака </a:t>
            </a:r>
            <a:r>
              <a:rPr lang="en-US" altLang="ru-RU" sz="2000"/>
              <a:t>:=</a:t>
            </a:r>
            <a:endParaRPr lang="ru-RU" altLang="ru-RU" sz="2000"/>
          </a:p>
        </p:txBody>
      </p:sp>
      <p:sp>
        <p:nvSpPr>
          <p:cNvPr id="51213" name="AutoShape 13"/>
          <p:cNvSpPr>
            <a:spLocks noChangeArrowheads="1"/>
          </p:cNvSpPr>
          <p:nvPr/>
        </p:nvSpPr>
        <p:spPr bwMode="auto">
          <a:xfrm>
            <a:off x="5124450" y="3348038"/>
            <a:ext cx="3419475" cy="766762"/>
          </a:xfrm>
          <a:prstGeom prst="wedgeRoundRectCallout">
            <a:avLst>
              <a:gd name="adj1" fmla="val -109194"/>
              <a:gd name="adj2" fmla="val 48810"/>
              <a:gd name="adj3" fmla="val 16667"/>
            </a:avLst>
          </a:prstGeom>
          <a:solidFill>
            <a:srgbClr val="E6E6FF"/>
          </a:solidFill>
          <a:ln w="12700">
            <a:noFill/>
            <a:miter lim="800000"/>
            <a:headEnd/>
            <a:tailEnd type="none" w="lg" len="lg"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000" tIns="46800" rIns="90000" bIns="46800" anchor="ctr"/>
          <a:lstStyle/>
          <a:p>
            <a:pPr algn="ctr"/>
            <a:r>
              <a:rPr lang="ru-RU" altLang="ru-RU" sz="2000" b="0"/>
              <a:t>целая и дробная часть отделяются </a:t>
            </a:r>
            <a:r>
              <a:rPr lang="ru-RU" altLang="ru-RU" sz="2000"/>
              <a:t>точкой</a:t>
            </a:r>
          </a:p>
        </p:txBody>
      </p:sp>
      <p:sp>
        <p:nvSpPr>
          <p:cNvPr id="51214" name="AutoShape 14"/>
          <p:cNvSpPr>
            <a:spLocks noChangeArrowheads="1"/>
          </p:cNvSpPr>
          <p:nvPr/>
        </p:nvSpPr>
        <p:spPr bwMode="auto">
          <a:xfrm>
            <a:off x="5157788" y="4244975"/>
            <a:ext cx="3419475" cy="1079500"/>
          </a:xfrm>
          <a:prstGeom prst="wedgeRoundRectCallout">
            <a:avLst>
              <a:gd name="adj1" fmla="val -113509"/>
              <a:gd name="adj2" fmla="val -3236"/>
              <a:gd name="adj3" fmla="val 16667"/>
            </a:avLst>
          </a:prstGeom>
          <a:solidFill>
            <a:srgbClr val="E6E6FF"/>
          </a:solidFill>
          <a:ln w="12700">
            <a:noFill/>
            <a:miter lim="800000"/>
            <a:headEnd/>
            <a:tailEnd type="none" w="lg" len="lg"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000" tIns="46800" rIns="90000" bIns="46800" anchor="ctr"/>
          <a:lstStyle/>
          <a:p>
            <a:pPr algn="ctr"/>
            <a:r>
              <a:rPr lang="ru-RU" altLang="ru-RU" sz="2000" b="0"/>
              <a:t>нельзя записывать вещественное значение в целую переменную</a:t>
            </a:r>
            <a:endParaRPr lang="ru-RU" altLang="ru-RU" sz="2000"/>
          </a:p>
        </p:txBody>
      </p:sp>
      <p:sp>
        <p:nvSpPr>
          <p:cNvPr id="51216" name="Freeform 16"/>
          <p:cNvSpPr>
            <a:spLocks/>
          </p:cNvSpPr>
          <p:nvPr/>
        </p:nvSpPr>
        <p:spPr bwMode="auto">
          <a:xfrm>
            <a:off x="3517900" y="5080000"/>
            <a:ext cx="2041525" cy="600075"/>
          </a:xfrm>
          <a:custGeom>
            <a:avLst/>
            <a:gdLst>
              <a:gd name="T0" fmla="*/ 0 w 1286"/>
              <a:gd name="T1" fmla="*/ 952619063 h 378"/>
              <a:gd name="T2" fmla="*/ 2147483647 w 1286"/>
              <a:gd name="T3" fmla="*/ 0 h 378"/>
              <a:gd name="T4" fmla="*/ 2147483647 w 1286"/>
              <a:gd name="T5" fmla="*/ 383063750 h 378"/>
              <a:gd name="T6" fmla="*/ 0 w 1286"/>
              <a:gd name="T7" fmla="*/ 952619063 h 37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86" h="378">
                <a:moveTo>
                  <a:pt x="0" y="378"/>
                </a:moveTo>
                <a:lnTo>
                  <a:pt x="1020" y="0"/>
                </a:lnTo>
                <a:lnTo>
                  <a:pt x="1286" y="152"/>
                </a:lnTo>
                <a:lnTo>
                  <a:pt x="0" y="378"/>
                </a:lnTo>
                <a:close/>
              </a:path>
            </a:pathLst>
          </a:custGeom>
          <a:solidFill>
            <a:srgbClr val="E6E6FF"/>
          </a:solidFill>
          <a:ln w="12700" cap="flat" cmpd="sng">
            <a:noFill/>
            <a:prstDash val="solid"/>
            <a:round/>
            <a:headEnd type="none" w="med" len="med"/>
            <a:tailEnd type="none" w="lg" len="lg"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0000" tIns="46800" rIns="90000" bIns="46800" anchor="ctr"/>
          <a:lstStyle/>
          <a:p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2" grpId="0" animBg="1"/>
      <p:bldP spid="51213" grpId="0" animBg="1"/>
      <p:bldP spid="51214" grpId="0" animBg="1"/>
      <p:bldP spid="512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Line 2"/>
          <p:cNvSpPr>
            <a:spLocks noChangeShapeType="1"/>
          </p:cNvSpPr>
          <p:nvPr/>
        </p:nvSpPr>
        <p:spPr bwMode="auto">
          <a:xfrm>
            <a:off x="376238" y="795338"/>
            <a:ext cx="846455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6118225" y="884238"/>
            <a:ext cx="6731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 sz="1000" b="0">
              <a:latin typeface="Times New Roman" pitchFamily="18" charset="0"/>
            </a:endParaRP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395288" y="188913"/>
            <a:ext cx="81407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3000"/>
              <a:t>Ручная прокрутка программы</a:t>
            </a:r>
          </a:p>
        </p:txBody>
      </p:sp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387350" y="1023938"/>
            <a:ext cx="5297488" cy="542448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176213" indent="-176213">
              <a:spcBef>
                <a:spcPct val="15000"/>
              </a:spcBef>
            </a:pPr>
            <a:r>
              <a:rPr lang="en-US" altLang="ru-RU" sz="2800">
                <a:latin typeface="Courier New" pitchFamily="49" charset="0"/>
              </a:rPr>
              <a:t>program qq;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800">
                <a:latin typeface="Courier New" pitchFamily="49" charset="0"/>
              </a:rPr>
              <a:t>var 	a, b: integer;</a:t>
            </a:r>
            <a:endParaRPr lang="ru-RU" altLang="ru-RU" sz="2800">
              <a:latin typeface="Courier New" pitchFamily="49" charset="0"/>
            </a:endParaRPr>
          </a:p>
          <a:p>
            <a:pPr marL="176213" indent="-176213">
              <a:spcBef>
                <a:spcPct val="15000"/>
              </a:spcBef>
            </a:pPr>
            <a:r>
              <a:rPr lang="en-US" altLang="ru-RU" sz="2800">
                <a:latin typeface="Courier New" pitchFamily="49" charset="0"/>
              </a:rPr>
              <a:t>begin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800">
                <a:latin typeface="Courier New" pitchFamily="49" charset="0"/>
              </a:rPr>
              <a:t>  a := 5;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800">
                <a:latin typeface="Courier New" pitchFamily="49" charset="0"/>
              </a:rPr>
              <a:t>  b := a + 2;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800">
                <a:latin typeface="Courier New" pitchFamily="49" charset="0"/>
              </a:rPr>
              <a:t>  a := (a + 2)*(b – 3);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800">
                <a:latin typeface="Courier New" pitchFamily="49" charset="0"/>
              </a:rPr>
              <a:t>  b := a div 5;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800">
                <a:latin typeface="Courier New" pitchFamily="49" charset="0"/>
              </a:rPr>
              <a:t>  a := a mod b;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800">
                <a:latin typeface="Courier New" pitchFamily="49" charset="0"/>
              </a:rPr>
              <a:t>  a := a + 1;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800">
                <a:latin typeface="Courier New" pitchFamily="49" charset="0"/>
              </a:rPr>
              <a:t>  b := (a + 14) mod 7;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800">
                <a:latin typeface="Courier New" pitchFamily="49" charset="0"/>
              </a:rPr>
              <a:t>end.</a:t>
            </a:r>
            <a:endParaRPr lang="ru-RU" altLang="ru-RU" sz="2800">
              <a:latin typeface="Courier New" pitchFamily="49" charset="0"/>
            </a:endParaRPr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>
            <a:off x="3295650" y="1309688"/>
            <a:ext cx="5148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6213" indent="-176213">
              <a:spcBef>
                <a:spcPct val="15000"/>
              </a:spcBef>
            </a:pPr>
            <a:endParaRPr lang="ru-RU" altLang="ru-RU" sz="2800">
              <a:latin typeface="Courier New" pitchFamily="49" charset="0"/>
            </a:endParaRPr>
          </a:p>
        </p:txBody>
      </p:sp>
      <p:graphicFrame>
        <p:nvGraphicFramePr>
          <p:cNvPr id="24653" name="Group 77"/>
          <p:cNvGraphicFramePr>
            <a:graphicFrameLocks noGrp="1"/>
          </p:cNvGraphicFramePr>
          <p:nvPr/>
        </p:nvGraphicFramePr>
        <p:xfrm>
          <a:off x="5948363" y="1090613"/>
          <a:ext cx="2863850" cy="4852987"/>
        </p:xfrm>
        <a:graphic>
          <a:graphicData uri="http://schemas.openxmlformats.org/drawingml/2006/table">
            <a:tbl>
              <a:tblPr/>
              <a:tblGrid>
                <a:gridCol w="1506537"/>
                <a:gridCol w="1357313"/>
              </a:tblGrid>
              <a:tr h="5203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a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L="90000" marR="90000" marT="46803" marB="46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b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L="90000" marR="90000" marT="46803" marB="46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</a:tr>
              <a:tr h="4746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?</a:t>
                      </a:r>
                      <a:endParaRPr kumimoji="0" lang="ru-RU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L="90000" marR="90000" marT="46803" marB="46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?</a:t>
                      </a:r>
                      <a:endParaRPr kumimoji="0" lang="ru-RU" sz="2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L="90000" marR="90000" marT="46803" marB="46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9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L="90000" marR="90000" marT="46803" marB="46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L="90000" marR="90000" marT="46803" marB="46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8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5</a:t>
                      </a:r>
                      <a:endParaRPr kumimoji="0" lang="ru-RU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L="90000" marR="90000" marT="46803" marB="46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L="90000" marR="90000" marT="46803" marB="46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8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L="90000" marR="90000" marT="46803" marB="46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7</a:t>
                      </a: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L="90000" marR="90000" marT="46803" marB="46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8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28</a:t>
                      </a:r>
                      <a:endParaRPr kumimoji="0" lang="ru-RU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L="90000" marR="90000" marT="46803" marB="46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L="90000" marR="90000" marT="46803" marB="46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8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L="90000" marR="90000" marT="46803" marB="46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5</a:t>
                      </a: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L="90000" marR="90000" marT="46803" marB="46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8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3</a:t>
                      </a:r>
                      <a:endParaRPr kumimoji="0" lang="ru-RU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L="90000" marR="90000" marT="46803" marB="46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L="90000" marR="90000" marT="46803" marB="46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8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4</a:t>
                      </a:r>
                      <a:endParaRPr kumimoji="0" lang="ru-RU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L="90000" marR="90000" marT="46803" marB="46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L="90000" marR="90000" marT="46803" marB="46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8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L="90000" marR="90000" marT="46803" marB="46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4</a:t>
                      </a: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marL="90000" marR="90000" marT="46803" marB="46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787" name="Rectangle 69"/>
          <p:cNvSpPr>
            <a:spLocks noChangeArrowheads="1"/>
          </p:cNvSpPr>
          <p:nvPr/>
        </p:nvSpPr>
        <p:spPr bwMode="auto">
          <a:xfrm>
            <a:off x="6221413" y="2571750"/>
            <a:ext cx="1022350" cy="35401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 type="none" w="lg" len="lg"/>
          </a:ln>
        </p:spPr>
        <p:txBody>
          <a:bodyPr wrap="none" lIns="90000" tIns="46800" rIns="90000" bIns="46800" anchor="ctr"/>
          <a:lstStyle/>
          <a:p>
            <a:endParaRPr lang="ru-RU" altLang="ru-RU"/>
          </a:p>
        </p:txBody>
      </p:sp>
      <p:sp>
        <p:nvSpPr>
          <p:cNvPr id="31788" name="Rectangle 70"/>
          <p:cNvSpPr>
            <a:spLocks noChangeArrowheads="1"/>
          </p:cNvSpPr>
          <p:nvPr/>
        </p:nvSpPr>
        <p:spPr bwMode="auto">
          <a:xfrm>
            <a:off x="7621588" y="3044825"/>
            <a:ext cx="1022350" cy="35401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 type="none" w="lg" len="lg"/>
          </a:ln>
        </p:spPr>
        <p:txBody>
          <a:bodyPr wrap="none" lIns="90000" tIns="46800" rIns="90000" bIns="46800" anchor="ctr"/>
          <a:lstStyle/>
          <a:p>
            <a:endParaRPr lang="ru-RU" altLang="ru-RU"/>
          </a:p>
        </p:txBody>
      </p:sp>
      <p:sp>
        <p:nvSpPr>
          <p:cNvPr id="31789" name="Rectangle 71"/>
          <p:cNvSpPr>
            <a:spLocks noChangeArrowheads="1"/>
          </p:cNvSpPr>
          <p:nvPr/>
        </p:nvSpPr>
        <p:spPr bwMode="auto">
          <a:xfrm>
            <a:off x="6221413" y="3549650"/>
            <a:ext cx="1022350" cy="35401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 type="none" w="lg" len="lg"/>
          </a:ln>
        </p:spPr>
        <p:txBody>
          <a:bodyPr wrap="none" lIns="90000" tIns="46800" rIns="90000" bIns="46800" anchor="ctr"/>
          <a:lstStyle/>
          <a:p>
            <a:endParaRPr lang="ru-RU" altLang="ru-RU"/>
          </a:p>
        </p:txBody>
      </p:sp>
      <p:sp>
        <p:nvSpPr>
          <p:cNvPr id="31790" name="Rectangle 72"/>
          <p:cNvSpPr>
            <a:spLocks noChangeArrowheads="1"/>
          </p:cNvSpPr>
          <p:nvPr/>
        </p:nvSpPr>
        <p:spPr bwMode="auto">
          <a:xfrm>
            <a:off x="7621588" y="4022725"/>
            <a:ext cx="1022350" cy="35401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 type="none" w="lg" len="lg"/>
          </a:ln>
        </p:spPr>
        <p:txBody>
          <a:bodyPr wrap="none" lIns="90000" tIns="46800" rIns="90000" bIns="46800" anchor="ctr"/>
          <a:lstStyle/>
          <a:p>
            <a:endParaRPr lang="ru-RU" altLang="ru-RU"/>
          </a:p>
        </p:txBody>
      </p:sp>
      <p:sp>
        <p:nvSpPr>
          <p:cNvPr id="31791" name="Rectangle 73"/>
          <p:cNvSpPr>
            <a:spLocks noChangeArrowheads="1"/>
          </p:cNvSpPr>
          <p:nvPr/>
        </p:nvSpPr>
        <p:spPr bwMode="auto">
          <a:xfrm>
            <a:off x="6230938" y="4518025"/>
            <a:ext cx="1022350" cy="35401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 type="none" w="lg" len="lg"/>
          </a:ln>
        </p:spPr>
        <p:txBody>
          <a:bodyPr wrap="none" lIns="90000" tIns="46800" rIns="90000" bIns="46800" anchor="ctr"/>
          <a:lstStyle/>
          <a:p>
            <a:endParaRPr lang="ru-RU" altLang="ru-RU"/>
          </a:p>
        </p:txBody>
      </p:sp>
      <p:sp>
        <p:nvSpPr>
          <p:cNvPr id="31792" name="Rectangle 74"/>
          <p:cNvSpPr>
            <a:spLocks noChangeArrowheads="1"/>
          </p:cNvSpPr>
          <p:nvPr/>
        </p:nvSpPr>
        <p:spPr bwMode="auto">
          <a:xfrm>
            <a:off x="6221413" y="5002213"/>
            <a:ext cx="1022350" cy="35401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 type="none" w="lg" len="lg"/>
          </a:ln>
        </p:spPr>
        <p:txBody>
          <a:bodyPr wrap="none" lIns="90000" tIns="46800" rIns="90000" bIns="46800" anchor="ctr"/>
          <a:lstStyle/>
          <a:p>
            <a:endParaRPr lang="ru-RU" altLang="ru-RU"/>
          </a:p>
        </p:txBody>
      </p:sp>
      <p:sp>
        <p:nvSpPr>
          <p:cNvPr id="31793" name="Rectangle 75"/>
          <p:cNvSpPr>
            <a:spLocks noChangeArrowheads="1"/>
          </p:cNvSpPr>
          <p:nvPr/>
        </p:nvSpPr>
        <p:spPr bwMode="auto">
          <a:xfrm>
            <a:off x="7643813" y="5508625"/>
            <a:ext cx="1022350" cy="35401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 type="none" w="lg" len="lg"/>
          </a:ln>
        </p:spPr>
        <p:txBody>
          <a:bodyPr wrap="none" lIns="90000" tIns="46800" rIns="90000" bIns="46800" anchor="ctr"/>
          <a:lstStyle/>
          <a:p>
            <a:endParaRPr lang="ru-RU" alt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1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1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1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1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31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17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31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87" grpId="0" animBg="1"/>
      <p:bldP spid="31788" grpId="0" animBg="1"/>
      <p:bldP spid="31789" grpId="0" animBg="1"/>
      <p:bldP spid="31790" grpId="0" animBg="1"/>
      <p:bldP spid="31791" grpId="0" animBg="1"/>
      <p:bldP spid="31792" grpId="0" animBg="1"/>
      <p:bldP spid="317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Line 2"/>
          <p:cNvSpPr>
            <a:spLocks noChangeShapeType="1"/>
          </p:cNvSpPr>
          <p:nvPr/>
        </p:nvSpPr>
        <p:spPr bwMode="auto">
          <a:xfrm>
            <a:off x="376238" y="795338"/>
            <a:ext cx="846455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6118225" y="884238"/>
            <a:ext cx="6731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 sz="1000" b="0">
              <a:latin typeface="Times New Roman" pitchFamily="18" charset="0"/>
            </a:endParaRPr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395288" y="188913"/>
            <a:ext cx="81407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3000"/>
              <a:t>Вариант 1. Блок-схема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61963" y="995363"/>
            <a:ext cx="5324475" cy="5026025"/>
            <a:chOff x="471" y="656"/>
            <a:chExt cx="3354" cy="3166"/>
          </a:xfrm>
        </p:grpSpPr>
        <p:sp>
          <p:nvSpPr>
            <p:cNvPr id="31757" name="AutoShape 6"/>
            <p:cNvSpPr>
              <a:spLocks noChangeArrowheads="1"/>
            </p:cNvSpPr>
            <p:nvPr/>
          </p:nvSpPr>
          <p:spPr bwMode="auto">
            <a:xfrm>
              <a:off x="1666" y="656"/>
              <a:ext cx="933" cy="238"/>
            </a:xfrm>
            <a:prstGeom prst="flowChartTerminator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none" lIns="90000" tIns="46800" rIns="90000" bIns="46800" anchor="ctr"/>
            <a:lstStyle/>
            <a:p>
              <a:pPr algn="ctr"/>
              <a:r>
                <a:rPr lang="ru-RU" altLang="ru-RU" sz="2200" b="0"/>
                <a:t>начало</a:t>
              </a:r>
            </a:p>
          </p:txBody>
        </p:sp>
        <p:sp>
          <p:nvSpPr>
            <p:cNvPr id="31758" name="Rectangle 8"/>
            <p:cNvSpPr>
              <a:spLocks noChangeArrowheads="1"/>
            </p:cNvSpPr>
            <p:nvPr/>
          </p:nvSpPr>
          <p:spPr bwMode="auto">
            <a:xfrm>
              <a:off x="471" y="2075"/>
              <a:ext cx="998" cy="370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none" lIns="90000" tIns="46800" rIns="90000" bIns="46800" anchor="ctr"/>
            <a:lstStyle/>
            <a:p>
              <a:pPr algn="ctr"/>
              <a:r>
                <a:rPr lang="en-US" altLang="ru-RU" sz="2200">
                  <a:latin typeface="Courier New" pitchFamily="49" charset="0"/>
                </a:rPr>
                <a:t>max:=</a:t>
              </a:r>
              <a:r>
                <a:rPr lang="en-US" altLang="ru-RU" sz="2200"/>
                <a:t> </a:t>
              </a:r>
              <a:r>
                <a:rPr lang="en-US" altLang="ru-RU" sz="2200">
                  <a:latin typeface="Courier New" pitchFamily="49" charset="0"/>
                </a:rPr>
                <a:t>a;</a:t>
              </a:r>
              <a:endParaRPr lang="ru-RU" altLang="ru-RU" sz="2200">
                <a:latin typeface="Courier New" pitchFamily="49" charset="0"/>
              </a:endParaRPr>
            </a:p>
          </p:txBody>
        </p:sp>
        <p:sp>
          <p:nvSpPr>
            <p:cNvPr id="31759" name="AutoShape 9"/>
            <p:cNvSpPr>
              <a:spLocks noChangeArrowheads="1"/>
            </p:cNvSpPr>
            <p:nvPr/>
          </p:nvSpPr>
          <p:spPr bwMode="auto">
            <a:xfrm>
              <a:off x="1481" y="1045"/>
              <a:ext cx="1302" cy="250"/>
            </a:xfrm>
            <a:prstGeom prst="flowChartInputOutpu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none" lIns="90000" tIns="46800" rIns="90000" bIns="46800" anchor="ctr"/>
            <a:lstStyle/>
            <a:p>
              <a:pPr algn="ctr"/>
              <a:r>
                <a:rPr lang="ru-RU" altLang="ru-RU" sz="2200" b="0"/>
                <a:t>ввод </a:t>
              </a:r>
              <a:r>
                <a:rPr lang="en-US" altLang="ru-RU" sz="2200">
                  <a:latin typeface="Courier New" pitchFamily="49" charset="0"/>
                </a:rPr>
                <a:t>a,b</a:t>
              </a:r>
              <a:endParaRPr lang="ru-RU" altLang="ru-RU" sz="2200">
                <a:latin typeface="Courier New" pitchFamily="49" charset="0"/>
              </a:endParaRPr>
            </a:p>
          </p:txBody>
        </p:sp>
        <p:sp>
          <p:nvSpPr>
            <p:cNvPr id="31760" name="AutoShape 10"/>
            <p:cNvSpPr>
              <a:spLocks noChangeArrowheads="1"/>
            </p:cNvSpPr>
            <p:nvPr/>
          </p:nvSpPr>
          <p:spPr bwMode="auto">
            <a:xfrm>
              <a:off x="1620" y="2995"/>
              <a:ext cx="1011" cy="388"/>
            </a:xfrm>
            <a:prstGeom prst="flowChartDocumen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none" lIns="90000" tIns="46800" rIns="90000" bIns="46800" anchor="ctr"/>
            <a:lstStyle/>
            <a:p>
              <a:pPr algn="ctr"/>
              <a:r>
                <a:rPr lang="ru-RU" altLang="ru-RU" sz="2200" b="0"/>
                <a:t>вывод </a:t>
              </a:r>
              <a:r>
                <a:rPr lang="en-US" altLang="ru-RU" sz="2200">
                  <a:latin typeface="Courier New" pitchFamily="49" charset="0"/>
                </a:rPr>
                <a:t>max</a:t>
              </a:r>
              <a:endParaRPr lang="ru-RU" altLang="ru-RU" sz="2200">
                <a:latin typeface="Courier New" pitchFamily="49" charset="0"/>
              </a:endParaRPr>
            </a:p>
          </p:txBody>
        </p:sp>
        <p:sp>
          <p:nvSpPr>
            <p:cNvPr id="31761" name="Line 11"/>
            <p:cNvSpPr>
              <a:spLocks noChangeShapeType="1"/>
            </p:cNvSpPr>
            <p:nvPr/>
          </p:nvSpPr>
          <p:spPr bwMode="auto">
            <a:xfrm>
              <a:off x="2132" y="893"/>
              <a:ext cx="0" cy="16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31762" name="AutoShape 16"/>
            <p:cNvSpPr>
              <a:spLocks noChangeArrowheads="1"/>
            </p:cNvSpPr>
            <p:nvPr/>
          </p:nvSpPr>
          <p:spPr bwMode="auto">
            <a:xfrm>
              <a:off x="1576" y="1460"/>
              <a:ext cx="1112" cy="530"/>
            </a:xfrm>
            <a:prstGeom prst="flowChartDecision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none" lIns="90000" tIns="46800" rIns="90000" bIns="46800" anchor="ctr"/>
            <a:lstStyle/>
            <a:p>
              <a:pPr algn="ctr"/>
              <a:r>
                <a:rPr lang="en-US" altLang="ru-RU" sz="2200">
                  <a:latin typeface="Courier New" pitchFamily="49" charset="0"/>
                </a:rPr>
                <a:t>a &gt; b?</a:t>
              </a:r>
              <a:endParaRPr lang="ru-RU" altLang="ru-RU" sz="2200">
                <a:latin typeface="Courier New" pitchFamily="49" charset="0"/>
              </a:endParaRPr>
            </a:p>
          </p:txBody>
        </p:sp>
        <p:sp>
          <p:nvSpPr>
            <p:cNvPr id="31763" name="Line 17"/>
            <p:cNvSpPr>
              <a:spLocks noChangeShapeType="1"/>
            </p:cNvSpPr>
            <p:nvPr/>
          </p:nvSpPr>
          <p:spPr bwMode="auto">
            <a:xfrm>
              <a:off x="2132" y="1306"/>
              <a:ext cx="0" cy="16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31764" name="Rectangle 18"/>
            <p:cNvSpPr>
              <a:spLocks noChangeArrowheads="1"/>
            </p:cNvSpPr>
            <p:nvPr/>
          </p:nvSpPr>
          <p:spPr bwMode="auto">
            <a:xfrm>
              <a:off x="2827" y="2083"/>
              <a:ext cx="998" cy="370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none" lIns="90000" tIns="46800" rIns="90000" bIns="46800" anchor="ctr"/>
            <a:lstStyle/>
            <a:p>
              <a:pPr algn="ctr"/>
              <a:r>
                <a:rPr lang="en-US" altLang="ru-RU" sz="2200">
                  <a:latin typeface="Courier New" pitchFamily="49" charset="0"/>
                </a:rPr>
                <a:t>max:=</a:t>
              </a:r>
              <a:r>
                <a:rPr lang="en-US" altLang="ru-RU" sz="2200"/>
                <a:t> </a:t>
              </a:r>
              <a:r>
                <a:rPr lang="en-US" altLang="ru-RU" sz="2200">
                  <a:latin typeface="Courier New" pitchFamily="49" charset="0"/>
                </a:rPr>
                <a:t>b;</a:t>
              </a:r>
              <a:endParaRPr lang="ru-RU" altLang="ru-RU" sz="2200">
                <a:latin typeface="Courier New" pitchFamily="49" charset="0"/>
              </a:endParaRPr>
            </a:p>
          </p:txBody>
        </p:sp>
        <p:sp>
          <p:nvSpPr>
            <p:cNvPr id="31765" name="AutoShape 19"/>
            <p:cNvSpPr>
              <a:spLocks noChangeArrowheads="1"/>
            </p:cNvSpPr>
            <p:nvPr/>
          </p:nvSpPr>
          <p:spPr bwMode="auto">
            <a:xfrm>
              <a:off x="1659" y="3561"/>
              <a:ext cx="933" cy="261"/>
            </a:xfrm>
            <a:prstGeom prst="flowChartTerminator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none" lIns="90000" tIns="46800" rIns="90000" bIns="46800" anchor="ctr"/>
            <a:lstStyle/>
            <a:p>
              <a:pPr algn="ctr"/>
              <a:r>
                <a:rPr lang="ru-RU" altLang="ru-RU" sz="2200" b="0"/>
                <a:t>конец</a:t>
              </a:r>
            </a:p>
          </p:txBody>
        </p:sp>
        <p:sp>
          <p:nvSpPr>
            <p:cNvPr id="31766" name="Line 20"/>
            <p:cNvSpPr>
              <a:spLocks noChangeShapeType="1"/>
            </p:cNvSpPr>
            <p:nvPr/>
          </p:nvSpPr>
          <p:spPr bwMode="auto">
            <a:xfrm>
              <a:off x="2126" y="3373"/>
              <a:ext cx="0" cy="2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31767" name="Freeform 21"/>
            <p:cNvSpPr>
              <a:spLocks/>
            </p:cNvSpPr>
            <p:nvPr/>
          </p:nvSpPr>
          <p:spPr bwMode="auto">
            <a:xfrm>
              <a:off x="2682" y="1722"/>
              <a:ext cx="623" cy="361"/>
            </a:xfrm>
            <a:custGeom>
              <a:avLst/>
              <a:gdLst>
                <a:gd name="T0" fmla="*/ 0 w 623"/>
                <a:gd name="T1" fmla="*/ 0 h 524"/>
                <a:gd name="T2" fmla="*/ 623 w 623"/>
                <a:gd name="T3" fmla="*/ 0 h 524"/>
                <a:gd name="T4" fmla="*/ 623 w 623"/>
                <a:gd name="T5" fmla="*/ 1 h 524"/>
                <a:gd name="T6" fmla="*/ 0 60000 65536"/>
                <a:gd name="T7" fmla="*/ 0 60000 65536"/>
                <a:gd name="T8" fmla="*/ 0 60000 65536"/>
                <a:gd name="T9" fmla="*/ 0 w 623"/>
                <a:gd name="T10" fmla="*/ 0 h 524"/>
                <a:gd name="T11" fmla="*/ 623 w 623"/>
                <a:gd name="T12" fmla="*/ 524 h 5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3" h="524">
                  <a:moveTo>
                    <a:pt x="0" y="0"/>
                  </a:moveTo>
                  <a:lnTo>
                    <a:pt x="623" y="0"/>
                  </a:lnTo>
                  <a:lnTo>
                    <a:pt x="623" y="524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31768" name="Freeform 22"/>
            <p:cNvSpPr>
              <a:spLocks/>
            </p:cNvSpPr>
            <p:nvPr/>
          </p:nvSpPr>
          <p:spPr bwMode="auto">
            <a:xfrm flipH="1">
              <a:off x="954" y="1722"/>
              <a:ext cx="623" cy="361"/>
            </a:xfrm>
            <a:custGeom>
              <a:avLst/>
              <a:gdLst>
                <a:gd name="T0" fmla="*/ 0 w 623"/>
                <a:gd name="T1" fmla="*/ 0 h 524"/>
                <a:gd name="T2" fmla="*/ 623 w 623"/>
                <a:gd name="T3" fmla="*/ 0 h 524"/>
                <a:gd name="T4" fmla="*/ 623 w 623"/>
                <a:gd name="T5" fmla="*/ 1 h 524"/>
                <a:gd name="T6" fmla="*/ 0 60000 65536"/>
                <a:gd name="T7" fmla="*/ 0 60000 65536"/>
                <a:gd name="T8" fmla="*/ 0 60000 65536"/>
                <a:gd name="T9" fmla="*/ 0 w 623"/>
                <a:gd name="T10" fmla="*/ 0 h 524"/>
                <a:gd name="T11" fmla="*/ 623 w 623"/>
                <a:gd name="T12" fmla="*/ 524 h 5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3" h="524">
                  <a:moveTo>
                    <a:pt x="0" y="0"/>
                  </a:moveTo>
                  <a:lnTo>
                    <a:pt x="623" y="0"/>
                  </a:lnTo>
                  <a:lnTo>
                    <a:pt x="623" y="524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31769" name="Freeform 23"/>
            <p:cNvSpPr>
              <a:spLocks/>
            </p:cNvSpPr>
            <p:nvPr/>
          </p:nvSpPr>
          <p:spPr bwMode="auto">
            <a:xfrm>
              <a:off x="960" y="2444"/>
              <a:ext cx="2361" cy="343"/>
            </a:xfrm>
            <a:custGeom>
              <a:avLst/>
              <a:gdLst>
                <a:gd name="T0" fmla="*/ 0 w 2409"/>
                <a:gd name="T1" fmla="*/ 0 h 343"/>
                <a:gd name="T2" fmla="*/ 0 w 2409"/>
                <a:gd name="T3" fmla="*/ 343 h 343"/>
                <a:gd name="T4" fmla="*/ 1145 w 2409"/>
                <a:gd name="T5" fmla="*/ 343 h 343"/>
                <a:gd name="T6" fmla="*/ 1145 w 2409"/>
                <a:gd name="T7" fmla="*/ 5 h 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9"/>
                <a:gd name="T13" fmla="*/ 0 h 343"/>
                <a:gd name="T14" fmla="*/ 2409 w 2409"/>
                <a:gd name="T15" fmla="*/ 343 h 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9" h="343">
                  <a:moveTo>
                    <a:pt x="0" y="0"/>
                  </a:moveTo>
                  <a:lnTo>
                    <a:pt x="0" y="343"/>
                  </a:lnTo>
                  <a:lnTo>
                    <a:pt x="2409" y="343"/>
                  </a:lnTo>
                  <a:lnTo>
                    <a:pt x="2409" y="5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31770" name="Line 24"/>
            <p:cNvSpPr>
              <a:spLocks noChangeShapeType="1"/>
            </p:cNvSpPr>
            <p:nvPr/>
          </p:nvSpPr>
          <p:spPr bwMode="auto">
            <a:xfrm>
              <a:off x="959" y="2557"/>
              <a:ext cx="0" cy="2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31771" name="Line 25"/>
            <p:cNvSpPr>
              <a:spLocks noChangeShapeType="1"/>
            </p:cNvSpPr>
            <p:nvPr/>
          </p:nvSpPr>
          <p:spPr bwMode="auto">
            <a:xfrm>
              <a:off x="3320" y="2572"/>
              <a:ext cx="0" cy="2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31772" name="Line 26"/>
            <p:cNvSpPr>
              <a:spLocks noChangeShapeType="1"/>
            </p:cNvSpPr>
            <p:nvPr/>
          </p:nvSpPr>
          <p:spPr bwMode="auto">
            <a:xfrm>
              <a:off x="2114" y="2794"/>
              <a:ext cx="0" cy="2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31773" name="Oval 27"/>
            <p:cNvSpPr>
              <a:spLocks noChangeArrowheads="1"/>
            </p:cNvSpPr>
            <p:nvPr/>
          </p:nvSpPr>
          <p:spPr bwMode="auto">
            <a:xfrm>
              <a:off x="2097" y="2772"/>
              <a:ext cx="34" cy="3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lIns="90000" tIns="46800" rIns="90000" bIns="46800" anchor="ctr"/>
            <a:lstStyle/>
            <a:p>
              <a:endParaRPr lang="ru-RU" altLang="ru-RU"/>
            </a:p>
          </p:txBody>
        </p:sp>
        <p:sp>
          <p:nvSpPr>
            <p:cNvPr id="31774" name="Text Box 28"/>
            <p:cNvSpPr txBox="1">
              <a:spLocks noChangeArrowheads="1"/>
            </p:cNvSpPr>
            <p:nvPr/>
          </p:nvSpPr>
          <p:spPr bwMode="auto">
            <a:xfrm>
              <a:off x="960" y="1443"/>
              <a:ext cx="431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lg"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b="0"/>
                <a:t>да</a:t>
              </a:r>
            </a:p>
          </p:txBody>
        </p:sp>
        <p:sp>
          <p:nvSpPr>
            <p:cNvPr id="31775" name="Text Box 29"/>
            <p:cNvSpPr txBox="1">
              <a:spLocks noChangeArrowheads="1"/>
            </p:cNvSpPr>
            <p:nvPr/>
          </p:nvSpPr>
          <p:spPr bwMode="auto">
            <a:xfrm>
              <a:off x="2880" y="1455"/>
              <a:ext cx="431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lg"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b="0"/>
                <a:t>нет</a:t>
              </a:r>
            </a:p>
          </p:txBody>
        </p:sp>
      </p:grp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331788" y="2143125"/>
            <a:ext cx="5597525" cy="2401888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  <a:miter lim="800000"/>
            <a:headEnd/>
            <a:tailEnd type="none" w="lg" len="lg"/>
          </a:ln>
        </p:spPr>
        <p:txBody>
          <a:bodyPr wrap="none" lIns="90000" tIns="46800" rIns="90000" bIns="46800" anchor="ctr"/>
          <a:lstStyle/>
          <a:p>
            <a:endParaRPr lang="ru-RU" altLang="ru-RU"/>
          </a:p>
        </p:txBody>
      </p:sp>
      <p:sp>
        <p:nvSpPr>
          <p:cNvPr id="41013" name="AutoShape 53"/>
          <p:cNvSpPr>
            <a:spLocks noChangeArrowheads="1"/>
          </p:cNvSpPr>
          <p:nvPr/>
        </p:nvSpPr>
        <p:spPr bwMode="auto">
          <a:xfrm>
            <a:off x="6724650" y="1889125"/>
            <a:ext cx="1935163" cy="1358900"/>
          </a:xfrm>
          <a:prstGeom prst="wedgeRoundRectCallout">
            <a:avLst>
              <a:gd name="adj1" fmla="val -89917"/>
              <a:gd name="adj2" fmla="val 16949"/>
              <a:gd name="adj3" fmla="val 16667"/>
            </a:avLst>
          </a:prstGeom>
          <a:solidFill>
            <a:srgbClr val="E6E6FF"/>
          </a:solidFill>
          <a:ln w="12700">
            <a:noFill/>
            <a:miter lim="800000"/>
            <a:headEnd/>
            <a:tailEnd type="none" w="lg" len="lg"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000" tIns="46800" rIns="90000" bIns="46800" anchor="ctr"/>
          <a:lstStyle/>
          <a:p>
            <a:pPr algn="ctr"/>
            <a:r>
              <a:rPr lang="ru-RU" altLang="ru-RU" sz="2400" b="0"/>
              <a:t>полная форма ветвления</a:t>
            </a:r>
          </a:p>
        </p:txBody>
      </p:sp>
      <p:sp>
        <p:nvSpPr>
          <p:cNvPr id="41014" name="AutoShape 54"/>
          <p:cNvSpPr>
            <a:spLocks noChangeArrowheads="1"/>
          </p:cNvSpPr>
          <p:nvPr/>
        </p:nvSpPr>
        <p:spPr bwMode="auto">
          <a:xfrm>
            <a:off x="4670425" y="979488"/>
            <a:ext cx="1992313" cy="803275"/>
          </a:xfrm>
          <a:prstGeom prst="wedgeRoundRectCallout">
            <a:avLst>
              <a:gd name="adj1" fmla="val -101315"/>
              <a:gd name="adj2" fmla="val 136167"/>
              <a:gd name="adj3" fmla="val 16667"/>
            </a:avLst>
          </a:prstGeom>
          <a:solidFill>
            <a:srgbClr val="E6E6FF"/>
          </a:solidFill>
          <a:ln w="12700">
            <a:noFill/>
            <a:miter lim="800000"/>
            <a:headEnd/>
            <a:tailEnd type="none" w="lg" len="lg"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000" tIns="46800" rIns="90000" bIns="46800" anchor="ctr"/>
          <a:lstStyle/>
          <a:p>
            <a:pPr algn="ctr"/>
            <a:r>
              <a:rPr lang="ru-RU" altLang="ru-RU" sz="2400" b="0"/>
              <a:t>блок «решение»</a:t>
            </a:r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5407025" y="5768975"/>
            <a:ext cx="2720975" cy="663575"/>
            <a:chOff x="433" y="3902"/>
            <a:chExt cx="1714" cy="418"/>
          </a:xfrm>
        </p:grpSpPr>
        <p:sp>
          <p:nvSpPr>
            <p:cNvPr id="31755" name="Text Box 56"/>
            <p:cNvSpPr txBox="1">
              <a:spLocks noChangeArrowheads="1"/>
            </p:cNvSpPr>
            <p:nvPr/>
          </p:nvSpPr>
          <p:spPr bwMode="auto">
            <a:xfrm>
              <a:off x="727" y="3969"/>
              <a:ext cx="1420" cy="296"/>
            </a:xfrm>
            <a:prstGeom prst="rect">
              <a:avLst/>
            </a:prstGeom>
            <a:solidFill>
              <a:srgbClr val="D1D1FF"/>
            </a:solidFill>
            <a:ln w="12700">
              <a:solidFill>
                <a:srgbClr val="00008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ru-RU" altLang="ru-RU" sz="2400"/>
                <a:t>  Если  </a:t>
              </a:r>
              <a:r>
                <a:rPr lang="en-US" altLang="ru-RU" sz="2400"/>
                <a:t>a = b?</a:t>
              </a:r>
              <a:endParaRPr lang="ru-RU" altLang="ru-RU" sz="2400"/>
            </a:p>
          </p:txBody>
        </p:sp>
        <p:sp>
          <p:nvSpPr>
            <p:cNvPr id="31756" name="Oval 57"/>
            <p:cNvSpPr>
              <a:spLocks noChangeArrowheads="1"/>
            </p:cNvSpPr>
            <p:nvPr/>
          </p:nvSpPr>
          <p:spPr bwMode="auto">
            <a:xfrm>
              <a:off x="433" y="3902"/>
              <a:ext cx="409" cy="418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altLang="ru-RU" sz="4400">
                  <a:solidFill>
                    <a:schemeClr val="bg1"/>
                  </a:solidFill>
                  <a:latin typeface="Arial Black" pitchFamily="34" charset="0"/>
                </a:rPr>
                <a:t>?</a:t>
              </a:r>
              <a:endParaRPr lang="ru-RU" altLang="ru-RU" sz="440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1" grpId="0" animBg="1"/>
      <p:bldP spid="41013" grpId="0" animBg="1"/>
      <p:bldP spid="410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Line 2"/>
          <p:cNvSpPr>
            <a:spLocks noChangeShapeType="1"/>
          </p:cNvSpPr>
          <p:nvPr/>
        </p:nvSpPr>
        <p:spPr bwMode="auto">
          <a:xfrm>
            <a:off x="376238" y="795338"/>
            <a:ext cx="846455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6118225" y="884238"/>
            <a:ext cx="6731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 sz="1000" b="0">
              <a:latin typeface="Times New Roman" pitchFamily="18" charset="0"/>
            </a:endParaRPr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395288" y="188913"/>
            <a:ext cx="81407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3000"/>
              <a:t>Вариант 1. Программа</a:t>
            </a:r>
          </a:p>
        </p:txBody>
      </p:sp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481013" y="919163"/>
            <a:ext cx="8280400" cy="55054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marL="176213" indent="-176213">
              <a:spcBef>
                <a:spcPct val="15000"/>
              </a:spcBef>
            </a:pPr>
            <a:r>
              <a:rPr lang="en-US" altLang="ru-RU" sz="2400">
                <a:latin typeface="Courier New" pitchFamily="49" charset="0"/>
              </a:rPr>
              <a:t>	</a:t>
            </a:r>
            <a:endParaRPr lang="ru-RU" altLang="ru-RU" sz="2400">
              <a:latin typeface="Courier New" pitchFamily="49" charset="0"/>
            </a:endParaRPr>
          </a:p>
        </p:txBody>
      </p:sp>
      <p:sp>
        <p:nvSpPr>
          <p:cNvPr id="32775" name="Rectangle 6"/>
          <p:cNvSpPr>
            <a:spLocks noChangeArrowheads="1"/>
          </p:cNvSpPr>
          <p:nvPr/>
        </p:nvSpPr>
        <p:spPr bwMode="auto">
          <a:xfrm>
            <a:off x="755650" y="3024188"/>
            <a:ext cx="4581525" cy="2503487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wrap="none" lIns="90000" tIns="46800" rIns="90000" bIns="46800" anchor="ctr"/>
          <a:lstStyle/>
          <a:p>
            <a:endParaRPr lang="ru-RU" altLang="ru-RU"/>
          </a:p>
        </p:txBody>
      </p:sp>
      <p:sp>
        <p:nvSpPr>
          <p:cNvPr id="32776" name="Rectangle 7"/>
          <p:cNvSpPr>
            <a:spLocks noChangeArrowheads="1"/>
          </p:cNvSpPr>
          <p:nvPr/>
        </p:nvSpPr>
        <p:spPr bwMode="auto">
          <a:xfrm>
            <a:off x="1366838" y="3424238"/>
            <a:ext cx="1671637" cy="433387"/>
          </a:xfrm>
          <a:prstGeom prst="rect">
            <a:avLst/>
          </a:prstGeom>
          <a:solidFill>
            <a:srgbClr val="E6E6FF"/>
          </a:solidFill>
          <a:ln w="12700">
            <a:noFill/>
            <a:miter lim="800000"/>
            <a:headEnd/>
            <a:tailEnd type="none" w="lg" len="lg"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0000" tIns="46800" rIns="90000" bIns="46800" anchor="ctr"/>
          <a:lstStyle/>
          <a:p>
            <a:r>
              <a:rPr lang="en-US" altLang="ru-RU" sz="2400">
                <a:latin typeface="Courier New" pitchFamily="49" charset="0"/>
              </a:rPr>
              <a:t>max</a:t>
            </a:r>
            <a:r>
              <a:rPr lang="en-US" altLang="ru-RU" sz="2400"/>
              <a:t> </a:t>
            </a:r>
            <a:r>
              <a:rPr lang="en-US" altLang="ru-RU" sz="2400">
                <a:latin typeface="Courier New" pitchFamily="49" charset="0"/>
              </a:rPr>
              <a:t>:=</a:t>
            </a:r>
            <a:r>
              <a:rPr lang="en-US" altLang="ru-RU" sz="2400"/>
              <a:t> </a:t>
            </a:r>
            <a:r>
              <a:rPr lang="en-US" altLang="ru-RU" sz="2400">
                <a:latin typeface="Courier New" pitchFamily="49" charset="0"/>
              </a:rPr>
              <a:t>a</a:t>
            </a:r>
            <a:r>
              <a:rPr lang="en-US" altLang="ru-RU" sz="2400"/>
              <a:t>;</a:t>
            </a:r>
            <a:endParaRPr lang="ru-RU" altLang="ru-RU" sz="2400"/>
          </a:p>
        </p:txBody>
      </p:sp>
      <p:sp>
        <p:nvSpPr>
          <p:cNvPr id="32777" name="Rectangle 8"/>
          <p:cNvSpPr>
            <a:spLocks noChangeArrowheads="1"/>
          </p:cNvSpPr>
          <p:nvPr/>
        </p:nvSpPr>
        <p:spPr bwMode="auto">
          <a:xfrm>
            <a:off x="1357313" y="4672013"/>
            <a:ext cx="1671637" cy="433387"/>
          </a:xfrm>
          <a:prstGeom prst="rect">
            <a:avLst/>
          </a:prstGeom>
          <a:solidFill>
            <a:srgbClr val="E6E6FF"/>
          </a:solidFill>
          <a:ln w="12700">
            <a:noFill/>
            <a:miter lim="800000"/>
            <a:headEnd/>
            <a:tailEnd type="none" w="lg" len="lg"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0000" tIns="46800" rIns="90000" bIns="46800" anchor="ctr"/>
          <a:lstStyle/>
          <a:p>
            <a:r>
              <a:rPr lang="en-US" altLang="ru-RU" sz="2400">
                <a:latin typeface="Courier New" pitchFamily="49" charset="0"/>
              </a:rPr>
              <a:t>max</a:t>
            </a:r>
            <a:r>
              <a:rPr lang="en-US" altLang="ru-RU" sz="2400"/>
              <a:t> </a:t>
            </a:r>
            <a:r>
              <a:rPr lang="en-US" altLang="ru-RU" sz="2400">
                <a:latin typeface="Courier New" pitchFamily="49" charset="0"/>
              </a:rPr>
              <a:t>:=</a:t>
            </a:r>
            <a:r>
              <a:rPr lang="en-US" altLang="ru-RU" sz="2400"/>
              <a:t> </a:t>
            </a:r>
            <a:r>
              <a:rPr lang="en-US" altLang="ru-RU" sz="2400">
                <a:latin typeface="Courier New" pitchFamily="49" charset="0"/>
              </a:rPr>
              <a:t>b</a:t>
            </a:r>
            <a:r>
              <a:rPr lang="en-US" altLang="ru-RU" sz="2400"/>
              <a:t>;</a:t>
            </a:r>
            <a:endParaRPr lang="ru-RU" altLang="ru-RU" sz="2400"/>
          </a:p>
        </p:txBody>
      </p:sp>
      <p:sp>
        <p:nvSpPr>
          <p:cNvPr id="32778" name="AutoShape 9"/>
          <p:cNvSpPr>
            <a:spLocks noChangeArrowheads="1"/>
          </p:cNvSpPr>
          <p:nvPr/>
        </p:nvSpPr>
        <p:spPr bwMode="auto">
          <a:xfrm>
            <a:off x="5873750" y="2751138"/>
            <a:ext cx="2547938" cy="1411287"/>
          </a:xfrm>
          <a:prstGeom prst="wedgeRoundRectCallout">
            <a:avLst>
              <a:gd name="adj1" fmla="val -80593"/>
              <a:gd name="adj2" fmla="val 118819"/>
              <a:gd name="adj3" fmla="val 16667"/>
            </a:avLst>
          </a:prstGeom>
          <a:solidFill>
            <a:srgbClr val="E6E6FF"/>
          </a:solidFill>
          <a:ln w="12700">
            <a:noFill/>
            <a:miter lim="800000"/>
            <a:headEnd/>
            <a:tailEnd type="none" w="lg" len="lg"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000" tIns="46800" rIns="90000" bIns="46800" anchor="ctr"/>
          <a:lstStyle/>
          <a:p>
            <a:pPr algn="ctr"/>
            <a:r>
              <a:rPr lang="ru-RU" altLang="ru-RU" sz="2400" b="0"/>
              <a:t>полная форма условного оператора</a:t>
            </a:r>
          </a:p>
        </p:txBody>
      </p:sp>
      <p:sp>
        <p:nvSpPr>
          <p:cNvPr id="32779" name="Text Box 13"/>
          <p:cNvSpPr txBox="1">
            <a:spLocks noChangeArrowheads="1"/>
          </p:cNvSpPr>
          <p:nvPr/>
        </p:nvSpPr>
        <p:spPr bwMode="auto">
          <a:xfrm>
            <a:off x="520700" y="898525"/>
            <a:ext cx="742950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6213" indent="-176213">
              <a:spcBef>
                <a:spcPct val="15000"/>
              </a:spcBef>
            </a:pPr>
            <a:r>
              <a:rPr lang="en-US" altLang="ru-RU" sz="2400">
                <a:latin typeface="Courier New" pitchFamily="49" charset="0"/>
              </a:rPr>
              <a:t>	program qq;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400">
                <a:latin typeface="Courier New" pitchFamily="49" charset="0"/>
              </a:rPr>
              <a:t>	var a, b, max: integer;</a:t>
            </a:r>
            <a:endParaRPr lang="ru-RU" altLang="ru-RU" sz="2400">
              <a:latin typeface="Courier New" pitchFamily="49" charset="0"/>
            </a:endParaRPr>
          </a:p>
          <a:p>
            <a:pPr marL="176213" indent="-176213">
              <a:spcBef>
                <a:spcPct val="15000"/>
              </a:spcBef>
            </a:pPr>
            <a:r>
              <a:rPr lang="en-US" altLang="ru-RU" sz="2400">
                <a:latin typeface="Courier New" pitchFamily="49" charset="0"/>
              </a:rPr>
              <a:t>	begin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400">
                <a:latin typeface="Courier New" pitchFamily="49" charset="0"/>
              </a:rPr>
              <a:t>   writeln('</a:t>
            </a:r>
            <a:r>
              <a:rPr lang="ru-RU" altLang="ru-RU" sz="2400">
                <a:latin typeface="Courier New" pitchFamily="49" charset="0"/>
              </a:rPr>
              <a:t>Введите два целых числа</a:t>
            </a:r>
            <a:r>
              <a:rPr lang="en-US" altLang="ru-RU" sz="2400">
                <a:latin typeface="Courier New" pitchFamily="49" charset="0"/>
              </a:rPr>
              <a:t>');</a:t>
            </a:r>
            <a:endParaRPr lang="ru-RU" altLang="ru-RU" sz="2400">
              <a:latin typeface="Courier New" pitchFamily="49" charset="0"/>
            </a:endParaRPr>
          </a:p>
          <a:p>
            <a:pPr marL="176213" indent="-176213">
              <a:spcBef>
                <a:spcPct val="15000"/>
              </a:spcBef>
            </a:pPr>
            <a:r>
              <a:rPr lang="ru-RU" altLang="ru-RU" sz="2400">
                <a:latin typeface="Courier New" pitchFamily="49" charset="0"/>
              </a:rPr>
              <a:t>   </a:t>
            </a:r>
            <a:r>
              <a:rPr lang="en-US" altLang="ru-RU" sz="2400">
                <a:latin typeface="Courier New" pitchFamily="49" charset="0"/>
              </a:rPr>
              <a:t>read ( a, b );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400">
                <a:latin typeface="Courier New" pitchFamily="49" charset="0"/>
              </a:rPr>
              <a:t>   if a &gt; b then </a:t>
            </a:r>
            <a:r>
              <a:rPr lang="en-US" altLang="ru-RU" sz="2400">
                <a:solidFill>
                  <a:srgbClr val="3333FF"/>
                </a:solidFill>
                <a:latin typeface="Courier New" pitchFamily="49" charset="0"/>
              </a:rPr>
              <a:t>begin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400">
                <a:latin typeface="Courier New" pitchFamily="49" charset="0"/>
              </a:rPr>
              <a:t>      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400">
                <a:latin typeface="Courier New" pitchFamily="49" charset="0"/>
              </a:rPr>
              <a:t>   </a:t>
            </a:r>
            <a:r>
              <a:rPr lang="en-US" altLang="ru-RU" sz="2400">
                <a:solidFill>
                  <a:srgbClr val="3333FF"/>
                </a:solidFill>
                <a:latin typeface="Courier New" pitchFamily="49" charset="0"/>
              </a:rPr>
              <a:t>end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400">
                <a:latin typeface="Courier New" pitchFamily="49" charset="0"/>
              </a:rPr>
              <a:t>   else </a:t>
            </a:r>
            <a:r>
              <a:rPr lang="en-US" altLang="ru-RU" sz="2400">
                <a:solidFill>
                  <a:srgbClr val="3333FF"/>
                </a:solidFill>
                <a:latin typeface="Courier New" pitchFamily="49" charset="0"/>
              </a:rPr>
              <a:t>begin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400">
                <a:latin typeface="Courier New" pitchFamily="49" charset="0"/>
              </a:rPr>
              <a:t>      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400">
                <a:latin typeface="Courier New" pitchFamily="49" charset="0"/>
              </a:rPr>
              <a:t>   </a:t>
            </a:r>
            <a:r>
              <a:rPr lang="en-US" altLang="ru-RU" sz="2400">
                <a:solidFill>
                  <a:srgbClr val="3333FF"/>
                </a:solidFill>
                <a:latin typeface="Courier New" pitchFamily="49" charset="0"/>
              </a:rPr>
              <a:t>end</a:t>
            </a:r>
            <a:r>
              <a:rPr lang="en-US" altLang="ru-RU" sz="2400">
                <a:latin typeface="Courier New" pitchFamily="49" charset="0"/>
              </a:rPr>
              <a:t>;</a:t>
            </a:r>
          </a:p>
          <a:p>
            <a:pPr marL="176213" indent="-176213">
              <a:spcBef>
                <a:spcPct val="15000"/>
              </a:spcBef>
            </a:pPr>
            <a:r>
              <a:rPr lang="en-US" altLang="ru-RU" sz="2400">
                <a:latin typeface="Courier New" pitchFamily="49" charset="0"/>
              </a:rPr>
              <a:t>   writeln ('</a:t>
            </a:r>
            <a:r>
              <a:rPr lang="ru-RU" altLang="ru-RU" sz="2400">
                <a:latin typeface="Courier New" pitchFamily="49" charset="0"/>
              </a:rPr>
              <a:t>Наибольшее число </a:t>
            </a:r>
            <a:r>
              <a:rPr lang="en-US" altLang="ru-RU" sz="2400">
                <a:latin typeface="Courier New" pitchFamily="49" charset="0"/>
              </a:rPr>
              <a:t>', max);</a:t>
            </a:r>
            <a:endParaRPr lang="ru-RU" altLang="ru-RU" sz="2400">
              <a:solidFill>
                <a:srgbClr val="3333FF"/>
              </a:solidFill>
              <a:latin typeface="Courier New" pitchFamily="49" charset="0"/>
            </a:endParaRPr>
          </a:p>
          <a:p>
            <a:pPr marL="176213" indent="-176213">
              <a:spcBef>
                <a:spcPct val="15000"/>
              </a:spcBef>
            </a:pPr>
            <a:r>
              <a:rPr lang="en-US" altLang="ru-RU" sz="2400">
                <a:latin typeface="Courier New" pitchFamily="49" charset="0"/>
              </a:rPr>
              <a:t>	end.</a:t>
            </a:r>
            <a:endParaRPr lang="ru-RU" altLang="ru-RU" sz="2400">
              <a:latin typeface="Courier New" pitchFamily="49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Line 2"/>
          <p:cNvSpPr>
            <a:spLocks noChangeShapeType="1"/>
          </p:cNvSpPr>
          <p:nvPr/>
        </p:nvSpPr>
        <p:spPr bwMode="auto">
          <a:xfrm>
            <a:off x="376238" y="795338"/>
            <a:ext cx="846455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6118225" y="884238"/>
            <a:ext cx="6731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 sz="1000" b="0">
              <a:latin typeface="Times New Roman" pitchFamily="18" charset="0"/>
            </a:endParaRPr>
          </a:p>
        </p:txBody>
      </p:sp>
      <p:sp>
        <p:nvSpPr>
          <p:cNvPr id="35845" name="Text Box 4"/>
          <p:cNvSpPr txBox="1">
            <a:spLocks noChangeArrowheads="1"/>
          </p:cNvSpPr>
          <p:nvPr/>
        </p:nvSpPr>
        <p:spPr bwMode="auto">
          <a:xfrm>
            <a:off x="395288" y="188913"/>
            <a:ext cx="81407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3000"/>
              <a:t>Вариант </a:t>
            </a:r>
            <a:r>
              <a:rPr lang="en-US" altLang="ru-RU" sz="3000"/>
              <a:t>2</a:t>
            </a:r>
            <a:r>
              <a:rPr lang="ru-RU" altLang="ru-RU" sz="3000"/>
              <a:t>. Блок-схема</a:t>
            </a:r>
          </a:p>
        </p:txBody>
      </p:sp>
      <p:sp>
        <p:nvSpPr>
          <p:cNvPr id="81945" name="Rectangle 25"/>
          <p:cNvSpPr>
            <a:spLocks noChangeArrowheads="1"/>
          </p:cNvSpPr>
          <p:nvPr/>
        </p:nvSpPr>
        <p:spPr bwMode="auto">
          <a:xfrm>
            <a:off x="627063" y="3013075"/>
            <a:ext cx="4765675" cy="194945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  <a:miter lim="800000"/>
            <a:headEnd/>
            <a:tailEnd type="none" w="lg" len="lg"/>
          </a:ln>
        </p:spPr>
        <p:txBody>
          <a:bodyPr wrap="none" lIns="90000" tIns="46800" rIns="90000" bIns="46800" anchor="ctr"/>
          <a:lstStyle/>
          <a:p>
            <a:endParaRPr lang="ru-RU" altLang="ru-RU"/>
          </a:p>
        </p:txBody>
      </p:sp>
      <p:sp>
        <p:nvSpPr>
          <p:cNvPr id="81946" name="AutoShape 26"/>
          <p:cNvSpPr>
            <a:spLocks noChangeArrowheads="1"/>
          </p:cNvSpPr>
          <p:nvPr/>
        </p:nvSpPr>
        <p:spPr bwMode="auto">
          <a:xfrm>
            <a:off x="6102350" y="2205038"/>
            <a:ext cx="2127250" cy="1355725"/>
          </a:xfrm>
          <a:prstGeom prst="wedgeRoundRectCallout">
            <a:avLst>
              <a:gd name="adj1" fmla="val -82370"/>
              <a:gd name="adj2" fmla="val 28005"/>
              <a:gd name="adj3" fmla="val 16667"/>
            </a:avLst>
          </a:prstGeom>
          <a:solidFill>
            <a:srgbClr val="E6E6FF"/>
          </a:solidFill>
          <a:ln w="12700">
            <a:noFill/>
            <a:miter lim="800000"/>
            <a:headEnd/>
            <a:tailEnd type="none" w="lg" len="lg"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000" tIns="46800" rIns="90000" bIns="46800" anchor="ctr"/>
          <a:lstStyle/>
          <a:p>
            <a:pPr algn="ctr"/>
            <a:r>
              <a:rPr lang="ru-RU" altLang="ru-RU" sz="2400" b="0"/>
              <a:t>неполная форма ветвления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755650" y="987425"/>
            <a:ext cx="4502150" cy="5449888"/>
            <a:chOff x="476" y="622"/>
            <a:chExt cx="2836" cy="3433"/>
          </a:xfrm>
        </p:grpSpPr>
        <p:sp>
          <p:nvSpPr>
            <p:cNvPr id="35849" name="AutoShape 6"/>
            <p:cNvSpPr>
              <a:spLocks noChangeArrowheads="1"/>
            </p:cNvSpPr>
            <p:nvPr/>
          </p:nvSpPr>
          <p:spPr bwMode="auto">
            <a:xfrm>
              <a:off x="1654" y="622"/>
              <a:ext cx="933" cy="238"/>
            </a:xfrm>
            <a:prstGeom prst="flowChartTerminator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none" lIns="90000" tIns="46800" rIns="90000" bIns="46800" anchor="ctr"/>
            <a:lstStyle/>
            <a:p>
              <a:pPr algn="ctr"/>
              <a:r>
                <a:rPr lang="ru-RU" altLang="ru-RU" sz="2200" b="0"/>
                <a:t>начало</a:t>
              </a:r>
            </a:p>
          </p:txBody>
        </p:sp>
        <p:sp>
          <p:nvSpPr>
            <p:cNvPr id="35850" name="Rectangle 7"/>
            <p:cNvSpPr>
              <a:spLocks noChangeArrowheads="1"/>
            </p:cNvSpPr>
            <p:nvPr/>
          </p:nvSpPr>
          <p:spPr bwMode="auto">
            <a:xfrm>
              <a:off x="1637" y="1426"/>
              <a:ext cx="998" cy="370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none" lIns="90000" tIns="46800" rIns="90000" bIns="46800" anchor="ctr"/>
            <a:lstStyle/>
            <a:p>
              <a:pPr algn="ctr"/>
              <a:r>
                <a:rPr lang="en-US" altLang="ru-RU" sz="2200">
                  <a:latin typeface="Courier New" pitchFamily="49" charset="0"/>
                </a:rPr>
                <a:t>max:=</a:t>
              </a:r>
              <a:r>
                <a:rPr lang="en-US" altLang="ru-RU" sz="2200"/>
                <a:t> </a:t>
              </a:r>
              <a:r>
                <a:rPr lang="en-US" altLang="ru-RU" sz="2200">
                  <a:latin typeface="Courier New" pitchFamily="49" charset="0"/>
                </a:rPr>
                <a:t>a;</a:t>
              </a:r>
              <a:endParaRPr lang="ru-RU" altLang="ru-RU" sz="2200">
                <a:latin typeface="Courier New" pitchFamily="49" charset="0"/>
              </a:endParaRPr>
            </a:p>
          </p:txBody>
        </p:sp>
        <p:sp>
          <p:nvSpPr>
            <p:cNvPr id="35851" name="AutoShape 8"/>
            <p:cNvSpPr>
              <a:spLocks noChangeArrowheads="1"/>
            </p:cNvSpPr>
            <p:nvPr/>
          </p:nvSpPr>
          <p:spPr bwMode="auto">
            <a:xfrm>
              <a:off x="1469" y="1011"/>
              <a:ext cx="1302" cy="250"/>
            </a:xfrm>
            <a:prstGeom prst="flowChartInputOutpu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none" lIns="90000" tIns="46800" rIns="90000" bIns="46800" anchor="ctr"/>
            <a:lstStyle/>
            <a:p>
              <a:pPr algn="ctr"/>
              <a:r>
                <a:rPr lang="ru-RU" altLang="ru-RU" sz="2200" b="0"/>
                <a:t>ввод </a:t>
              </a:r>
              <a:r>
                <a:rPr lang="en-US" altLang="ru-RU" sz="2200">
                  <a:latin typeface="Courier New" pitchFamily="49" charset="0"/>
                </a:rPr>
                <a:t>a,b</a:t>
              </a:r>
              <a:endParaRPr lang="ru-RU" altLang="ru-RU" sz="2200">
                <a:latin typeface="Courier New" pitchFamily="49" charset="0"/>
              </a:endParaRPr>
            </a:p>
          </p:txBody>
        </p:sp>
        <p:sp>
          <p:nvSpPr>
            <p:cNvPr id="35852" name="AutoShape 9"/>
            <p:cNvSpPr>
              <a:spLocks noChangeArrowheads="1"/>
            </p:cNvSpPr>
            <p:nvPr/>
          </p:nvSpPr>
          <p:spPr bwMode="auto">
            <a:xfrm>
              <a:off x="1608" y="3228"/>
              <a:ext cx="1011" cy="388"/>
            </a:xfrm>
            <a:prstGeom prst="flowChartDocumen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none" lIns="90000" tIns="46800" rIns="90000" bIns="46800" anchor="ctr"/>
            <a:lstStyle/>
            <a:p>
              <a:pPr algn="ctr"/>
              <a:r>
                <a:rPr lang="ru-RU" altLang="ru-RU" sz="2200" b="0"/>
                <a:t>вывод </a:t>
              </a:r>
              <a:r>
                <a:rPr lang="en-US" altLang="ru-RU" sz="2200">
                  <a:latin typeface="Courier New" pitchFamily="49" charset="0"/>
                </a:rPr>
                <a:t>max</a:t>
              </a:r>
              <a:endParaRPr lang="ru-RU" altLang="ru-RU" sz="2200">
                <a:latin typeface="Courier New" pitchFamily="49" charset="0"/>
              </a:endParaRPr>
            </a:p>
          </p:txBody>
        </p:sp>
        <p:sp>
          <p:nvSpPr>
            <p:cNvPr id="35853" name="Line 10"/>
            <p:cNvSpPr>
              <a:spLocks noChangeShapeType="1"/>
            </p:cNvSpPr>
            <p:nvPr/>
          </p:nvSpPr>
          <p:spPr bwMode="auto">
            <a:xfrm>
              <a:off x="2120" y="859"/>
              <a:ext cx="0" cy="16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35854" name="Line 12"/>
            <p:cNvSpPr>
              <a:spLocks noChangeShapeType="1"/>
            </p:cNvSpPr>
            <p:nvPr/>
          </p:nvSpPr>
          <p:spPr bwMode="auto">
            <a:xfrm>
              <a:off x="2120" y="1272"/>
              <a:ext cx="0" cy="16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35855" name="Rectangle 13"/>
            <p:cNvSpPr>
              <a:spLocks noChangeArrowheads="1"/>
            </p:cNvSpPr>
            <p:nvPr/>
          </p:nvSpPr>
          <p:spPr bwMode="auto">
            <a:xfrm>
              <a:off x="476" y="2480"/>
              <a:ext cx="998" cy="370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none" lIns="90000" tIns="46800" rIns="90000" bIns="46800" anchor="ctr"/>
            <a:lstStyle/>
            <a:p>
              <a:pPr algn="ctr"/>
              <a:r>
                <a:rPr lang="en-US" altLang="ru-RU" sz="2200">
                  <a:latin typeface="Courier New" pitchFamily="49" charset="0"/>
                </a:rPr>
                <a:t>max:=</a:t>
              </a:r>
              <a:r>
                <a:rPr lang="en-US" altLang="ru-RU" sz="2200"/>
                <a:t> </a:t>
              </a:r>
              <a:r>
                <a:rPr lang="en-US" altLang="ru-RU" sz="2200">
                  <a:latin typeface="Courier New" pitchFamily="49" charset="0"/>
                </a:rPr>
                <a:t>b;</a:t>
              </a:r>
              <a:endParaRPr lang="ru-RU" altLang="ru-RU" sz="2200">
                <a:latin typeface="Courier New" pitchFamily="49" charset="0"/>
              </a:endParaRPr>
            </a:p>
          </p:txBody>
        </p:sp>
        <p:sp>
          <p:nvSpPr>
            <p:cNvPr id="35856" name="AutoShape 14"/>
            <p:cNvSpPr>
              <a:spLocks noChangeArrowheads="1"/>
            </p:cNvSpPr>
            <p:nvPr/>
          </p:nvSpPr>
          <p:spPr bwMode="auto">
            <a:xfrm>
              <a:off x="1647" y="3794"/>
              <a:ext cx="933" cy="261"/>
            </a:xfrm>
            <a:prstGeom prst="flowChartTerminator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none" lIns="90000" tIns="46800" rIns="90000" bIns="46800" anchor="ctr"/>
            <a:lstStyle/>
            <a:p>
              <a:pPr algn="ctr"/>
              <a:r>
                <a:rPr lang="ru-RU" altLang="ru-RU" sz="2200" b="0"/>
                <a:t>конец</a:t>
              </a:r>
            </a:p>
          </p:txBody>
        </p:sp>
        <p:sp>
          <p:nvSpPr>
            <p:cNvPr id="35857" name="Line 15"/>
            <p:cNvSpPr>
              <a:spLocks noChangeShapeType="1"/>
            </p:cNvSpPr>
            <p:nvPr/>
          </p:nvSpPr>
          <p:spPr bwMode="auto">
            <a:xfrm>
              <a:off x="2114" y="3606"/>
              <a:ext cx="0" cy="2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35858" name="Freeform 16"/>
            <p:cNvSpPr>
              <a:spLocks/>
            </p:cNvSpPr>
            <p:nvPr/>
          </p:nvSpPr>
          <p:spPr bwMode="auto">
            <a:xfrm flipH="1">
              <a:off x="952" y="2257"/>
              <a:ext cx="623" cy="221"/>
            </a:xfrm>
            <a:custGeom>
              <a:avLst/>
              <a:gdLst>
                <a:gd name="T0" fmla="*/ 0 w 623"/>
                <a:gd name="T1" fmla="*/ 0 h 524"/>
                <a:gd name="T2" fmla="*/ 623 w 623"/>
                <a:gd name="T3" fmla="*/ 0 h 524"/>
                <a:gd name="T4" fmla="*/ 623 w 623"/>
                <a:gd name="T5" fmla="*/ 0 h 524"/>
                <a:gd name="T6" fmla="*/ 0 60000 65536"/>
                <a:gd name="T7" fmla="*/ 0 60000 65536"/>
                <a:gd name="T8" fmla="*/ 0 60000 65536"/>
                <a:gd name="T9" fmla="*/ 0 w 623"/>
                <a:gd name="T10" fmla="*/ 0 h 524"/>
                <a:gd name="T11" fmla="*/ 623 w 623"/>
                <a:gd name="T12" fmla="*/ 524 h 5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3" h="524">
                  <a:moveTo>
                    <a:pt x="0" y="0"/>
                  </a:moveTo>
                  <a:lnTo>
                    <a:pt x="623" y="0"/>
                  </a:lnTo>
                  <a:lnTo>
                    <a:pt x="623" y="524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35859" name="Freeform 17"/>
            <p:cNvSpPr>
              <a:spLocks/>
            </p:cNvSpPr>
            <p:nvPr/>
          </p:nvSpPr>
          <p:spPr bwMode="auto">
            <a:xfrm flipH="1">
              <a:off x="2636" y="2263"/>
              <a:ext cx="676" cy="643"/>
            </a:xfrm>
            <a:custGeom>
              <a:avLst/>
              <a:gdLst>
                <a:gd name="T0" fmla="*/ 12796 w 623"/>
                <a:gd name="T1" fmla="*/ 0 h 887"/>
                <a:gd name="T2" fmla="*/ 0 w 623"/>
                <a:gd name="T3" fmla="*/ 0 h 887"/>
                <a:gd name="T4" fmla="*/ 2 w 623"/>
                <a:gd name="T5" fmla="*/ 1 h 887"/>
                <a:gd name="T6" fmla="*/ 0 60000 65536"/>
                <a:gd name="T7" fmla="*/ 0 60000 65536"/>
                <a:gd name="T8" fmla="*/ 0 60000 65536"/>
                <a:gd name="T9" fmla="*/ 0 w 623"/>
                <a:gd name="T10" fmla="*/ 0 h 887"/>
                <a:gd name="T11" fmla="*/ 623 w 623"/>
                <a:gd name="T12" fmla="*/ 887 h 8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3" h="887">
                  <a:moveTo>
                    <a:pt x="623" y="0"/>
                  </a:moveTo>
                  <a:lnTo>
                    <a:pt x="0" y="0"/>
                  </a:lnTo>
                  <a:lnTo>
                    <a:pt x="2" y="887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35860" name="Freeform 18"/>
            <p:cNvSpPr>
              <a:spLocks/>
            </p:cNvSpPr>
            <p:nvPr/>
          </p:nvSpPr>
          <p:spPr bwMode="auto">
            <a:xfrm>
              <a:off x="948" y="2853"/>
              <a:ext cx="2361" cy="167"/>
            </a:xfrm>
            <a:custGeom>
              <a:avLst/>
              <a:gdLst>
                <a:gd name="T0" fmla="*/ 0 w 2409"/>
                <a:gd name="T1" fmla="*/ 0 h 343"/>
                <a:gd name="T2" fmla="*/ 0 w 2409"/>
                <a:gd name="T3" fmla="*/ 0 h 343"/>
                <a:gd name="T4" fmla="*/ 1145 w 2409"/>
                <a:gd name="T5" fmla="*/ 0 h 343"/>
                <a:gd name="T6" fmla="*/ 1145 w 2409"/>
                <a:gd name="T7" fmla="*/ 0 h 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9"/>
                <a:gd name="T13" fmla="*/ 0 h 343"/>
                <a:gd name="T14" fmla="*/ 2409 w 2409"/>
                <a:gd name="T15" fmla="*/ 343 h 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9" h="343">
                  <a:moveTo>
                    <a:pt x="0" y="0"/>
                  </a:moveTo>
                  <a:lnTo>
                    <a:pt x="0" y="343"/>
                  </a:lnTo>
                  <a:lnTo>
                    <a:pt x="2409" y="343"/>
                  </a:lnTo>
                  <a:lnTo>
                    <a:pt x="2409" y="5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35861" name="Line 20"/>
            <p:cNvSpPr>
              <a:spLocks noChangeShapeType="1"/>
            </p:cNvSpPr>
            <p:nvPr/>
          </p:nvSpPr>
          <p:spPr bwMode="auto">
            <a:xfrm>
              <a:off x="2131" y="1797"/>
              <a:ext cx="0" cy="2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35862" name="Line 21"/>
            <p:cNvSpPr>
              <a:spLocks noChangeShapeType="1"/>
            </p:cNvSpPr>
            <p:nvPr/>
          </p:nvSpPr>
          <p:spPr bwMode="auto">
            <a:xfrm>
              <a:off x="2102" y="3027"/>
              <a:ext cx="0" cy="2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lIns="90000" tIns="46800" rIns="90000" bIns="46800" anchor="ctr"/>
            <a:lstStyle/>
            <a:p>
              <a:endParaRPr lang="ru-RU"/>
            </a:p>
          </p:txBody>
        </p:sp>
        <p:sp>
          <p:nvSpPr>
            <p:cNvPr id="35863" name="Oval 22"/>
            <p:cNvSpPr>
              <a:spLocks noChangeArrowheads="1"/>
            </p:cNvSpPr>
            <p:nvPr/>
          </p:nvSpPr>
          <p:spPr bwMode="auto">
            <a:xfrm>
              <a:off x="2085" y="3005"/>
              <a:ext cx="34" cy="3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lIns="90000" tIns="46800" rIns="90000" bIns="46800" anchor="ctr"/>
            <a:lstStyle/>
            <a:p>
              <a:endParaRPr lang="ru-RU" altLang="ru-RU"/>
            </a:p>
          </p:txBody>
        </p:sp>
        <p:sp>
          <p:nvSpPr>
            <p:cNvPr id="35864" name="Text Box 23"/>
            <p:cNvSpPr txBox="1">
              <a:spLocks noChangeArrowheads="1"/>
            </p:cNvSpPr>
            <p:nvPr/>
          </p:nvSpPr>
          <p:spPr bwMode="auto">
            <a:xfrm>
              <a:off x="919" y="1978"/>
              <a:ext cx="431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lg"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b="0"/>
                <a:t>да</a:t>
              </a:r>
            </a:p>
          </p:txBody>
        </p:sp>
        <p:sp>
          <p:nvSpPr>
            <p:cNvPr id="35865" name="Text Box 24"/>
            <p:cNvSpPr txBox="1">
              <a:spLocks noChangeArrowheads="1"/>
            </p:cNvSpPr>
            <p:nvPr/>
          </p:nvSpPr>
          <p:spPr bwMode="auto">
            <a:xfrm>
              <a:off x="2868" y="1991"/>
              <a:ext cx="431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lg"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b="0"/>
                <a:t>нет</a:t>
              </a:r>
            </a:p>
          </p:txBody>
        </p:sp>
        <p:sp>
          <p:nvSpPr>
            <p:cNvPr id="35866" name="AutoShape 11"/>
            <p:cNvSpPr>
              <a:spLocks noChangeArrowheads="1"/>
            </p:cNvSpPr>
            <p:nvPr/>
          </p:nvSpPr>
          <p:spPr bwMode="auto">
            <a:xfrm>
              <a:off x="1574" y="1997"/>
              <a:ext cx="1112" cy="530"/>
            </a:xfrm>
            <a:prstGeom prst="flowChartDecision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none" lIns="90000" tIns="46800" rIns="90000" bIns="46800" anchor="ctr"/>
            <a:lstStyle/>
            <a:p>
              <a:pPr algn="ctr"/>
              <a:r>
                <a:rPr lang="en-US" altLang="ru-RU" sz="2200">
                  <a:latin typeface="Courier New" pitchFamily="49" charset="0"/>
                </a:rPr>
                <a:t>b &gt; a?</a:t>
              </a:r>
              <a:endParaRPr lang="ru-RU" altLang="ru-RU" sz="2200">
                <a:latin typeface="Courier New" pitchFamily="49" charset="0"/>
              </a:endParaRPr>
            </a:p>
          </p:txBody>
        </p: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5" grpId="0" animBg="1"/>
      <p:bldP spid="819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joomfile.com/images/stories/it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frame">
            <a:avLst/>
          </a:prstGeom>
          <a:noFill/>
        </p:spPr>
      </p:pic>
      <p:sp>
        <p:nvSpPr>
          <p:cNvPr id="59395" name="Rectangle 30"/>
          <p:cNvSpPr>
            <a:spLocks noChangeArrowheads="1"/>
          </p:cNvSpPr>
          <p:nvPr/>
        </p:nvSpPr>
        <p:spPr bwMode="auto">
          <a:xfrm>
            <a:off x="1892300" y="2890838"/>
            <a:ext cx="3000375" cy="2052637"/>
          </a:xfrm>
          <a:prstGeom prst="rect">
            <a:avLst/>
          </a:prstGeom>
          <a:solidFill>
            <a:srgbClr val="E6E6FF"/>
          </a:solidFill>
          <a:ln w="12700">
            <a:noFill/>
            <a:prstDash val="dash"/>
            <a:miter lim="800000"/>
            <a:headEnd/>
            <a:tailEnd type="none" w="lg" len="lg"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0000" tIns="46800" rIns="90000" bIns="46800" anchor="ctr"/>
          <a:lstStyle/>
          <a:p>
            <a:endParaRPr lang="ru-RU" altLang="ru-RU"/>
          </a:p>
        </p:txBody>
      </p:sp>
      <p:sp>
        <p:nvSpPr>
          <p:cNvPr id="59396" name="Line 2"/>
          <p:cNvSpPr>
            <a:spLocks noChangeShapeType="1"/>
          </p:cNvSpPr>
          <p:nvPr/>
        </p:nvSpPr>
        <p:spPr bwMode="auto">
          <a:xfrm>
            <a:off x="376238" y="795338"/>
            <a:ext cx="846455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9397" name="Text Box 4"/>
          <p:cNvSpPr txBox="1">
            <a:spLocks noChangeArrowheads="1"/>
          </p:cNvSpPr>
          <p:nvPr/>
        </p:nvSpPr>
        <p:spPr bwMode="auto">
          <a:xfrm>
            <a:off x="395288" y="188913"/>
            <a:ext cx="81407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3000"/>
              <a:t>Алгоритм</a:t>
            </a:r>
            <a:r>
              <a:rPr lang="en-US" altLang="ru-RU" sz="3000"/>
              <a:t> (</a:t>
            </a:r>
            <a:r>
              <a:rPr lang="ru-RU" altLang="ru-RU" sz="3000"/>
              <a:t>с блоком «цикл»)</a:t>
            </a:r>
          </a:p>
        </p:txBody>
      </p:sp>
      <p:sp>
        <p:nvSpPr>
          <p:cNvPr id="59398" name="Text Box 5"/>
          <p:cNvSpPr txBox="1">
            <a:spLocks noChangeArrowheads="1"/>
          </p:cNvSpPr>
          <p:nvPr/>
        </p:nvSpPr>
        <p:spPr bwMode="auto">
          <a:xfrm>
            <a:off x="3514725" y="1252538"/>
            <a:ext cx="6731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 sz="1000" b="0">
              <a:latin typeface="Times New Roman" pitchFamily="18" charset="0"/>
            </a:endParaRPr>
          </a:p>
        </p:txBody>
      </p:sp>
      <p:sp>
        <p:nvSpPr>
          <p:cNvPr id="59399" name="AutoShape 6"/>
          <p:cNvSpPr>
            <a:spLocks noChangeArrowheads="1"/>
          </p:cNvSpPr>
          <p:nvPr/>
        </p:nvSpPr>
        <p:spPr bwMode="auto">
          <a:xfrm>
            <a:off x="2554288" y="1317625"/>
            <a:ext cx="1481137" cy="377825"/>
          </a:xfrm>
          <a:prstGeom prst="flowChartTerminator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lIns="90000" tIns="46800" rIns="90000" bIns="46800" anchor="ctr"/>
          <a:lstStyle/>
          <a:p>
            <a:pPr algn="ctr"/>
            <a:r>
              <a:rPr lang="ru-RU" altLang="ru-RU" sz="2200" b="0"/>
              <a:t>начало</a:t>
            </a:r>
          </a:p>
        </p:txBody>
      </p:sp>
      <p:sp>
        <p:nvSpPr>
          <p:cNvPr id="59400" name="AutoShape 7"/>
          <p:cNvSpPr>
            <a:spLocks noChangeArrowheads="1"/>
          </p:cNvSpPr>
          <p:nvPr/>
        </p:nvSpPr>
        <p:spPr bwMode="auto">
          <a:xfrm>
            <a:off x="2455863" y="4079875"/>
            <a:ext cx="1927225" cy="615950"/>
          </a:xfrm>
          <a:prstGeom prst="flowChartDocumen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lIns="90000" tIns="46800" rIns="90000" bIns="46800" anchor="ctr"/>
          <a:lstStyle/>
          <a:p>
            <a:pPr algn="ctr"/>
            <a:r>
              <a:rPr lang="en-US" altLang="ru-RU" sz="2200">
                <a:latin typeface="Courier New" pitchFamily="49" charset="0"/>
              </a:rPr>
              <a:t>i,</a:t>
            </a:r>
            <a:r>
              <a:rPr lang="en-US" altLang="ru-RU" b="0"/>
              <a:t> </a:t>
            </a:r>
            <a:r>
              <a:rPr lang="en-US" altLang="ru-RU" sz="2200">
                <a:latin typeface="Courier New" pitchFamily="49" charset="0"/>
              </a:rPr>
              <a:t>i2,</a:t>
            </a:r>
            <a:r>
              <a:rPr lang="en-US" altLang="ru-RU" sz="2200"/>
              <a:t> </a:t>
            </a:r>
            <a:r>
              <a:rPr lang="en-US" altLang="ru-RU" sz="2200">
                <a:latin typeface="Courier New" pitchFamily="49" charset="0"/>
              </a:rPr>
              <a:t>i3</a:t>
            </a:r>
            <a:endParaRPr lang="ru-RU" altLang="ru-RU" sz="2200">
              <a:latin typeface="Courier New" pitchFamily="49" charset="0"/>
            </a:endParaRPr>
          </a:p>
        </p:txBody>
      </p:sp>
      <p:sp>
        <p:nvSpPr>
          <p:cNvPr id="59401" name="Line 8"/>
          <p:cNvSpPr>
            <a:spLocks noChangeShapeType="1"/>
          </p:cNvSpPr>
          <p:nvPr/>
        </p:nvSpPr>
        <p:spPr bwMode="auto">
          <a:xfrm>
            <a:off x="3282950" y="1701800"/>
            <a:ext cx="0" cy="2873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59402" name="AutoShape 9"/>
          <p:cNvSpPr>
            <a:spLocks noChangeArrowheads="1"/>
          </p:cNvSpPr>
          <p:nvPr/>
        </p:nvSpPr>
        <p:spPr bwMode="auto">
          <a:xfrm>
            <a:off x="5108575" y="2184400"/>
            <a:ext cx="1481138" cy="414338"/>
          </a:xfrm>
          <a:prstGeom prst="flowChartTerminator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lIns="90000" tIns="46800" rIns="90000" bIns="46800" anchor="ctr"/>
          <a:lstStyle/>
          <a:p>
            <a:pPr algn="ctr"/>
            <a:r>
              <a:rPr lang="ru-RU" altLang="ru-RU" sz="2200" b="0"/>
              <a:t>конец</a:t>
            </a:r>
          </a:p>
        </p:txBody>
      </p:sp>
      <p:sp>
        <p:nvSpPr>
          <p:cNvPr id="59403" name="Line 10"/>
          <p:cNvSpPr>
            <a:spLocks noChangeShapeType="1"/>
          </p:cNvSpPr>
          <p:nvPr/>
        </p:nvSpPr>
        <p:spPr bwMode="auto">
          <a:xfrm>
            <a:off x="3297238" y="2778125"/>
            <a:ext cx="0" cy="3206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59404" name="Freeform 19"/>
          <p:cNvSpPr>
            <a:spLocks/>
          </p:cNvSpPr>
          <p:nvPr/>
        </p:nvSpPr>
        <p:spPr bwMode="auto">
          <a:xfrm>
            <a:off x="1414463" y="2387600"/>
            <a:ext cx="1895475" cy="2857500"/>
          </a:xfrm>
          <a:custGeom>
            <a:avLst/>
            <a:gdLst>
              <a:gd name="T0" fmla="*/ 2147483647 w 1194"/>
              <a:gd name="T1" fmla="*/ 2147483647 h 1800"/>
              <a:gd name="T2" fmla="*/ 2147483647 w 1194"/>
              <a:gd name="T3" fmla="*/ 2147483647 h 1800"/>
              <a:gd name="T4" fmla="*/ 0 w 1194"/>
              <a:gd name="T5" fmla="*/ 2147483647 h 1800"/>
              <a:gd name="T6" fmla="*/ 0 w 1194"/>
              <a:gd name="T7" fmla="*/ 0 h 1800"/>
              <a:gd name="T8" fmla="*/ 2147483647 w 1194"/>
              <a:gd name="T9" fmla="*/ 2147483647 h 18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1800"/>
              <a:gd name="T17" fmla="*/ 1194 w 1194"/>
              <a:gd name="T18" fmla="*/ 1800 h 18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1800">
                <a:moveTo>
                  <a:pt x="1193" y="1428"/>
                </a:moveTo>
                <a:lnTo>
                  <a:pt x="1194" y="1800"/>
                </a:lnTo>
                <a:lnTo>
                  <a:pt x="0" y="1800"/>
                </a:lnTo>
                <a:lnTo>
                  <a:pt x="0" y="0"/>
                </a:lnTo>
                <a:lnTo>
                  <a:pt x="631" y="2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59405" name="AutoShape 20"/>
          <p:cNvSpPr>
            <a:spLocks noChangeArrowheads="1"/>
          </p:cNvSpPr>
          <p:nvPr/>
        </p:nvSpPr>
        <p:spPr bwMode="auto">
          <a:xfrm>
            <a:off x="2484438" y="3106738"/>
            <a:ext cx="1774825" cy="658812"/>
          </a:xfrm>
          <a:prstGeom prst="flowChartProcess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lIns="90000" tIns="46800" rIns="90000" bIns="46800" anchor="ctr"/>
          <a:lstStyle/>
          <a:p>
            <a:pPr algn="ctr"/>
            <a:r>
              <a:rPr lang="en-US" altLang="ru-RU">
                <a:latin typeface="Courier New" pitchFamily="49" charset="0"/>
              </a:rPr>
              <a:t>i2</a:t>
            </a:r>
            <a:r>
              <a:rPr lang="en-US" altLang="ru-RU"/>
              <a:t> </a:t>
            </a:r>
            <a:r>
              <a:rPr lang="en-US" altLang="ru-RU">
                <a:latin typeface="Courier New" pitchFamily="49" charset="0"/>
              </a:rPr>
              <a:t>:=</a:t>
            </a:r>
            <a:r>
              <a:rPr lang="en-US" altLang="ru-RU" b="0"/>
              <a:t> </a:t>
            </a:r>
            <a:r>
              <a:rPr lang="en-US" altLang="ru-RU">
                <a:latin typeface="Courier New" pitchFamily="49" charset="0"/>
              </a:rPr>
              <a:t>i</a:t>
            </a:r>
            <a:r>
              <a:rPr lang="en-US" altLang="ru-RU" b="0"/>
              <a:t> </a:t>
            </a:r>
            <a:r>
              <a:rPr lang="en-US" altLang="ru-RU">
                <a:latin typeface="Courier New" pitchFamily="49" charset="0"/>
              </a:rPr>
              <a:t>*</a:t>
            </a:r>
            <a:r>
              <a:rPr lang="en-US" altLang="ru-RU" b="0"/>
              <a:t> </a:t>
            </a:r>
            <a:r>
              <a:rPr lang="en-US" altLang="ru-RU">
                <a:latin typeface="Courier New" pitchFamily="49" charset="0"/>
              </a:rPr>
              <a:t>i;</a:t>
            </a:r>
          </a:p>
          <a:p>
            <a:pPr algn="ctr"/>
            <a:r>
              <a:rPr lang="en-US" altLang="ru-RU">
                <a:latin typeface="Courier New" pitchFamily="49" charset="0"/>
              </a:rPr>
              <a:t>i3</a:t>
            </a:r>
            <a:r>
              <a:rPr lang="en-US" altLang="ru-RU"/>
              <a:t> </a:t>
            </a:r>
            <a:r>
              <a:rPr lang="en-US" altLang="ru-RU">
                <a:latin typeface="Courier New" pitchFamily="49" charset="0"/>
              </a:rPr>
              <a:t>:=</a:t>
            </a:r>
            <a:r>
              <a:rPr lang="en-US" altLang="ru-RU" b="0"/>
              <a:t> </a:t>
            </a:r>
            <a:r>
              <a:rPr lang="en-US" altLang="ru-RU">
                <a:latin typeface="Courier New" pitchFamily="49" charset="0"/>
              </a:rPr>
              <a:t>i2</a:t>
            </a:r>
            <a:r>
              <a:rPr lang="en-US" altLang="ru-RU" b="0"/>
              <a:t> </a:t>
            </a:r>
            <a:r>
              <a:rPr lang="en-US" altLang="ru-RU">
                <a:latin typeface="Courier New" pitchFamily="49" charset="0"/>
              </a:rPr>
              <a:t>*</a:t>
            </a:r>
            <a:r>
              <a:rPr lang="en-US" altLang="ru-RU" b="0"/>
              <a:t> </a:t>
            </a:r>
            <a:r>
              <a:rPr lang="en-US" altLang="ru-RU">
                <a:latin typeface="Courier New" pitchFamily="49" charset="0"/>
              </a:rPr>
              <a:t>i;</a:t>
            </a:r>
            <a:endParaRPr lang="ru-RU" altLang="ru-RU">
              <a:latin typeface="Courier New" pitchFamily="49" charset="0"/>
            </a:endParaRPr>
          </a:p>
        </p:txBody>
      </p:sp>
      <p:sp>
        <p:nvSpPr>
          <p:cNvPr id="59406" name="Line 21"/>
          <p:cNvSpPr>
            <a:spLocks noChangeShapeType="1"/>
          </p:cNvSpPr>
          <p:nvPr/>
        </p:nvSpPr>
        <p:spPr bwMode="auto">
          <a:xfrm>
            <a:off x="3321050" y="3754438"/>
            <a:ext cx="0" cy="3206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59407" name="Line 22"/>
          <p:cNvSpPr>
            <a:spLocks noChangeShapeType="1"/>
          </p:cNvSpPr>
          <p:nvPr/>
        </p:nvSpPr>
        <p:spPr bwMode="auto">
          <a:xfrm>
            <a:off x="4168775" y="2366963"/>
            <a:ext cx="9493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59408" name="AutoShape 28"/>
          <p:cNvSpPr>
            <a:spLocks noChangeArrowheads="1"/>
          </p:cNvSpPr>
          <p:nvPr/>
        </p:nvSpPr>
        <p:spPr bwMode="auto">
          <a:xfrm>
            <a:off x="2405063" y="1976438"/>
            <a:ext cx="1773237" cy="803275"/>
          </a:xfrm>
          <a:prstGeom prst="flowChartPreparation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lIns="90000" tIns="46800" rIns="90000" bIns="46800" anchor="ctr"/>
          <a:lstStyle/>
          <a:p>
            <a:pPr algn="ctr"/>
            <a:r>
              <a:rPr lang="en-US" altLang="ru-RU">
                <a:latin typeface="Courier New" pitchFamily="49" charset="0"/>
              </a:rPr>
              <a:t>i := 1,8</a:t>
            </a:r>
            <a:endParaRPr lang="ru-RU" altLang="ru-RU">
              <a:latin typeface="Courier New" pitchFamily="49" charset="0"/>
            </a:endParaRPr>
          </a:p>
        </p:txBody>
      </p:sp>
      <p:sp>
        <p:nvSpPr>
          <p:cNvPr id="59409" name="AutoShape 29"/>
          <p:cNvSpPr>
            <a:spLocks noChangeArrowheads="1"/>
          </p:cNvSpPr>
          <p:nvPr/>
        </p:nvSpPr>
        <p:spPr bwMode="auto">
          <a:xfrm>
            <a:off x="4692650" y="1238250"/>
            <a:ext cx="2155825" cy="503238"/>
          </a:xfrm>
          <a:prstGeom prst="wedgeRoundRectCallout">
            <a:avLst>
              <a:gd name="adj1" fmla="val -83949"/>
              <a:gd name="adj2" fmla="val 126657"/>
              <a:gd name="adj3" fmla="val 16667"/>
            </a:avLst>
          </a:prstGeom>
          <a:solidFill>
            <a:srgbClr val="E6E6FF"/>
          </a:solidFill>
          <a:ln w="12700">
            <a:noFill/>
            <a:miter lim="800000"/>
            <a:headEnd/>
            <a:tailEnd type="none" w="lg" len="lg"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000" tIns="46800" rIns="90000" bIns="46800" anchor="ctr"/>
          <a:lstStyle/>
          <a:p>
            <a:pPr algn="ctr"/>
            <a:r>
              <a:rPr lang="ru-RU" altLang="ru-RU" sz="2400" b="0"/>
              <a:t>блок «цикл»</a:t>
            </a:r>
          </a:p>
        </p:txBody>
      </p:sp>
      <p:sp>
        <p:nvSpPr>
          <p:cNvPr id="59410" name="AutoShape 31"/>
          <p:cNvSpPr>
            <a:spLocks noChangeArrowheads="1"/>
          </p:cNvSpPr>
          <p:nvPr/>
        </p:nvSpPr>
        <p:spPr bwMode="auto">
          <a:xfrm>
            <a:off x="5056188" y="3132138"/>
            <a:ext cx="2008187" cy="503237"/>
          </a:xfrm>
          <a:prstGeom prst="wedgeRoundRectCallout">
            <a:avLst>
              <a:gd name="adj1" fmla="val -59407"/>
              <a:gd name="adj2" fmla="val 112144"/>
              <a:gd name="adj3" fmla="val 16667"/>
            </a:avLst>
          </a:prstGeom>
          <a:solidFill>
            <a:srgbClr val="E6E6FF"/>
          </a:solidFill>
          <a:ln w="12700">
            <a:noFill/>
            <a:miter lim="800000"/>
            <a:headEnd/>
            <a:tailEnd type="none" w="lg" len="lg"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000" tIns="46800" rIns="90000" bIns="46800" anchor="ctr"/>
          <a:lstStyle/>
          <a:p>
            <a:pPr algn="ctr"/>
            <a:r>
              <a:rPr lang="ru-RU" altLang="ru-RU" sz="2400" b="0"/>
              <a:t>тело цикла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 cstate="print"/>
          <a:srcRect l="4190" t="7672" r="3125" b="13579"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0" y="163061"/>
            <a:ext cx="9144000" cy="492443"/>
          </a:xfrm>
          <a:prstGeom prst="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«Час кода» в мире</a:t>
            </a:r>
            <a:r>
              <a:rPr kumimoji="0" lang="en-US" sz="26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- </a:t>
            </a:r>
            <a:r>
              <a:rPr kumimoji="0" lang="ru-RU" sz="26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6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  <a:hlinkClick r:id="rId3"/>
              </a:rPr>
              <a:t>http://hourofcode.com/ru</a:t>
            </a:r>
            <a:endParaRPr kumimoji="0" lang="ru-RU" sz="26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нтернет_би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7718"/>
          </a:xfrm>
          <a:prstGeom prst="curvedLeftArrow">
            <a:avLst>
              <a:gd name="adj1" fmla="val 25000"/>
              <a:gd name="adj2" fmla="val 43427"/>
              <a:gd name="adj3" fmla="val 25000"/>
            </a:avLst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188640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Всероссийская акция «Час кода» проходит  в рамках Международной недели изучения информатики и Дня информатики в России с 4 по 12 декабря 2014г</a:t>
            </a:r>
            <a:endParaRPr lang="ru-RU" sz="2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Picture 3" descr="D:\МАРИНА_РАБОЧИЙ_КОМП\фоны\КОМПЬЮТЕРНЫЙ КАРТИНКИ+++\5d2f3f03040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824"/>
            <a:ext cx="3457901" cy="247738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07704" y="2492896"/>
            <a:ext cx="5976664" cy="13234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r"/>
            <a:r>
              <a:rPr lang="ru-RU" sz="4000" b="1" dirty="0" smtClean="0">
                <a:ln w="900" cmpd="sng">
                  <a:solidFill>
                    <a:srgbClr val="FF000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itchFamily="18" charset="0"/>
              </a:rPr>
              <a:t>День информатики в России</a:t>
            </a:r>
            <a:endParaRPr lang="ru-RU" sz="4000" b="1" dirty="0">
              <a:ln w="900" cmpd="sng">
                <a:solidFill>
                  <a:srgbClr val="FF0000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 l="7564" t="13780" r="9412" b="22147"/>
          <a:stretch>
            <a:fillRect/>
          </a:stretch>
        </p:blipFill>
        <p:spPr bwMode="auto">
          <a:xfrm>
            <a:off x="0" y="1268760"/>
            <a:ext cx="9158818" cy="5301208"/>
          </a:xfrm>
          <a:prstGeom prst="roundRect">
            <a:avLst>
              <a:gd name="adj" fmla="val 111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862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r"/>
            <a:r>
              <a:rPr lang="ru-RU" sz="23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Час Программирования - это глобальное движение, которое охватывает десятки миллионов студентов и учеников в более чем 180 странах. Уроки продолжительностью в час доступны</a:t>
            </a:r>
            <a:endParaRPr lang="en-US" sz="23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  <a:p>
            <a:pPr algn="r"/>
            <a:r>
              <a:rPr lang="ru-RU" sz="23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на 30 языках. Возраст - от 4 от 104 лет.</a:t>
            </a:r>
            <a:endParaRPr lang="ru-RU" sz="23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3563" r="6250" b="6250"/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smtClean="0">
                <a:latin typeface="Bookman Old Style" pitchFamily="18" charset="0"/>
                <a:hlinkClick r:id="rId3"/>
              </a:rPr>
              <a:t>http://www.coderussia.ru/</a:t>
            </a:r>
            <a:endParaRPr lang="ru-RU" sz="3200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5172" t="3125" r="3512" b="6688"/>
          <a:stretch>
            <a:fillRect/>
          </a:stretch>
        </p:blipFill>
        <p:spPr bwMode="auto">
          <a:xfrm>
            <a:off x="0" y="1780602"/>
            <a:ext cx="9144000" cy="5077398"/>
          </a:xfrm>
          <a:prstGeom prst="flowChartPunchedTap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67544" y="1916832"/>
            <a:ext cx="4134465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Мотивационный </a:t>
            </a:r>
            <a:endParaRPr lang="en-US" sz="32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19076" t="14244" r="20751" b="65257"/>
          <a:stretch>
            <a:fillRect/>
          </a:stretch>
        </p:blipFill>
        <p:spPr bwMode="auto">
          <a:xfrm>
            <a:off x="0" y="0"/>
            <a:ext cx="9144000" cy="2348880"/>
          </a:xfrm>
          <a:prstGeom prst="wav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Прямоугольник 6"/>
          <p:cNvSpPr/>
          <p:nvPr/>
        </p:nvSpPr>
        <p:spPr>
          <a:xfrm>
            <a:off x="5796136" y="5949280"/>
            <a:ext cx="1710725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ролик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vologda-portal.ru/upload/iblock/c57/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2282715" cy="2272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23554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548680"/>
            <a:ext cx="5940152" cy="3339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9934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Видео-лекция</a:t>
            </a:r>
            <a:endParaRPr lang="ru-RU" sz="4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55576" y="607044"/>
            <a:ext cx="745232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+mj-lt"/>
              <a:buAutoNum type="arabicPeriod"/>
              <a:tabLst/>
            </a:pP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ü"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Программист 1С.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ü"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Системный администратор.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ü"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Специалист технической поддержки.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ü"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Программист </a:t>
            </a:r>
            <a:r>
              <a:rPr kumimoji="0" lang="ru-RU" sz="2400" b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Java</a:t>
            </a:r>
            <a:r>
              <a:rPr lang="ru-RU" sz="2400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i="1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/</a:t>
            </a:r>
            <a:r>
              <a:rPr lang="ru-RU" sz="2000" b="1" i="1" dirty="0" err="1" smtClean="0">
                <a:latin typeface="Bookman Old Style" pitchFamily="18" charset="0"/>
              </a:rPr>
              <a:t>Java</a:t>
            </a:r>
            <a:r>
              <a:rPr lang="ru-RU" sz="2000" i="1" dirty="0" smtClean="0">
                <a:latin typeface="Bookman Old Style" pitchFamily="18" charset="0"/>
              </a:rPr>
              <a:t> — объектно-ориентированный язык </a:t>
            </a:r>
            <a:r>
              <a:rPr lang="ru-RU" sz="2000" b="1" i="1" dirty="0" smtClean="0">
                <a:latin typeface="Bookman Old Style" pitchFamily="18" charset="0"/>
              </a:rPr>
              <a:t>программирования</a:t>
            </a:r>
            <a:r>
              <a:rPr lang="ru-RU" sz="2000" i="1" dirty="0" smtClean="0">
                <a:latin typeface="Bookman Old Style" pitchFamily="18" charset="0"/>
              </a:rPr>
              <a:t>, разработанный компанией </a:t>
            </a:r>
            <a:r>
              <a:rPr lang="ru-RU" sz="2000" i="1" dirty="0" err="1" smtClean="0">
                <a:latin typeface="Bookman Old Style" pitchFamily="18" charset="0"/>
              </a:rPr>
              <a:t>Sun</a:t>
            </a:r>
            <a:r>
              <a:rPr lang="ru-RU" sz="2000" i="1" dirty="0" smtClean="0">
                <a:latin typeface="Bookman Old Style" pitchFamily="18" charset="0"/>
              </a:rPr>
              <a:t> </a:t>
            </a:r>
            <a:r>
              <a:rPr lang="ru-RU" sz="2000" i="1" dirty="0" err="1" smtClean="0">
                <a:latin typeface="Bookman Old Style" pitchFamily="18" charset="0"/>
              </a:rPr>
              <a:t>Microsystems</a:t>
            </a:r>
            <a:r>
              <a:rPr lang="ru-RU" sz="2000" i="1" dirty="0" smtClean="0">
                <a:latin typeface="Bookman Old Style" pitchFamily="18" charset="0"/>
              </a:rPr>
              <a:t> (в последующем приобретённой компанией </a:t>
            </a:r>
            <a:r>
              <a:rPr lang="ru-RU" sz="2000" i="1" dirty="0" err="1" smtClean="0">
                <a:latin typeface="Bookman Old Style" pitchFamily="18" charset="0"/>
              </a:rPr>
              <a:t>Oracle</a:t>
            </a:r>
            <a:r>
              <a:rPr lang="ru-RU" sz="2000" i="1" dirty="0" smtClean="0">
                <a:latin typeface="Bookman Old Style" pitchFamily="18" charset="0"/>
              </a:rPr>
              <a:t>)/.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ü"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Программист PHP</a:t>
            </a:r>
            <a:r>
              <a:rPr kumimoji="0" lang="ru-RU" sz="24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smtClean="0">
                <a:latin typeface="Bookman Old Style" pitchFamily="18" charset="0"/>
              </a:rPr>
              <a:t>/</a:t>
            </a:r>
            <a:r>
              <a:rPr lang="en-US" sz="2000" b="1" i="1" dirty="0" smtClean="0">
                <a:latin typeface="Bookman Old Style" pitchFamily="18" charset="0"/>
              </a:rPr>
              <a:t>PHP</a:t>
            </a:r>
            <a:r>
              <a:rPr lang="en-US" sz="2000" i="1" dirty="0" smtClean="0">
                <a:latin typeface="Bookman Old Style" pitchFamily="18" charset="0"/>
              </a:rPr>
              <a:t> (</a:t>
            </a:r>
            <a:r>
              <a:rPr lang="ru-RU" sz="2000" i="1" dirty="0" smtClean="0">
                <a:latin typeface="Bookman Old Style" pitchFamily="18" charset="0"/>
              </a:rPr>
              <a:t>англ. </a:t>
            </a:r>
            <a:r>
              <a:rPr lang="en-US" sz="2000" b="1" i="1" dirty="0" smtClean="0">
                <a:latin typeface="Bookman Old Style" pitchFamily="18" charset="0"/>
              </a:rPr>
              <a:t>PHP</a:t>
            </a:r>
            <a:r>
              <a:rPr lang="en-US" sz="2000" i="1" dirty="0" smtClean="0">
                <a:latin typeface="Bookman Old Style" pitchFamily="18" charset="0"/>
              </a:rPr>
              <a:t>: Hypertext Preprocessor — «</a:t>
            </a:r>
            <a:r>
              <a:rPr lang="en-US" sz="2000" b="1" i="1" dirty="0" smtClean="0">
                <a:latin typeface="Bookman Old Style" pitchFamily="18" charset="0"/>
              </a:rPr>
              <a:t>PHP</a:t>
            </a:r>
            <a:r>
              <a:rPr lang="en-US" sz="2000" i="1" dirty="0" smtClean="0">
                <a:latin typeface="Bookman Old Style" pitchFamily="18" charset="0"/>
              </a:rPr>
              <a:t>: </a:t>
            </a:r>
            <a:r>
              <a:rPr lang="ru-RU" sz="2000" i="1" dirty="0" smtClean="0">
                <a:latin typeface="Bookman Old Style" pitchFamily="18" charset="0"/>
              </a:rPr>
              <a:t>препроцессор гипертекста»; первоначально </a:t>
            </a:r>
            <a:r>
              <a:rPr lang="en-US" sz="2000" i="1" dirty="0" smtClean="0">
                <a:latin typeface="Bookman Old Style" pitchFamily="18" charset="0"/>
              </a:rPr>
              <a:t>Personal Home Page Tools — «</a:t>
            </a:r>
            <a:r>
              <a:rPr lang="ru-RU" sz="2000" i="1" dirty="0" smtClean="0">
                <a:latin typeface="Bookman Old Style" pitchFamily="18" charset="0"/>
              </a:rPr>
              <a:t>Инструменты для создания персональных </a:t>
            </a:r>
            <a:r>
              <a:rPr lang="ru-RU" sz="2000" i="1" dirty="0" err="1" smtClean="0">
                <a:latin typeface="Bookman Old Style" pitchFamily="18" charset="0"/>
              </a:rPr>
              <a:t>веб-страниц</a:t>
            </a:r>
            <a:r>
              <a:rPr lang="ru-RU" sz="2000" i="1" dirty="0" smtClean="0">
                <a:latin typeface="Bookman Old Style" pitchFamily="18" charset="0"/>
              </a:rPr>
              <a:t>»; произносится </a:t>
            </a:r>
            <a:r>
              <a:rPr lang="ru-RU" sz="2000" i="1" dirty="0" err="1" smtClean="0">
                <a:latin typeface="Bookman Old Style" pitchFamily="18" charset="0"/>
              </a:rPr>
              <a:t>пи-эйч-пи</a:t>
            </a:r>
            <a:r>
              <a:rPr lang="ru-RU" sz="2000" i="1" dirty="0" smtClean="0">
                <a:latin typeface="Bookman Old Style" pitchFamily="18" charset="0"/>
              </a:rPr>
              <a:t>) — </a:t>
            </a:r>
            <a:r>
              <a:rPr lang="ru-RU" sz="2000" i="1" dirty="0" err="1" smtClean="0">
                <a:latin typeface="Bookman Old Style" pitchFamily="18" charset="0"/>
              </a:rPr>
              <a:t>скриптовый</a:t>
            </a:r>
            <a:r>
              <a:rPr lang="ru-RU" sz="2000" i="1" dirty="0" smtClean="0">
                <a:latin typeface="Bookman Old Style" pitchFamily="18" charset="0"/>
              </a:rPr>
              <a:t> язык программирования общего назначения/.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ü"/>
              <a:tabLst/>
            </a:pPr>
            <a:r>
              <a:rPr kumimoji="0" lang="ru-RU" sz="2400" b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Тестировщик</a:t>
            </a:r>
            <a:r>
              <a:rPr lang="ru-RU" sz="2400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ü"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Программист C++.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+mj-lt"/>
              <a:buAutoNum type="arabicPeriod"/>
              <a:tabLst/>
            </a:pP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3" name="Рисунок 2" descr="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Список самых востребованных </a:t>
            </a:r>
            <a:r>
              <a:rPr lang="ru-RU" sz="27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ИТ-профессий</a:t>
            </a:r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сегодня по версии портала «</a:t>
            </a:r>
            <a:r>
              <a:rPr lang="ru-RU" sz="27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SuperJob</a:t>
            </a:r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»: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71600" y="1226374"/>
            <a:ext cx="698477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Консультант SAP.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Консультант по внедрению и сопровождению 1С.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Web-дизайнер.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Программист .NET.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SEO – оптимизатор.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Верстальщик.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Программист C#.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Сервисный инженер.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Системный аналитик.</a:t>
            </a:r>
            <a:endParaRPr kumimoji="0" lang="ru-RU" sz="2800" b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3" name="Рисунок 2" descr="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Список самых востребованных </a:t>
            </a:r>
            <a:r>
              <a:rPr lang="ru-RU" sz="27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ИТ-профессий</a:t>
            </a:r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сегодня по версии портала «</a:t>
            </a:r>
            <a:r>
              <a:rPr lang="ru-RU" sz="27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SuperJob</a:t>
            </a:r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»: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5220" t="38759" r="37482" b="35699"/>
          <a:stretch>
            <a:fillRect/>
          </a:stretch>
        </p:blipFill>
        <p:spPr bwMode="auto">
          <a:xfrm>
            <a:off x="467544" y="2636912"/>
            <a:ext cx="4104456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65332" t="38557" r="7977" b="35740"/>
          <a:stretch>
            <a:fillRect/>
          </a:stretch>
        </p:blipFill>
        <p:spPr bwMode="auto">
          <a:xfrm>
            <a:off x="4932040" y="2708920"/>
            <a:ext cx="3888432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240323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Самостоятельная работа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1" i="0" u="none" strike="noStrike" normalizeH="0" baseline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онлайн-тренажер</a:t>
            </a:r>
            <a:endParaRPr kumimoji="0" lang="ru-RU" sz="36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  <a:hlinkClick r:id="rId3"/>
              </a:rPr>
              <a:t>http://www.coderussia.ru</a:t>
            </a:r>
            <a:endParaRPr lang="ru-RU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6093296"/>
            <a:ext cx="4464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«Лабиринт»</a:t>
            </a:r>
            <a:endParaRPr lang="ru-RU" sz="24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6093296"/>
            <a:ext cx="4355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«Миры </a:t>
            </a:r>
            <a:r>
              <a:rPr lang="en-US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KODU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»</a:t>
            </a:r>
            <a:endParaRPr lang="ru-RU" sz="24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Abstract-Design-Background-Vector-450x3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078796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552" y="476672"/>
            <a:ext cx="8064896" cy="156966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Отрасль информационных технологий  —  одна из самых успешных отраслей экономики России и самая перспективная для начала собственного дела.</a:t>
            </a:r>
            <a:endParaRPr lang="ru-RU" sz="2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941168"/>
            <a:ext cx="8064896" cy="15081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3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  <a:cs typeface="Arial" pitchFamily="34" charset="0"/>
              </a:rPr>
              <a:t>В России успешно развивается множество  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3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  <a:cs typeface="Arial" pitchFamily="34" charset="0"/>
              </a:rPr>
              <a:t>ИТ-компаний</a:t>
            </a:r>
            <a:r>
              <a:rPr lang="ru-RU" sz="23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  <a:cs typeface="Arial" pitchFamily="34" charset="0"/>
              </a:rPr>
              <a:t>. Самые известные из них (</a:t>
            </a:r>
            <a:r>
              <a:rPr lang="ru-RU" sz="23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  <a:cs typeface="Arial" pitchFamily="34" charset="0"/>
              </a:rPr>
              <a:t>Яндекс</a:t>
            </a:r>
            <a:r>
              <a:rPr lang="ru-RU" sz="23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  <a:cs typeface="Arial" pitchFamily="34" charset="0"/>
              </a:rPr>
              <a:t>, Лаборатория Касперского, 1С, </a:t>
            </a:r>
            <a:r>
              <a:rPr lang="ru-RU" sz="23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  <a:cs typeface="Arial" pitchFamily="34" charset="0"/>
              </a:rPr>
              <a:t>Mail.ru</a:t>
            </a:r>
            <a:r>
              <a:rPr lang="ru-RU" sz="23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  <a:cs typeface="Arial" pitchFamily="34" charset="0"/>
              </a:rPr>
              <a:t>) давно вышли на международный рынок. </a:t>
            </a:r>
            <a:endParaRPr lang="ru-RU" sz="23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348880"/>
            <a:ext cx="4608512" cy="203132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  <a:cs typeface="Arial" pitchFamily="34" charset="0"/>
              </a:rPr>
              <a:t>Один сотрудник создает продукцию и услуги на сумму  в среднем более 2 миллионов рублей в год, а вся отрасль из года в год  увеличивает экспорт российских ИТ- продуктов за рубеж. В 2013 году он превысил 5 миллиардов долларов.</a:t>
            </a:r>
            <a:endParaRPr lang="ru-RU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Bookman Old Style" pitchFamily="18" charset="0"/>
            </a:endParaRPr>
          </a:p>
        </p:txBody>
      </p:sp>
      <p:pic>
        <p:nvPicPr>
          <p:cNvPr id="5" name="Рисунок 4" descr="E-Biz (1)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0984" y="1844824"/>
            <a:ext cx="3384376" cy="3384376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76942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593538" tIns="45720" rIns="593538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900" b="1" i="1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Ситуация в </a:t>
            </a:r>
            <a:r>
              <a:rPr kumimoji="0" lang="ru-RU" sz="2900" b="1" i="1" u="none" strike="noStrike" normalizeH="0" baseline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ИТ-индустрии</a:t>
            </a:r>
            <a:r>
              <a:rPr kumimoji="0" lang="ru-RU" sz="2900" b="1" i="1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ru-RU" sz="2900" b="1" i="1" u="none" strike="noStrike" normalizeH="0" baseline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ИТ-бизнесе</a:t>
            </a:r>
            <a:endParaRPr kumimoji="0" lang="ru-RU" sz="29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9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9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"/>
          <p:cNvSpPr>
            <a:spLocks noChangeArrowheads="1"/>
          </p:cNvSpPr>
          <p:nvPr/>
        </p:nvSpPr>
        <p:spPr bwMode="auto">
          <a:xfrm>
            <a:off x="-612576" y="4401398"/>
            <a:ext cx="835292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93538" tIns="45720" rIns="593538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Получается, что (интеллектуальной) элитой становятся обладатели </a:t>
            </a:r>
            <a:r>
              <a:rPr kumimoji="0" lang="ru-RU" sz="2000" b="1" i="1" u="none" strike="noStrike" normalizeH="0" baseline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ИТ-профессий</a:t>
            </a:r>
            <a:r>
              <a:rPr kumimoji="0" lang="ru-RU" sz="2000" b="1" i="1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и ИТ -бизнеса, а выбирая эти сферы деятельности, вы обеспечите себя интересной и перспективной работой, свою семью достойным существованием, и будете пользоваться уважением в обществе.</a:t>
            </a:r>
            <a:endParaRPr kumimoji="0" lang="ru-RU" sz="3200" b="1" i="1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61444" name="Picture 4" descr="http://2014.rf-seminar.ru/assets/image/slider/1.%20slid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3667126"/>
          </a:xfrm>
          <a:prstGeom prst="stripedRightArrow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ln w="900" cmpd="sng">
                  <a:solidFill>
                    <a:sysClr val="windowText" lastClr="000000">
                      <a:alpha val="55000"/>
                    </a:sys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Ситуация в </a:t>
            </a:r>
            <a:r>
              <a:rPr lang="ru-RU" sz="3200" b="1" i="1" dirty="0" err="1" smtClean="0">
                <a:ln w="900" cmpd="sng">
                  <a:solidFill>
                    <a:sysClr val="windowText" lastClr="000000">
                      <a:alpha val="55000"/>
                    </a:sys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ИТ-индустрии</a:t>
            </a:r>
            <a:r>
              <a:rPr lang="ru-RU" sz="3200" b="1" i="1" dirty="0" smtClean="0">
                <a:ln w="900" cmpd="sng">
                  <a:solidFill>
                    <a:sysClr val="windowText" lastClr="000000">
                      <a:alpha val="55000"/>
                    </a:sys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lang="ru-RU" sz="3200" b="1" i="1" dirty="0" err="1" smtClean="0">
                <a:ln w="900" cmpd="sng">
                  <a:solidFill>
                    <a:sysClr val="windowText" lastClr="000000">
                      <a:alpha val="55000"/>
                    </a:sys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ИТ-бизнесе</a:t>
            </a:r>
            <a:endParaRPr lang="ru-RU" sz="2800" b="1" i="1" dirty="0" smtClean="0">
              <a:ln w="900" cmpd="sng">
                <a:solidFill>
                  <a:sysClr val="windowText" lastClr="000000">
                    <a:alpha val="55000"/>
                  </a:sys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9269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Сегодня, получив специальность в сфере информационных технологий, вы будете востребованы в любой компании, но необязательно устраиваться на работу  – вы можете работать на себя, выполняя услуги для разных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компаний, или открыть собственный бизнес - </a:t>
            </a:r>
            <a:r>
              <a:rPr lang="ru-RU" sz="2000" b="1" i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стартап</a:t>
            </a: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!</a:t>
            </a:r>
            <a:endParaRPr lang="ru-RU" sz="20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149080"/>
            <a:ext cx="8604448" cy="24314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9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sz="19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Одним из ключей к успеху в современном мире является владение информационными технологиями и пониманию того, как они устроены. Какое бы занятие и направление вы не выбрали во взрослой жизни (бизнес или работу по профессии), возможность добиться успеха в XXI веке будет во многом зависеть от понимания того, как устроены и работают высокотехнологичные устройства и программы.</a:t>
            </a:r>
            <a:endParaRPr lang="ru-RU" sz="19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10" name="Рисунок 9" descr="1335555815_otchetnist-cherez-interne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823695">
            <a:off x="-298762" y="904331"/>
            <a:ext cx="4619437" cy="3393187"/>
          </a:xfrm>
          <a:prstGeom prst="rect">
            <a:avLst/>
          </a:prstGeom>
        </p:spPr>
      </p:pic>
      <p:pic>
        <p:nvPicPr>
          <p:cNvPr id="9" name="Рисунок 8" descr="Fotolia_42914411_Subscription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65235">
            <a:off x="2478467" y="3107998"/>
            <a:ext cx="2574932" cy="1584176"/>
          </a:xfrm>
          <a:prstGeom prst="lightningBol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Что дает изучение программирования человеку?</a:t>
            </a:r>
            <a:endParaRPr lang="ru-RU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260648"/>
            <a:ext cx="68762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  <a:cs typeface="Arial" pitchFamily="34" charset="0"/>
              </a:rPr>
              <a:t>Изучение программирования открывает новые возможности и инструменты для самовыражения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  <a:cs typeface="Arial" pitchFamily="34" charset="0"/>
              </a:rPr>
              <a:t> (превращает идеи в реальность, расширяет кругозор, развивает мышление и учит нас думать).</a:t>
            </a:r>
            <a:endParaRPr lang="ru-RU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  <a:cs typeface="Arial" pitchFamily="34" charset="0"/>
              </a:rPr>
              <a:t>ИТ-специалистов</a:t>
            </a:r>
            <a:r>
              <a:rPr lang="ru-RU" sz="20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  <a:cs typeface="Arial" pitchFamily="34" charset="0"/>
              </a:rPr>
              <a:t> готовят во множестве высших учебных заведений во всех городах нашей страны. Одними из самых авторитетных в Москве считаются МГУ им. М. В. Ломоносова, 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  <a:cs typeface="Arial" pitchFamily="34" charset="0"/>
              </a:rPr>
              <a:t>МФТИ, МИФИ, МГТУ им. Н. Э. Баумана, 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  <a:cs typeface="Arial" pitchFamily="34" charset="0"/>
              </a:rPr>
              <a:t>МИРЭА, МИЭМ, МЭСИ, МАТИ, МАИ. </a:t>
            </a:r>
            <a:endParaRPr lang="ru-RU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pPr lvl="0" algn="r"/>
            <a:r>
              <a:rPr lang="ru-RU" sz="20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man Old Style" pitchFamily="18" charset="0"/>
              </a:rPr>
              <a:t> </a:t>
            </a:r>
            <a:endParaRPr lang="ru-RU" sz="20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ownloads\Фото_телефон_21.11.14\Семинар_Касьян_Кочиева\20140926_101253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27171" t="14698" r="35452" b="48541"/>
          <a:stretch>
            <a:fillRect/>
          </a:stretch>
        </p:blipFill>
        <p:spPr bwMode="auto">
          <a:xfrm>
            <a:off x="4572000" y="3501008"/>
            <a:ext cx="5112568" cy="370536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7" name="Picture 2" descr="C:\Users\Admin\Downloads\Фото_телефон_21.11.14\Семинар_Касьян_Кочиева\20140926_102104.jpg"/>
          <p:cNvPicPr>
            <a:picLocks noChangeAspect="1" noChangeArrowheads="1"/>
          </p:cNvPicPr>
          <p:nvPr/>
        </p:nvPicPr>
        <p:blipFill>
          <a:blip r:embed="rId3" cstate="print"/>
          <a:srcRect l="5113" t="18229" r="3538" b="20396"/>
          <a:stretch>
            <a:fillRect/>
          </a:stretch>
        </p:blipFill>
        <p:spPr bwMode="auto">
          <a:xfrm>
            <a:off x="2767746" y="-243408"/>
            <a:ext cx="6376254" cy="3212976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915816" y="2348880"/>
            <a:ext cx="5976664" cy="13234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r"/>
            <a:r>
              <a:rPr lang="ru-RU" sz="4000" b="1" dirty="0" smtClean="0">
                <a:ln w="900" cmpd="sng">
                  <a:solidFill>
                    <a:srgbClr val="FF000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itchFamily="18" charset="0"/>
              </a:rPr>
              <a:t>День информатики в России</a:t>
            </a:r>
            <a:endParaRPr lang="ru-RU" sz="4000" b="1" dirty="0">
              <a:ln w="900" cmpd="sng">
                <a:solidFill>
                  <a:srgbClr val="FF0000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ookman Old Style" pitchFamily="18" charset="0"/>
            </a:endParaRPr>
          </a:p>
        </p:txBody>
      </p:sp>
      <p:pic>
        <p:nvPicPr>
          <p:cNvPr id="3074" name="Picture 2" descr="D:\МАРИНА_РАБОЧИЙ_КОМП\фоны\КОМПЬЮТЕРНЫЙ КАРТИНКИ+++\bc9d86cc44fe 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28950"/>
            <a:ext cx="6797675" cy="3829050"/>
          </a:xfrm>
          <a:prstGeom prst="rect">
            <a:avLst/>
          </a:prstGeom>
          <a:noFill/>
        </p:spPr>
      </p:pic>
      <p:pic>
        <p:nvPicPr>
          <p:cNvPr id="11" name="Picture 2" descr="C:\Users\Admin\Downloads\Фото_телефон_21.11.14\20141114_111218.jpg"/>
          <p:cNvPicPr>
            <a:picLocks noChangeAspect="1" noChangeArrowheads="1"/>
          </p:cNvPicPr>
          <p:nvPr/>
        </p:nvPicPr>
        <p:blipFill>
          <a:blip r:embed="rId5" cstate="print"/>
          <a:srcRect l="33773" t="14968" r="27684" b="44106"/>
          <a:stretch>
            <a:fillRect/>
          </a:stretch>
        </p:blipFill>
        <p:spPr bwMode="auto">
          <a:xfrm>
            <a:off x="0" y="0"/>
            <a:ext cx="3491880" cy="2780928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6" name="Прямоугольник 5"/>
          <p:cNvSpPr/>
          <p:nvPr/>
        </p:nvSpPr>
        <p:spPr>
          <a:xfrm rot="21341146">
            <a:off x="1348060" y="3802844"/>
            <a:ext cx="2301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itchFamily="18" charset="0"/>
              </a:rPr>
              <a:t>4 декабря</a:t>
            </a:r>
            <a:endParaRPr lang="ru-RU" sz="2800" i="1" dirty="0"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88668"/>
            <a:ext cx="1512168" cy="30777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itchFamily="18" charset="0"/>
              </a:rPr>
              <a:t>Irts_Beslan6</a:t>
            </a:r>
            <a:endParaRPr lang="ru-RU" sz="1400" b="1" i="1" dirty="0">
              <a:ln w="900" cmpd="sng">
                <a:solidFill>
                  <a:schemeClr val="tx1">
                    <a:lumMod val="95000"/>
                    <a:lumOff val="5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joomfile.com/images/stories/it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halfFrame">
            <a:avLst/>
          </a:prstGeom>
          <a:noFill/>
        </p:spPr>
      </p:pic>
      <p:pic>
        <p:nvPicPr>
          <p:cNvPr id="5" name="Рисунок 4" descr="sngb-internet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990434"/>
            <a:ext cx="3851920" cy="28675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4344f9e92c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314807">
            <a:off x="7117804" y="3258267"/>
            <a:ext cx="1764880" cy="1764880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231232" y="2276872"/>
            <a:ext cx="6912768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44000"/>
              <a:buFont typeface="Wingdings" pitchFamily="2" charset="2"/>
              <a:buChar char="ü"/>
              <a:tabLst/>
            </a:pPr>
            <a:r>
              <a:rPr kumimoji="0" lang="ru-RU" sz="28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  <a:cs typeface="Arial" pitchFamily="34" charset="0"/>
              </a:rPr>
              <a:t>на этом занятии мы освоили …</a:t>
            </a:r>
            <a:endParaRPr kumimoji="0" lang="ru-RU" sz="28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44000"/>
              <a:buFont typeface="Wingdings" pitchFamily="2" charset="2"/>
              <a:buChar char="ü"/>
              <a:tabLst/>
            </a:pPr>
            <a:r>
              <a:rPr kumimoji="0" lang="ru-RU" sz="28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  <a:cs typeface="Cambria" pitchFamily="18" charset="0"/>
              </a:rPr>
              <a:t>сегодня мы научились …</a:t>
            </a:r>
            <a:endParaRPr kumimoji="0" lang="ru-RU" sz="28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44000"/>
              <a:buFont typeface="Wingdings" pitchFamily="2" charset="2"/>
              <a:buChar char="ü"/>
              <a:tabLst/>
            </a:pPr>
            <a:r>
              <a:rPr kumimoji="0" lang="ru-RU" sz="28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  <a:cs typeface="Cambria" pitchFamily="18" charset="0"/>
              </a:rPr>
              <a:t>мне было сложно … </a:t>
            </a:r>
            <a:endParaRPr kumimoji="0" lang="ru-RU" sz="28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44000"/>
              <a:buFont typeface="Wingdings" pitchFamily="2" charset="2"/>
              <a:buChar char="ü"/>
              <a:tabLst/>
            </a:pPr>
            <a:r>
              <a:rPr kumimoji="0" lang="ru-RU" sz="28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  <a:cs typeface="Cambria" pitchFamily="18" charset="0"/>
              </a:rPr>
              <a:t>я понял, что …</a:t>
            </a:r>
            <a:endParaRPr kumimoji="0" lang="ru-RU" sz="28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44000"/>
              <a:buFont typeface="Wingdings" pitchFamily="2" charset="2"/>
              <a:buChar char="ü"/>
              <a:tabLst/>
            </a:pPr>
            <a:r>
              <a:rPr kumimoji="0" lang="ru-RU" sz="28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ea typeface="Times New Roman" pitchFamily="18" charset="0"/>
                <a:cs typeface="Cambria" pitchFamily="18" charset="0"/>
              </a:rPr>
              <a:t>я планирую ...</a:t>
            </a:r>
            <a:endParaRPr kumimoji="0" lang="ru-RU" sz="24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44000"/>
              <a:tabLst/>
            </a:pPr>
            <a:endParaRPr kumimoji="0" lang="ru-RU" sz="40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32656"/>
            <a:ext cx="9569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Продолжим следующие фразы:</a:t>
            </a:r>
            <a:endParaRPr lang="ru-RU" sz="32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ет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4000" cy="5112568"/>
          </a:xfrm>
          <a:prstGeom prst="stripedRightArrow">
            <a:avLst>
              <a:gd name="adj1" fmla="val 50000"/>
              <a:gd name="adj2" fmla="val 39445"/>
            </a:avLst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836712"/>
            <a:ext cx="7164288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Мы живем в 21-ом веке, в эпоху информационно-компьютерных технологий и технического прогресса. Пожалуй, можно с уверенностью сказать, что информатика занимает в нашей жизни одно из самых важных мест.</a:t>
            </a:r>
            <a:endParaRPr lang="ru-RU" sz="2000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718953"/>
            <a:ext cx="7164288" cy="21390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9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Очевидно, что без знания компьютера и компьютерных технологий невозможно шагать в ногу со временем. Справиться со стремительным информационным потоком могут только лишь настоящие мастера своего дела: это те, кто с компьютером на «ты», кто знает, как необходима информатика, и как важна ее роль в жизни человека.</a:t>
            </a:r>
            <a:endParaRPr lang="ru-RU" sz="19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Bookman Old Style" pitchFamily="18" charset="0"/>
            </a:endParaRPr>
          </a:p>
        </p:txBody>
      </p:sp>
      <p:pic>
        <p:nvPicPr>
          <p:cNvPr id="2050" name="Picture 2" descr="http://iconizer.net/files/Super_Vista/orig/internet_connec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5728" y="2276872"/>
            <a:ext cx="2448272" cy="244827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0"/>
            <a:ext cx="828092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Дорогие, ребята!  </a:t>
            </a:r>
            <a:endParaRPr lang="ru-RU" sz="1100" b="1" i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Поздравляю вас с Днем информатики! </a:t>
            </a:r>
            <a:endParaRPr lang="ru-RU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iki.vspu.ru/_media/playground/19_6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4" descr="E:\инф_в соврем_общ\biz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486"/>
          <a:stretch>
            <a:fillRect/>
          </a:stretch>
        </p:blipFill>
        <p:spPr bwMode="auto">
          <a:xfrm>
            <a:off x="2987824" y="1010659"/>
            <a:ext cx="6132364" cy="606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95536" y="260648"/>
            <a:ext cx="62646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Желаю всем в совершенстве овладеть компьютерными технологиями, достичь максимальных высот в сфере деятельности. Любви и процветания вам!  </a:t>
            </a:r>
            <a:endParaRPr lang="ru-RU" sz="12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15816" y="260648"/>
            <a:ext cx="5976664" cy="13234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r"/>
            <a:r>
              <a:rPr lang="ru-RU" sz="4000" b="1" dirty="0" smtClean="0">
                <a:ln w="900" cmpd="sng">
                  <a:solidFill>
                    <a:srgbClr val="FF000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itchFamily="18" charset="0"/>
              </a:rPr>
              <a:t>День информатики в России</a:t>
            </a:r>
            <a:endParaRPr lang="ru-RU" sz="4000" b="1" dirty="0">
              <a:ln w="900" cmpd="sng">
                <a:solidFill>
                  <a:srgbClr val="FF0000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ookman Old Style" pitchFamily="18" charset="0"/>
            </a:endParaRPr>
          </a:p>
        </p:txBody>
      </p:sp>
      <p:pic>
        <p:nvPicPr>
          <p:cNvPr id="3074" name="Picture 2" descr="D:\МАРИНА_РАБОЧИЙ_КОМП\фоны\КОМПЬЮТЕРНЫЙ КАРТИНКИ+++\bc9d86cc44fe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666853" cy="54452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21341146">
            <a:off x="1348059" y="1786620"/>
            <a:ext cx="2301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itchFamily="18" charset="0"/>
              </a:rPr>
              <a:t>4 декабря</a:t>
            </a:r>
            <a:endParaRPr lang="ru-RU" sz="2800" i="1" dirty="0"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88668"/>
            <a:ext cx="1512168" cy="30777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n w="900" cmpd="sng">
                  <a:solidFill>
                    <a:schemeClr val="tx1">
                      <a:lumMod val="95000"/>
                      <a:lumOff val="5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itchFamily="18" charset="0"/>
              </a:rPr>
              <a:t>Irts_Beslan6</a:t>
            </a:r>
            <a:endParaRPr lang="ru-RU" sz="1400" b="1" i="1" dirty="0">
              <a:ln w="900" cmpd="sng">
                <a:solidFill>
                  <a:schemeClr val="tx1">
                    <a:lumMod val="95000"/>
                    <a:lumOff val="5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4128" y="2636912"/>
            <a:ext cx="341987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УДАЧИ ВСЕМ!</a:t>
            </a:r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0" y="3214686"/>
            <a:ext cx="4643438" cy="350046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" name="Picture 4" descr="http://www.icesi.edu.co/blogs_estudiantes/luisamariapardo/files/2011/08/Informatica_para_todo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1214422"/>
            <a:ext cx="2674852" cy="2160240"/>
          </a:xfrm>
          <a:prstGeom prst="ellipse">
            <a:avLst/>
          </a:prstGeom>
          <a:noFill/>
        </p:spPr>
      </p:pic>
      <p:pic>
        <p:nvPicPr>
          <p:cNvPr id="8" name="Picture 2" descr="E:\МАРИНА_РАБОЧИЙ_КОМП\ИРЦ_МСОШ_№6\2011-2012\Фото\Фото 24.04.12_Путешествие в страну Информатика\DSC02082.JPG"/>
          <p:cNvPicPr>
            <a:picLocks noChangeAspect="1" noChangeArrowheads="1"/>
          </p:cNvPicPr>
          <p:nvPr/>
        </p:nvPicPr>
        <p:blipFill>
          <a:blip r:embed="rId3" cstate="print"/>
          <a:srcRect l="4858" t="7164" b="22916"/>
          <a:stretch>
            <a:fillRect/>
          </a:stretch>
        </p:blipFill>
        <p:spPr bwMode="auto">
          <a:xfrm>
            <a:off x="2500298" y="1857364"/>
            <a:ext cx="7128433" cy="392906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9" name="Picture 3" descr="E:\МАРИНА_РАБОЧИЙ_КОМП\ИРЦ_МСОШ_№6\2011-2012\Фото\Фото 24.04.12_Путешествие в страну Информатика\DSC02092.JPG"/>
          <p:cNvPicPr>
            <a:picLocks noChangeAspect="1" noChangeArrowheads="1"/>
          </p:cNvPicPr>
          <p:nvPr/>
        </p:nvPicPr>
        <p:blipFill>
          <a:blip r:embed="rId4" cstate="print"/>
          <a:srcRect t="6250" b="7291"/>
          <a:stretch>
            <a:fillRect/>
          </a:stretch>
        </p:blipFill>
        <p:spPr bwMode="auto">
          <a:xfrm>
            <a:off x="285720" y="3429000"/>
            <a:ext cx="4957590" cy="321471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Рисунок 1" descr="http://sch7.edu.vn.ua/uploads/tiger-130088366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4214818"/>
            <a:ext cx="4387927" cy="312767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0" y="332656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Акция направлена на формирование и поддержку интереса молодежи к изучению информатики и программирования, а также повышение престижности </a:t>
            </a:r>
            <a:r>
              <a:rPr lang="ru-RU" b="1" i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ИТ-специальностей</a:t>
            </a:r>
            <a:r>
              <a:rPr lang="ru-RU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 в глазах молодых людей.</a:t>
            </a:r>
            <a:endParaRPr lang="ru-RU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nternet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9684" cy="6858000"/>
          </a:xfrm>
          <a:prstGeom prst="curved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4" name="Прямоугольник 3"/>
          <p:cNvSpPr/>
          <p:nvPr/>
        </p:nvSpPr>
        <p:spPr>
          <a:xfrm>
            <a:off x="0" y="2060848"/>
            <a:ext cx="7452320" cy="144655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Цель урока: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повысить престижность 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  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ИТ-специальностей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.</a:t>
            </a:r>
            <a:endParaRPr lang="ru-RU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Picture 3" descr="D:\МАРИНА_РАБОЧИЙ_КОМП\фоны\КОМПЬЮТЕРНЫЙ КАРТИНКИ+++\5d2f3f03040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5302294"/>
            <a:ext cx="2812701" cy="20151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9424" y="0"/>
            <a:ext cx="5184576" cy="120032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r"/>
            <a:r>
              <a:rPr lang="ru-RU" sz="3600" b="1" dirty="0" smtClean="0">
                <a:ln w="900" cmpd="sng">
                  <a:solidFill>
                    <a:srgbClr val="FF000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itchFamily="18" charset="0"/>
              </a:rPr>
              <a:t>День информатики в России</a:t>
            </a:r>
            <a:endParaRPr lang="ru-RU" sz="3600" b="1" dirty="0">
              <a:ln w="900" cmpd="sng">
                <a:solidFill>
                  <a:srgbClr val="FF0000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МАРИНА_РАБОЧИЙ_КОМП\фоны\КОМПЬЮТЕРНЫЙ КАРТИНКИ+++\Fotolia_42914411_Subscription_XL.jpg"/>
          <p:cNvPicPr>
            <a:picLocks noChangeAspect="1" noChangeArrowheads="1"/>
          </p:cNvPicPr>
          <p:nvPr/>
        </p:nvPicPr>
        <p:blipFill>
          <a:blip r:embed="rId2" cstate="print"/>
          <a:srcRect t="20347"/>
          <a:stretch>
            <a:fillRect/>
          </a:stretch>
        </p:blipFill>
        <p:spPr bwMode="auto">
          <a:xfrm>
            <a:off x="0" y="4121696"/>
            <a:ext cx="7524329" cy="2736304"/>
          </a:xfrm>
          <a:prstGeom prst="stripedRightArrow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4853" y="4797152"/>
            <a:ext cx="1599147" cy="133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169121"/>
            <a:ext cx="8352928" cy="3970318"/>
          </a:xfrm>
          <a:prstGeom prst="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449263" indent="-449263" eaLnBrk="0" hangingPunct="0">
              <a:lnSpc>
                <a:spcPct val="150000"/>
              </a:lnSpc>
              <a:buClr>
                <a:srgbClr val="FF0000"/>
              </a:buClr>
              <a:buSzPct val="150000"/>
              <a:buFont typeface="Wingdings" pitchFamily="2" charset="2"/>
              <a:buChar char="ü"/>
              <a:defRPr/>
            </a:pPr>
            <a:r>
              <a:rPr lang="ru-RU" sz="2800" i="1" dirty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Что такое информация? </a:t>
            </a:r>
            <a:endParaRPr lang="ru-RU" sz="2800" i="1" dirty="0">
              <a:solidFill>
                <a:schemeClr val="tx1"/>
              </a:solidFill>
              <a:latin typeface="Bookman Old Style" pitchFamily="18" charset="0"/>
              <a:ea typeface="Calibri" pitchFamily="34" charset="0"/>
              <a:cs typeface="Times New Roman" pitchFamily="18" charset="0"/>
            </a:endParaRPr>
          </a:p>
          <a:p>
            <a:pPr marL="449263" indent="-449263" eaLnBrk="0" hangingPunct="0">
              <a:lnSpc>
                <a:spcPct val="150000"/>
              </a:lnSpc>
              <a:buClr>
                <a:srgbClr val="FF0000"/>
              </a:buClr>
              <a:buSzPct val="150000"/>
              <a:buFont typeface="Wingdings" pitchFamily="2" charset="2"/>
              <a:buChar char="ü"/>
              <a:defRPr/>
            </a:pPr>
            <a:r>
              <a:rPr lang="ru-RU" sz="2800" i="1" dirty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Что такое алфавит? </a:t>
            </a:r>
            <a:endParaRPr lang="ru-RU" sz="2800" i="1" dirty="0">
              <a:solidFill>
                <a:schemeClr val="tx1"/>
              </a:solidFill>
              <a:latin typeface="Bookman Old Style" pitchFamily="18" charset="0"/>
              <a:ea typeface="Calibri" pitchFamily="34" charset="0"/>
              <a:cs typeface="Calibri" pitchFamily="34" charset="0"/>
            </a:endParaRPr>
          </a:p>
          <a:p>
            <a:pPr marL="449263" indent="-449263" eaLnBrk="0" hangingPunct="0">
              <a:lnSpc>
                <a:spcPct val="150000"/>
              </a:lnSpc>
              <a:buClr>
                <a:srgbClr val="FF0000"/>
              </a:buClr>
              <a:buSzPct val="150000"/>
              <a:buFont typeface="Wingdings" pitchFamily="2" charset="2"/>
              <a:buChar char="ü"/>
              <a:defRPr/>
            </a:pPr>
            <a:r>
              <a:rPr lang="ru-RU" sz="2800" i="1" dirty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Где применяются естественные языки? </a:t>
            </a:r>
            <a:endParaRPr lang="ru-RU" sz="2800" i="1" dirty="0">
              <a:solidFill>
                <a:schemeClr val="tx1"/>
              </a:solidFill>
              <a:latin typeface="Bookman Old Style" pitchFamily="18" charset="0"/>
              <a:ea typeface="Calibri" pitchFamily="34" charset="0"/>
              <a:cs typeface="Calibri" pitchFamily="34" charset="0"/>
            </a:endParaRPr>
          </a:p>
          <a:p>
            <a:pPr marL="449263" indent="-449263" eaLnBrk="0" hangingPunct="0">
              <a:lnSpc>
                <a:spcPct val="150000"/>
              </a:lnSpc>
              <a:buClr>
                <a:srgbClr val="FF0000"/>
              </a:buClr>
              <a:buSzPct val="150000"/>
              <a:buFont typeface="Wingdings" pitchFamily="2" charset="2"/>
              <a:buChar char="ü"/>
              <a:defRPr/>
            </a:pPr>
            <a:r>
              <a:rPr lang="ru-RU" sz="2800" i="1" dirty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Где применяются формальные языки? </a:t>
            </a:r>
            <a:endParaRPr lang="ru-RU" sz="2800" i="1" dirty="0">
              <a:solidFill>
                <a:schemeClr val="tx1"/>
              </a:solidFill>
              <a:latin typeface="Bookman Old Style" pitchFamily="18" charset="0"/>
              <a:ea typeface="Calibri" pitchFamily="34" charset="0"/>
              <a:cs typeface="Calibri" pitchFamily="34" charset="0"/>
            </a:endParaRPr>
          </a:p>
          <a:p>
            <a:pPr marL="449263" indent="-449263" eaLnBrk="0" hangingPunct="0">
              <a:lnSpc>
                <a:spcPct val="150000"/>
              </a:lnSpc>
              <a:buClr>
                <a:srgbClr val="FF0000"/>
              </a:buClr>
              <a:buSzPct val="150000"/>
              <a:buFont typeface="Wingdings" pitchFamily="2" charset="2"/>
              <a:buChar char="ü"/>
              <a:defRPr/>
            </a:pPr>
            <a:r>
              <a:rPr lang="ru-RU" sz="2800" i="1" dirty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Какое значение имеет кодирование в развитии человечества</a:t>
            </a:r>
            <a:r>
              <a:rPr lang="ru-RU" sz="2400" i="1" dirty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?</a:t>
            </a:r>
            <a:endParaRPr lang="ru-RU" sz="3600" i="1" dirty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igor-grek.ucoz.ru/_ph/3/2/43214400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240" y="0"/>
            <a:ext cx="18573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6" name="Picture 6" descr="http://galactic.org.ua/iccms/files/photo/avatar/portal-it-konkursov-1053.jpg"/>
          <p:cNvPicPr>
            <a:picLocks noChangeAspect="1" noChangeArrowheads="1"/>
          </p:cNvPicPr>
          <p:nvPr/>
        </p:nvPicPr>
        <p:blipFill>
          <a:blip r:embed="rId2" cstate="print"/>
          <a:srcRect t="8704" b="7142"/>
          <a:stretch>
            <a:fillRect/>
          </a:stretch>
        </p:blipFill>
        <p:spPr bwMode="auto">
          <a:xfrm>
            <a:off x="0" y="476672"/>
            <a:ext cx="9144000" cy="5616624"/>
          </a:xfrm>
          <a:prstGeom prst="stripedRightArrow">
            <a:avLst>
              <a:gd name="adj1" fmla="val 34556"/>
              <a:gd name="adj2" fmla="val 27115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4615753"/>
            <a:ext cx="7452320" cy="1823576"/>
          </a:xfrm>
          <a:prstGeom prst="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365125" indent="-365125" eaLnBrk="0" hangingPunct="0">
              <a:lnSpc>
                <a:spcPct val="150000"/>
              </a:lnSpc>
              <a:buClr>
                <a:srgbClr val="FF0000"/>
              </a:buClr>
              <a:buSzPct val="130000"/>
              <a:buFont typeface="Wingdings" pitchFamily="2" charset="2"/>
              <a:buChar char="ü"/>
            </a:pPr>
            <a:r>
              <a:rPr lang="ru-RU" sz="25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Какие вы знаете виды информации?</a:t>
            </a:r>
          </a:p>
          <a:p>
            <a:pPr marL="365125" indent="-365125" eaLnBrk="0" hangingPunct="0">
              <a:lnSpc>
                <a:spcPct val="150000"/>
              </a:lnSpc>
              <a:buClr>
                <a:srgbClr val="FF0000"/>
              </a:buClr>
              <a:buSzPct val="130000"/>
              <a:buFont typeface="Wingdings" pitchFamily="2" charset="2"/>
              <a:buChar char="ü"/>
            </a:pPr>
            <a:r>
              <a:rPr lang="ru-RU" sz="25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А как вы думаете, где в компьютере хранятся все программы и данные?</a:t>
            </a:r>
          </a:p>
        </p:txBody>
      </p:sp>
      <p:pic>
        <p:nvPicPr>
          <p:cNvPr id="5128" name="Picture 2" descr="http://igor-grek.ucoz.ru/_ph/3/2/43214400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59216" y="0"/>
            <a:ext cx="1484784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76683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365125" eaLnBrk="0" hangingPunct="0">
              <a:lnSpc>
                <a:spcPct val="150000"/>
              </a:lnSpc>
              <a:buClr>
                <a:srgbClr val="FF0000"/>
              </a:buClr>
              <a:buSzPct val="130000"/>
              <a:buFont typeface="Wingdings" pitchFamily="2" charset="2"/>
              <a:buChar char="ü"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Что такое программное обеспечение компьютера? </a:t>
            </a:r>
          </a:p>
          <a:p>
            <a:pPr marL="365125" indent="-365125" eaLnBrk="0" hangingPunct="0">
              <a:lnSpc>
                <a:spcPct val="150000"/>
              </a:lnSpc>
              <a:buClr>
                <a:srgbClr val="FF0000"/>
              </a:buClr>
              <a:buSzPct val="130000"/>
              <a:buFont typeface="Wingdings" pitchFamily="2" charset="2"/>
              <a:buChar char="ü"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А для чего нам необходимы программы?</a:t>
            </a:r>
          </a:p>
          <a:p>
            <a:pPr marL="365125" indent="-365125" eaLnBrk="0" hangingPunct="0">
              <a:lnSpc>
                <a:spcPct val="150000"/>
              </a:lnSpc>
              <a:buClr>
                <a:srgbClr val="FF0000"/>
              </a:buClr>
              <a:buSzPct val="130000"/>
              <a:buFont typeface="Wingdings" pitchFamily="2" charset="2"/>
              <a:buChar char="ü"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Что такое данные? 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636912"/>
            <a:ext cx="1599147" cy="133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6"/>
          <p:cNvSpPr txBox="1">
            <a:spLocks noChangeArrowheads="1"/>
          </p:cNvSpPr>
          <p:nvPr/>
        </p:nvSpPr>
        <p:spPr bwMode="auto">
          <a:xfrm>
            <a:off x="160338" y="55563"/>
            <a:ext cx="8983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АЛФАВИТНЫЙ  ПОДХОД  К  ИЗМЕРЕНИЮ  ИНФОРМАЦИИ</a:t>
            </a:r>
          </a:p>
        </p:txBody>
      </p:sp>
      <p:sp>
        <p:nvSpPr>
          <p:cNvPr id="2051" name="Rectangle 15"/>
          <p:cNvSpPr>
            <a:spLocks noChangeArrowheads="1"/>
          </p:cNvSpPr>
          <p:nvPr/>
        </p:nvSpPr>
        <p:spPr bwMode="auto">
          <a:xfrm>
            <a:off x="0" y="549275"/>
            <a:ext cx="9144000" cy="63087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>
              <a:latin typeface="Georgia" pitchFamily="18" charset="0"/>
            </a:endParaRPr>
          </a:p>
        </p:txBody>
      </p:sp>
      <p:sp>
        <p:nvSpPr>
          <p:cNvPr id="2052" name="Rectangle 25"/>
          <p:cNvSpPr>
            <a:spLocks noChangeArrowheads="1"/>
          </p:cNvSpPr>
          <p:nvPr/>
        </p:nvSpPr>
        <p:spPr bwMode="auto">
          <a:xfrm>
            <a:off x="3419475" y="2300288"/>
            <a:ext cx="5403850" cy="1458912"/>
          </a:xfrm>
          <a:prstGeom prst="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>
              <a:latin typeface="Georgia" pitchFamily="18" charset="0"/>
            </a:endParaRPr>
          </a:p>
        </p:txBody>
      </p:sp>
      <p:sp>
        <p:nvSpPr>
          <p:cNvPr id="2053" name="Rectangle 26"/>
          <p:cNvSpPr>
            <a:spLocks noChangeArrowheads="1"/>
          </p:cNvSpPr>
          <p:nvPr/>
        </p:nvSpPr>
        <p:spPr bwMode="auto">
          <a:xfrm>
            <a:off x="4356100" y="2466975"/>
            <a:ext cx="4356100" cy="48736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0" hangingPunct="0">
              <a:lnSpc>
                <a:spcPct val="80000"/>
              </a:lnSpc>
            </a:pPr>
            <a:r>
              <a:rPr lang="ru-RU" sz="1400">
                <a:latin typeface="Georgia" pitchFamily="18" charset="0"/>
              </a:rPr>
              <a:t>МОЩНОСТЬ  АЛФАВИТА</a:t>
            </a:r>
            <a:r>
              <a:rPr lang="ru-RU">
                <a:latin typeface="Georgia" pitchFamily="18" charset="0"/>
              </a:rPr>
              <a:t> </a:t>
            </a:r>
            <a:endParaRPr lang="en-US">
              <a:latin typeface="Georgia" pitchFamily="18" charset="0"/>
            </a:endParaRPr>
          </a:p>
          <a:p>
            <a:pPr algn="just" eaLnBrk="0" hangingPunct="0">
              <a:lnSpc>
                <a:spcPct val="80000"/>
              </a:lnSpc>
            </a:pPr>
            <a:r>
              <a:rPr lang="ru-RU" sz="1200" i="1">
                <a:latin typeface="Georgia" pitchFamily="18" charset="0"/>
              </a:rPr>
              <a:t>число  символов  в  алфавите</a:t>
            </a:r>
            <a:r>
              <a:rPr lang="en-US" sz="1200" i="1">
                <a:latin typeface="Georgia" pitchFamily="18" charset="0"/>
              </a:rPr>
              <a:t> </a:t>
            </a:r>
            <a:r>
              <a:rPr lang="ru-RU" sz="1200" i="1">
                <a:latin typeface="Georgia" pitchFamily="18" charset="0"/>
              </a:rPr>
              <a:t>(его  размер)</a:t>
            </a:r>
          </a:p>
        </p:txBody>
      </p:sp>
      <p:sp>
        <p:nvSpPr>
          <p:cNvPr id="2054" name="Rectangle 27"/>
          <p:cNvSpPr>
            <a:spLocks noChangeArrowheads="1"/>
          </p:cNvSpPr>
          <p:nvPr/>
        </p:nvSpPr>
        <p:spPr bwMode="auto">
          <a:xfrm>
            <a:off x="3635375" y="2466975"/>
            <a:ext cx="528638" cy="4889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200" b="1">
                <a:solidFill>
                  <a:srgbClr val="FF0000"/>
                </a:solidFill>
                <a:latin typeface="Georgia" pitchFamily="18" charset="0"/>
              </a:rPr>
              <a:t>N</a:t>
            </a:r>
            <a:endParaRPr lang="ru-RU" sz="3200" b="1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055" name="Rectangle 28"/>
          <p:cNvSpPr>
            <a:spLocks noChangeArrowheads="1"/>
          </p:cNvSpPr>
          <p:nvPr/>
        </p:nvSpPr>
        <p:spPr bwMode="auto">
          <a:xfrm>
            <a:off x="4356100" y="3049588"/>
            <a:ext cx="4362450" cy="6254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0" hangingPunct="0">
              <a:lnSpc>
                <a:spcPct val="80000"/>
              </a:lnSpc>
            </a:pPr>
            <a:r>
              <a:rPr lang="ru-RU" sz="1400">
                <a:latin typeface="Georgia" pitchFamily="18" charset="0"/>
              </a:rPr>
              <a:t>ИНФОРМАЦИОННЫЙ  ВЕС  СИМВОЛА</a:t>
            </a:r>
          </a:p>
          <a:p>
            <a:pPr algn="just" eaLnBrk="0" hangingPunct="0">
              <a:lnSpc>
                <a:spcPct val="80000"/>
              </a:lnSpc>
            </a:pPr>
            <a:r>
              <a:rPr lang="ru-RU" sz="1200" i="1">
                <a:latin typeface="Georgia" pitchFamily="18" charset="0"/>
              </a:rPr>
              <a:t>количество  информации  в  одном  символе</a:t>
            </a:r>
          </a:p>
        </p:txBody>
      </p:sp>
      <p:sp>
        <p:nvSpPr>
          <p:cNvPr id="2056" name="Line 29"/>
          <p:cNvSpPr>
            <a:spLocks noChangeShapeType="1"/>
          </p:cNvSpPr>
          <p:nvPr/>
        </p:nvSpPr>
        <p:spPr bwMode="auto">
          <a:xfrm>
            <a:off x="788988" y="3717925"/>
            <a:ext cx="0" cy="958850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>
              <a:latin typeface="Georgia" pitchFamily="18" charset="0"/>
            </a:endParaRPr>
          </a:p>
        </p:txBody>
      </p:sp>
      <p:sp>
        <p:nvSpPr>
          <p:cNvPr id="2057" name="Rectangle 31"/>
          <p:cNvSpPr>
            <a:spLocks noChangeArrowheads="1"/>
          </p:cNvSpPr>
          <p:nvPr/>
        </p:nvSpPr>
        <p:spPr bwMode="auto">
          <a:xfrm>
            <a:off x="251520" y="4719638"/>
            <a:ext cx="2736155" cy="1292225"/>
          </a:xfrm>
          <a:prstGeom prst="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 sz="6000" b="1" dirty="0">
                <a:solidFill>
                  <a:schemeClr val="hlink"/>
                </a:solidFill>
                <a:latin typeface="Georgia" pitchFamily="18" charset="0"/>
              </a:rPr>
              <a:t>I </a:t>
            </a:r>
            <a:r>
              <a:rPr lang="en-US" sz="6000" b="1" dirty="0" smtClean="0">
                <a:solidFill>
                  <a:schemeClr val="hlink"/>
                </a:solidFill>
                <a:latin typeface="Georgia" pitchFamily="18" charset="0"/>
              </a:rPr>
              <a:t>=K </a:t>
            </a:r>
            <a:r>
              <a:rPr lang="en-US" sz="6000" b="1" baseline="20000" dirty="0">
                <a:solidFill>
                  <a:schemeClr val="hlink"/>
                </a:solidFill>
                <a:latin typeface="Georgia" pitchFamily="18" charset="0"/>
                <a:sym typeface="Symbol" pitchFamily="18" charset="2"/>
              </a:rPr>
              <a:t> </a:t>
            </a:r>
            <a:r>
              <a:rPr lang="en-US" sz="6000" b="1" dirty="0" err="1">
                <a:solidFill>
                  <a:srgbClr val="FF0000"/>
                </a:solidFill>
                <a:latin typeface="Georgia" pitchFamily="18" charset="0"/>
                <a:sym typeface="Symbol" pitchFamily="18" charset="2"/>
              </a:rPr>
              <a:t>i</a:t>
            </a:r>
            <a:endParaRPr lang="ru-RU" sz="60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058" name="Rectangle 36"/>
          <p:cNvSpPr>
            <a:spLocks noChangeArrowheads="1"/>
          </p:cNvSpPr>
          <p:nvPr/>
        </p:nvSpPr>
        <p:spPr bwMode="auto">
          <a:xfrm>
            <a:off x="3635375" y="3070225"/>
            <a:ext cx="530225" cy="5016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200" b="1">
                <a:solidFill>
                  <a:srgbClr val="FF0000"/>
                </a:solidFill>
                <a:latin typeface="Georgia" pitchFamily="18" charset="0"/>
              </a:rPr>
              <a:t>i</a:t>
            </a:r>
            <a:endParaRPr lang="ru-RU" sz="3200" b="1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059" name="Line 37"/>
          <p:cNvSpPr>
            <a:spLocks noChangeShapeType="1"/>
          </p:cNvSpPr>
          <p:nvPr/>
        </p:nvSpPr>
        <p:spPr bwMode="auto">
          <a:xfrm>
            <a:off x="2087563" y="4217988"/>
            <a:ext cx="468312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>
              <a:latin typeface="Georgia" pitchFamily="18" charset="0"/>
            </a:endParaRPr>
          </a:p>
        </p:txBody>
      </p:sp>
      <p:sp>
        <p:nvSpPr>
          <p:cNvPr id="2060" name="Line 41"/>
          <p:cNvSpPr>
            <a:spLocks noChangeShapeType="1"/>
          </p:cNvSpPr>
          <p:nvPr/>
        </p:nvSpPr>
        <p:spPr bwMode="auto">
          <a:xfrm>
            <a:off x="2987675" y="3135313"/>
            <a:ext cx="431800" cy="0"/>
          </a:xfrm>
          <a:prstGeom prst="line">
            <a:avLst/>
          </a:prstGeom>
          <a:noFill/>
          <a:ln w="76200">
            <a:solidFill>
              <a:srgbClr val="FFFFCC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Georgia" pitchFamily="18" charset="0"/>
            </a:endParaRPr>
          </a:p>
        </p:txBody>
      </p:sp>
      <p:sp>
        <p:nvSpPr>
          <p:cNvPr id="2061" name="Line 42"/>
          <p:cNvSpPr>
            <a:spLocks noChangeShapeType="1"/>
          </p:cNvSpPr>
          <p:nvPr/>
        </p:nvSpPr>
        <p:spPr bwMode="auto">
          <a:xfrm>
            <a:off x="1692275" y="1882775"/>
            <a:ext cx="0" cy="666750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Georgia" pitchFamily="18" charset="0"/>
            </a:endParaRPr>
          </a:p>
        </p:txBody>
      </p:sp>
      <p:sp>
        <p:nvSpPr>
          <p:cNvPr id="2062" name="Rectangle 23"/>
          <p:cNvSpPr>
            <a:spLocks noChangeArrowheads="1"/>
          </p:cNvSpPr>
          <p:nvPr/>
        </p:nvSpPr>
        <p:spPr bwMode="auto">
          <a:xfrm>
            <a:off x="250825" y="800100"/>
            <a:ext cx="8642350" cy="1166813"/>
          </a:xfrm>
          <a:prstGeom prst="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>
              <a:latin typeface="Georgia" pitchFamily="18" charset="0"/>
            </a:endParaRPr>
          </a:p>
        </p:txBody>
      </p:sp>
      <p:sp>
        <p:nvSpPr>
          <p:cNvPr id="2063" name="Text Box 24"/>
          <p:cNvSpPr txBox="1">
            <a:spLocks noChangeArrowheads="1"/>
          </p:cNvSpPr>
          <p:nvPr/>
        </p:nvSpPr>
        <p:spPr bwMode="auto">
          <a:xfrm>
            <a:off x="287338" y="920750"/>
            <a:ext cx="84978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200" dirty="0">
                <a:latin typeface="Georgia" pitchFamily="18" charset="0"/>
              </a:rPr>
              <a:t>       </a:t>
            </a:r>
            <a:r>
              <a:rPr lang="ru-RU" b="1" dirty="0">
                <a:solidFill>
                  <a:srgbClr val="FF0000"/>
                </a:solidFill>
                <a:latin typeface="Georgia" pitchFamily="18" charset="0"/>
              </a:rPr>
              <a:t>АЛФАВИТ</a:t>
            </a:r>
            <a:r>
              <a:rPr lang="ru-RU" dirty="0">
                <a:latin typeface="Georgia" pitchFamily="18" charset="0"/>
              </a:rPr>
              <a:t> – это вся совокупность символов, используемых в некотором</a:t>
            </a:r>
          </a:p>
          <a:p>
            <a:pPr algn="just"/>
            <a:r>
              <a:rPr lang="ru-RU" dirty="0">
                <a:latin typeface="Georgia" pitchFamily="18" charset="0"/>
              </a:rPr>
              <a:t>    языке  для  представления информации</a:t>
            </a:r>
          </a:p>
          <a:p>
            <a:pPr algn="just">
              <a:spcBef>
                <a:spcPct val="20000"/>
              </a:spcBef>
            </a:pPr>
            <a:r>
              <a:rPr lang="ru-RU" dirty="0">
                <a:solidFill>
                  <a:srgbClr val="FF0000"/>
                </a:solidFill>
                <a:latin typeface="Georgia" pitchFamily="18" charset="0"/>
              </a:rPr>
              <a:t>     </a:t>
            </a:r>
            <a:r>
              <a:rPr lang="ru-RU" b="1" dirty="0">
                <a:solidFill>
                  <a:srgbClr val="FF0000"/>
                </a:solidFill>
                <a:latin typeface="Georgia" pitchFamily="18" charset="0"/>
              </a:rPr>
              <a:t>МОЩНОСТЬ  АЛФАВИТА</a:t>
            </a:r>
            <a:r>
              <a:rPr lang="ru-RU" dirty="0">
                <a:solidFill>
                  <a:srgbClr val="FF0000"/>
                </a:solidFill>
                <a:latin typeface="Georgia" pitchFamily="18" charset="0"/>
              </a:rPr>
              <a:t>  (</a:t>
            </a:r>
            <a:r>
              <a:rPr lang="en-US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Georgia" pitchFamily="18" charset="0"/>
              </a:rPr>
              <a:t>N </a:t>
            </a:r>
            <a:r>
              <a:rPr lang="ru-RU" dirty="0">
                <a:solidFill>
                  <a:srgbClr val="FF0000"/>
                </a:solidFill>
                <a:latin typeface="Georgia" pitchFamily="18" charset="0"/>
              </a:rPr>
              <a:t>)</a:t>
            </a:r>
            <a:r>
              <a:rPr lang="en-US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dirty="0">
                <a:latin typeface="Georgia" pitchFamily="18" charset="0"/>
              </a:rPr>
              <a:t>– это  число  символов  в  алфавите. 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2064" name="AutoShape 40"/>
          <p:cNvSpPr>
            <a:spLocks noChangeArrowheads="1"/>
          </p:cNvSpPr>
          <p:nvPr/>
        </p:nvSpPr>
        <p:spPr bwMode="auto">
          <a:xfrm>
            <a:off x="323850" y="2341563"/>
            <a:ext cx="2647950" cy="1376362"/>
          </a:xfrm>
          <a:prstGeom prst="roundRect">
            <a:avLst>
              <a:gd name="adj" fmla="val 0"/>
            </a:avLst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 sz="6000" b="1" dirty="0">
                <a:solidFill>
                  <a:srgbClr val="FF0000"/>
                </a:solidFill>
                <a:latin typeface="Georgia" pitchFamily="18" charset="0"/>
              </a:rPr>
              <a:t>2 </a:t>
            </a:r>
            <a:r>
              <a:rPr lang="en-US" sz="6000" b="1" baseline="42000" dirty="0" err="1">
                <a:solidFill>
                  <a:srgbClr val="FF0000"/>
                </a:solidFill>
                <a:latin typeface="Georgia" pitchFamily="18" charset="0"/>
              </a:rPr>
              <a:t>i</a:t>
            </a:r>
            <a:r>
              <a:rPr lang="en-US" sz="6000" b="1" baseline="42000" dirty="0">
                <a:solidFill>
                  <a:srgbClr val="FF0000"/>
                </a:solidFill>
                <a:latin typeface="Georgia" pitchFamily="18" charset="0"/>
              </a:rPr>
              <a:t>  </a:t>
            </a:r>
            <a:r>
              <a:rPr lang="en-US" sz="6000" b="1" dirty="0">
                <a:solidFill>
                  <a:srgbClr val="FF0000"/>
                </a:solidFill>
                <a:latin typeface="Georgia" pitchFamily="18" charset="0"/>
              </a:rPr>
              <a:t>= </a:t>
            </a:r>
            <a:r>
              <a:rPr lang="en-US" sz="6000" b="1" dirty="0" smtClean="0">
                <a:solidFill>
                  <a:srgbClr val="FF0000"/>
                </a:solidFill>
                <a:latin typeface="Georgia" pitchFamily="18" charset="0"/>
              </a:rPr>
              <a:t>N</a:t>
            </a:r>
            <a:endParaRPr lang="ru-RU" sz="60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065" name="Rectangle 45"/>
          <p:cNvSpPr>
            <a:spLocks noChangeArrowheads="1"/>
          </p:cNvSpPr>
          <p:nvPr/>
        </p:nvSpPr>
        <p:spPr bwMode="auto">
          <a:xfrm>
            <a:off x="3419475" y="4676775"/>
            <a:ext cx="5403850" cy="1376363"/>
          </a:xfrm>
          <a:prstGeom prst="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>
              <a:latin typeface="Georgia" pitchFamily="18" charset="0"/>
            </a:endParaRPr>
          </a:p>
        </p:txBody>
      </p:sp>
      <p:sp>
        <p:nvSpPr>
          <p:cNvPr id="2066" name="Rectangle 46"/>
          <p:cNvSpPr>
            <a:spLocks noChangeArrowheads="1"/>
          </p:cNvSpPr>
          <p:nvPr/>
        </p:nvSpPr>
        <p:spPr bwMode="auto">
          <a:xfrm>
            <a:off x="4349750" y="4845050"/>
            <a:ext cx="4356100" cy="48736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0" hangingPunct="0">
              <a:lnSpc>
                <a:spcPct val="80000"/>
              </a:lnSpc>
            </a:pPr>
            <a:r>
              <a:rPr lang="ru-RU" sz="1400">
                <a:latin typeface="Georgia" pitchFamily="18" charset="0"/>
              </a:rPr>
              <a:t>ЧИСЛО  СИМВОЛОВ  В  СООБЩЕНИИ</a:t>
            </a:r>
            <a:endParaRPr lang="ru-RU" sz="1200" i="1">
              <a:latin typeface="Georgia" pitchFamily="18" charset="0"/>
            </a:endParaRPr>
          </a:p>
        </p:txBody>
      </p:sp>
      <p:sp>
        <p:nvSpPr>
          <p:cNvPr id="2067" name="Rectangle 47"/>
          <p:cNvSpPr>
            <a:spLocks noChangeArrowheads="1"/>
          </p:cNvSpPr>
          <p:nvPr/>
        </p:nvSpPr>
        <p:spPr bwMode="auto">
          <a:xfrm>
            <a:off x="3629025" y="4845050"/>
            <a:ext cx="528638" cy="4889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200" b="1">
                <a:solidFill>
                  <a:schemeClr val="hlink"/>
                </a:solidFill>
                <a:latin typeface="Georgia" pitchFamily="18" charset="0"/>
              </a:rPr>
              <a:t>K</a:t>
            </a:r>
            <a:endParaRPr lang="ru-RU" sz="3200" b="1">
              <a:solidFill>
                <a:schemeClr val="hlink"/>
              </a:solidFill>
              <a:latin typeface="Georgia" pitchFamily="18" charset="0"/>
            </a:endParaRPr>
          </a:p>
        </p:txBody>
      </p:sp>
      <p:sp>
        <p:nvSpPr>
          <p:cNvPr id="2068" name="Rectangle 48"/>
          <p:cNvSpPr>
            <a:spLocks noChangeArrowheads="1"/>
          </p:cNvSpPr>
          <p:nvPr/>
        </p:nvSpPr>
        <p:spPr bwMode="auto">
          <a:xfrm>
            <a:off x="4349750" y="5427663"/>
            <a:ext cx="4362450" cy="50006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0" hangingPunct="0">
              <a:lnSpc>
                <a:spcPct val="80000"/>
              </a:lnSpc>
            </a:pPr>
            <a:r>
              <a:rPr lang="ru-RU" sz="1400">
                <a:latin typeface="Georgia" pitchFamily="18" charset="0"/>
              </a:rPr>
              <a:t>КОЛИЧЕСТВО  ИНФОРМАЦИИ  В  СООБЩЕНИИ</a:t>
            </a:r>
            <a:endParaRPr lang="ru-RU" sz="1200" i="1">
              <a:latin typeface="Georgia" pitchFamily="18" charset="0"/>
            </a:endParaRPr>
          </a:p>
        </p:txBody>
      </p:sp>
      <p:sp>
        <p:nvSpPr>
          <p:cNvPr id="2069" name="Rectangle 49"/>
          <p:cNvSpPr>
            <a:spLocks noChangeArrowheads="1"/>
          </p:cNvSpPr>
          <p:nvPr/>
        </p:nvSpPr>
        <p:spPr bwMode="auto">
          <a:xfrm>
            <a:off x="3629025" y="5448300"/>
            <a:ext cx="530225" cy="5016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200" b="1">
                <a:solidFill>
                  <a:schemeClr val="hlink"/>
                </a:solidFill>
                <a:latin typeface="Georgia" pitchFamily="18" charset="0"/>
              </a:rPr>
              <a:t>I</a:t>
            </a:r>
            <a:endParaRPr lang="ru-RU" sz="3200" b="1">
              <a:solidFill>
                <a:schemeClr val="hlink"/>
              </a:solidFill>
              <a:latin typeface="Georgia" pitchFamily="18" charset="0"/>
            </a:endParaRPr>
          </a:p>
        </p:txBody>
      </p:sp>
      <p:sp>
        <p:nvSpPr>
          <p:cNvPr id="2070" name="Rectangle 50"/>
          <p:cNvSpPr>
            <a:spLocks noChangeArrowheads="1"/>
          </p:cNvSpPr>
          <p:nvPr/>
        </p:nvSpPr>
        <p:spPr bwMode="auto">
          <a:xfrm>
            <a:off x="1439863" y="3927475"/>
            <a:ext cx="647700" cy="5826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Georgia" pitchFamily="18" charset="0"/>
              </a:rPr>
              <a:t>N</a:t>
            </a:r>
            <a:endParaRPr lang="ru-RU" sz="28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071" name="Rectangle 52"/>
          <p:cNvSpPr>
            <a:spLocks noChangeArrowheads="1"/>
          </p:cNvSpPr>
          <p:nvPr/>
        </p:nvSpPr>
        <p:spPr bwMode="auto">
          <a:xfrm>
            <a:off x="2555875" y="3927475"/>
            <a:ext cx="647700" cy="5826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Georgia" pitchFamily="18" charset="0"/>
              </a:rPr>
              <a:t>i</a:t>
            </a:r>
            <a:endParaRPr lang="ru-RU" sz="2800" b="1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072" name="Line 53"/>
          <p:cNvSpPr>
            <a:spLocks noChangeShapeType="1"/>
          </p:cNvSpPr>
          <p:nvPr/>
        </p:nvSpPr>
        <p:spPr bwMode="auto">
          <a:xfrm>
            <a:off x="3203575" y="4217988"/>
            <a:ext cx="46831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>
              <a:latin typeface="Georgia" pitchFamily="18" charset="0"/>
            </a:endParaRPr>
          </a:p>
        </p:txBody>
      </p:sp>
      <p:sp>
        <p:nvSpPr>
          <p:cNvPr id="2073" name="Rectangle 54"/>
          <p:cNvSpPr>
            <a:spLocks noChangeArrowheads="1"/>
          </p:cNvSpPr>
          <p:nvPr/>
        </p:nvSpPr>
        <p:spPr bwMode="auto">
          <a:xfrm>
            <a:off x="3671888" y="3927475"/>
            <a:ext cx="647700" cy="5826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>
                <a:solidFill>
                  <a:schemeClr val="hlink"/>
                </a:solidFill>
                <a:latin typeface="Georgia" pitchFamily="18" charset="0"/>
              </a:rPr>
              <a:t>I</a:t>
            </a:r>
            <a:endParaRPr lang="ru-RU" sz="2800" b="1">
              <a:solidFill>
                <a:schemeClr val="hlink"/>
              </a:solidFill>
              <a:latin typeface="Georgia" pitchFamily="18" charset="0"/>
            </a:endParaRPr>
          </a:p>
        </p:txBody>
      </p:sp>
      <p:sp>
        <p:nvSpPr>
          <p:cNvPr id="2074" name="Rectangle 55"/>
          <p:cNvSpPr>
            <a:spLocks noChangeArrowheads="1"/>
          </p:cNvSpPr>
          <p:nvPr/>
        </p:nvSpPr>
        <p:spPr bwMode="auto">
          <a:xfrm>
            <a:off x="4787900" y="3927475"/>
            <a:ext cx="647700" cy="5826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>
                <a:solidFill>
                  <a:schemeClr val="hlink"/>
                </a:solidFill>
                <a:latin typeface="Georgia" pitchFamily="18" charset="0"/>
              </a:rPr>
              <a:t>K</a:t>
            </a:r>
            <a:endParaRPr lang="ru-RU" sz="2800" b="1">
              <a:solidFill>
                <a:schemeClr val="hlink"/>
              </a:solidFill>
              <a:latin typeface="Georgia" pitchFamily="18" charset="0"/>
            </a:endParaRPr>
          </a:p>
        </p:txBody>
      </p:sp>
      <p:sp>
        <p:nvSpPr>
          <p:cNvPr id="2075" name="Line 56"/>
          <p:cNvSpPr>
            <a:spLocks noChangeShapeType="1"/>
          </p:cNvSpPr>
          <p:nvPr/>
        </p:nvSpPr>
        <p:spPr bwMode="auto">
          <a:xfrm flipH="1">
            <a:off x="4319588" y="4217988"/>
            <a:ext cx="468312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>
              <a:latin typeface="Georgia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6088559"/>
            <a:ext cx="914400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chemeClr val="bg1"/>
                </a:solidFill>
                <a:latin typeface="Georgia" pitchFamily="18" charset="0"/>
              </a:rPr>
              <a:t>Алфавит племени Мульти состоит из 8 букв. Какое количество информации несет 1 буква этого алфавита? </a:t>
            </a:r>
            <a:endParaRPr lang="ru-RU" sz="22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/>
          </a:prstGeom>
        </p:spPr>
      </p:pic>
      <p:sp>
        <p:nvSpPr>
          <p:cNvPr id="4099" name="Line 2"/>
          <p:cNvSpPr>
            <a:spLocks noChangeShapeType="1"/>
          </p:cNvSpPr>
          <p:nvPr/>
        </p:nvSpPr>
        <p:spPr bwMode="auto">
          <a:xfrm>
            <a:off x="376238" y="795338"/>
            <a:ext cx="846455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6118225" y="884238"/>
            <a:ext cx="6731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 sz="1000" b="0">
              <a:latin typeface="Times New Roman" pitchFamily="18" charset="0"/>
            </a:endParaRP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395536" y="0"/>
            <a:ext cx="81407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4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Алгоритм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11560" y="1711325"/>
            <a:ext cx="7920880" cy="4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400" dirty="0" smtClean="0"/>
              <a:t>  </a:t>
            </a:r>
            <a:r>
              <a:rPr lang="ru-RU" altLang="ru-RU" sz="2400" dirty="0" smtClean="0"/>
              <a:t>Свойства алгоритма:</a:t>
            </a:r>
            <a:endParaRPr lang="ru-RU" altLang="ru-RU" sz="2400" dirty="0"/>
          </a:p>
          <a:p>
            <a:pPr marL="628650" lvl="1" indent="-449263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34000"/>
              <a:buFont typeface="Wingdings" pitchFamily="2" charset="2"/>
              <a:buChar char="ü"/>
            </a:pPr>
            <a:r>
              <a:rPr lang="ru-RU" altLang="ru-RU" sz="2400" dirty="0">
                <a:solidFill>
                  <a:srgbClr val="3333FF"/>
                </a:solidFill>
              </a:rPr>
              <a:t>дискретность</a:t>
            </a:r>
            <a:r>
              <a:rPr lang="ru-RU" altLang="ru-RU" sz="2400" b="0" dirty="0"/>
              <a:t>: состоит из отдельных шагов (команд</a:t>
            </a:r>
            <a:r>
              <a:rPr lang="ru-RU" altLang="ru-RU" sz="2400" b="0" dirty="0" smtClean="0"/>
              <a:t>);</a:t>
            </a:r>
            <a:endParaRPr lang="ru-RU" altLang="ru-RU" sz="2400" b="0" dirty="0"/>
          </a:p>
          <a:p>
            <a:pPr marL="628650" lvl="1" indent="-449263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34000"/>
              <a:buFont typeface="Wingdings" pitchFamily="2" charset="2"/>
              <a:buChar char="ü"/>
            </a:pPr>
            <a:r>
              <a:rPr lang="ru-RU" altLang="ru-RU" sz="2400" dirty="0">
                <a:solidFill>
                  <a:srgbClr val="3333FF"/>
                </a:solidFill>
              </a:rPr>
              <a:t>понятность</a:t>
            </a:r>
            <a:r>
              <a:rPr lang="ru-RU" altLang="ru-RU" sz="2400" b="0" dirty="0"/>
              <a:t>: должен включать только команды, известные исполнителю (входящие в СКИ</a:t>
            </a:r>
            <a:r>
              <a:rPr lang="ru-RU" altLang="ru-RU" sz="2400" b="0" dirty="0" smtClean="0"/>
              <a:t>);</a:t>
            </a:r>
            <a:endParaRPr lang="ru-RU" altLang="ru-RU" sz="2400" b="0" dirty="0"/>
          </a:p>
          <a:p>
            <a:pPr marL="628650" lvl="1" indent="-449263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34000"/>
              <a:buFont typeface="Wingdings" pitchFamily="2" charset="2"/>
              <a:buChar char="ü"/>
            </a:pPr>
            <a:r>
              <a:rPr lang="ru-RU" altLang="ru-RU" sz="2400" dirty="0">
                <a:solidFill>
                  <a:srgbClr val="3333FF"/>
                </a:solidFill>
              </a:rPr>
              <a:t>определенность</a:t>
            </a:r>
            <a:r>
              <a:rPr lang="ru-RU" altLang="ru-RU" sz="2400" b="0" dirty="0"/>
              <a:t>: при одинаковых исходных данных всегда выдает один и тот же </a:t>
            </a:r>
            <a:r>
              <a:rPr lang="ru-RU" altLang="ru-RU" sz="2400" b="0" dirty="0" smtClean="0"/>
              <a:t>результат;</a:t>
            </a:r>
            <a:endParaRPr lang="ru-RU" altLang="ru-RU" sz="2400" b="0" dirty="0"/>
          </a:p>
          <a:p>
            <a:pPr marL="628650" lvl="1" indent="-449263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34000"/>
              <a:buFont typeface="Wingdings" pitchFamily="2" charset="2"/>
              <a:buChar char="ü"/>
            </a:pPr>
            <a:r>
              <a:rPr lang="ru-RU" altLang="ru-RU" sz="2400" dirty="0">
                <a:solidFill>
                  <a:srgbClr val="3333FF"/>
                </a:solidFill>
              </a:rPr>
              <a:t>конечность</a:t>
            </a:r>
            <a:r>
              <a:rPr lang="ru-RU" altLang="ru-RU" sz="2400" b="0" dirty="0"/>
              <a:t>: заканчивается за конечное число </a:t>
            </a:r>
            <a:r>
              <a:rPr lang="ru-RU" altLang="ru-RU" sz="2400" b="0" dirty="0" smtClean="0"/>
              <a:t>шагов;</a:t>
            </a:r>
            <a:endParaRPr lang="ru-RU" altLang="ru-RU" sz="2400" b="0" dirty="0"/>
          </a:p>
          <a:p>
            <a:pPr marL="628650" lvl="1" indent="-449263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34000"/>
              <a:buFont typeface="Wingdings" pitchFamily="2" charset="2"/>
              <a:buChar char="ü"/>
            </a:pPr>
            <a:r>
              <a:rPr lang="ru-RU" altLang="ru-RU" sz="2400" dirty="0">
                <a:solidFill>
                  <a:srgbClr val="3333FF"/>
                </a:solidFill>
              </a:rPr>
              <a:t>массовость</a:t>
            </a:r>
            <a:r>
              <a:rPr lang="ru-RU" altLang="ru-RU" sz="2400" b="0" dirty="0"/>
              <a:t>: может применяться многократно при различных исходных </a:t>
            </a:r>
            <a:r>
              <a:rPr lang="ru-RU" altLang="ru-RU" sz="2400" b="0" dirty="0" smtClean="0"/>
              <a:t>данных; </a:t>
            </a:r>
            <a:endParaRPr lang="ru-RU" altLang="ru-RU" sz="2400" b="0" dirty="0"/>
          </a:p>
          <a:p>
            <a:pPr marL="628650" lvl="1" indent="-449263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34000"/>
              <a:buFont typeface="Wingdings" pitchFamily="2" charset="2"/>
              <a:buChar char="ü"/>
            </a:pPr>
            <a:r>
              <a:rPr lang="ru-RU" altLang="ru-RU" sz="2400" dirty="0">
                <a:solidFill>
                  <a:srgbClr val="3333FF"/>
                </a:solidFill>
              </a:rPr>
              <a:t>корректность</a:t>
            </a:r>
            <a:r>
              <a:rPr lang="ru-RU" altLang="ru-RU" sz="2400" b="0" dirty="0"/>
              <a:t>: дает верное решение при любых допустимых исходных </a:t>
            </a:r>
            <a:r>
              <a:rPr lang="ru-RU" altLang="ru-RU" sz="2400" b="0" dirty="0" smtClean="0"/>
              <a:t>данных.</a:t>
            </a:r>
            <a:endParaRPr lang="ru-RU" altLang="ru-RU" sz="2400" b="0" dirty="0"/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899593" y="836613"/>
            <a:ext cx="7416824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1688" indent="-801688">
              <a:spcBef>
                <a:spcPct val="50000"/>
              </a:spcBef>
            </a:pPr>
            <a:r>
              <a:rPr lang="ru-RU" altLang="ru-RU" sz="2800" dirty="0">
                <a:solidFill>
                  <a:srgbClr val="3333FF"/>
                </a:solidFill>
              </a:rPr>
              <a:t>Алгоритм</a:t>
            </a:r>
            <a:r>
              <a:rPr lang="ru-RU" altLang="ru-RU" sz="2800" b="0" dirty="0"/>
              <a:t> – это четко определенный план действий для исполнителя.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build="p"/>
      <p:bldP spid="820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1242</Words>
  <Application>Microsoft Office PowerPoint</Application>
  <PresentationFormat>Экран (4:3)</PresentationFormat>
  <Paragraphs>253</Paragraphs>
  <Slides>33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МКОУ СОШ №6 г.Беслан</cp:lastModifiedBy>
  <cp:revision>139</cp:revision>
  <dcterms:created xsi:type="dcterms:W3CDTF">2014-11-24T12:30:34Z</dcterms:created>
  <dcterms:modified xsi:type="dcterms:W3CDTF">2014-12-07T12:51:16Z</dcterms:modified>
</cp:coreProperties>
</file>