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1" r:id="rId3"/>
    <p:sldId id="259" r:id="rId4"/>
    <p:sldId id="262" r:id="rId5"/>
    <p:sldId id="263" r:id="rId6"/>
    <p:sldId id="265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41" d="100"/>
          <a:sy n="41" d="100"/>
        </p:scale>
        <p:origin x="-126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40F13-74F8-4FAF-847B-508F433D8691}" type="datetimeFigureOut">
              <a:rPr lang="ru-RU" smtClean="0"/>
              <a:t>25.04.2015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2CE46-6427-4C62-B692-2184FF02331A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40F13-74F8-4FAF-847B-508F433D8691}" type="datetimeFigureOut">
              <a:rPr lang="ru-RU" smtClean="0"/>
              <a:t>25.04.2015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2CE46-6427-4C62-B692-2184FF0233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40F13-74F8-4FAF-847B-508F433D8691}" type="datetimeFigureOut">
              <a:rPr lang="ru-RU" smtClean="0"/>
              <a:t>25.04.2015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2CE46-6427-4C62-B692-2184FF0233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40F13-74F8-4FAF-847B-508F433D8691}" type="datetimeFigureOut">
              <a:rPr lang="ru-RU" smtClean="0"/>
              <a:t>25.04.2015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2CE46-6427-4C62-B692-2184FF02331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40F13-74F8-4FAF-847B-508F433D8691}" type="datetimeFigureOut">
              <a:rPr lang="ru-RU" smtClean="0"/>
              <a:t>25.04.2015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2CE46-6427-4C62-B692-2184FF0233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40F13-74F8-4FAF-847B-508F433D8691}" type="datetimeFigureOut">
              <a:rPr lang="ru-RU" smtClean="0"/>
              <a:t>25.04.2015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2CE46-6427-4C62-B692-2184FF02331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40F13-74F8-4FAF-847B-508F433D8691}" type="datetimeFigureOut">
              <a:rPr lang="ru-RU" smtClean="0"/>
              <a:t>25.04.2015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2CE46-6427-4C62-B692-2184FF02331A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40F13-74F8-4FAF-847B-508F433D8691}" type="datetimeFigureOut">
              <a:rPr lang="ru-RU" smtClean="0"/>
              <a:t>25.04.2015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2CE46-6427-4C62-B692-2184FF0233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40F13-74F8-4FAF-847B-508F433D8691}" type="datetimeFigureOut">
              <a:rPr lang="ru-RU" smtClean="0"/>
              <a:t>25.04.2015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2CE46-6427-4C62-B692-2184FF0233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40F13-74F8-4FAF-847B-508F433D8691}" type="datetimeFigureOut">
              <a:rPr lang="ru-RU" smtClean="0"/>
              <a:t>25.04.2015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2CE46-6427-4C62-B692-2184FF0233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40F13-74F8-4FAF-847B-508F433D8691}" type="datetimeFigureOut">
              <a:rPr lang="ru-RU" smtClean="0"/>
              <a:t>25.04.2015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2CE46-6427-4C62-B692-2184FF02331A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4140F13-74F8-4FAF-847B-508F433D8691}" type="datetimeFigureOut">
              <a:rPr lang="ru-RU" smtClean="0"/>
              <a:t>25.04.2015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942CE46-6427-4C62-B692-2184FF02331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84324" y="1340768"/>
            <a:ext cx="7175351" cy="1793167"/>
          </a:xfrm>
        </p:spPr>
        <p:txBody>
          <a:bodyPr/>
          <a:lstStyle/>
          <a:p>
            <a:r>
              <a:rPr lang="ru-RU" altLang="ru-RU" sz="4000" dirty="0">
                <a:solidFill>
                  <a:schemeClr val="accent1">
                    <a:lumMod val="75000"/>
                  </a:schemeClr>
                </a:solidFill>
              </a:rPr>
              <a:t>Психологические критерии успешности учителя, воспитателя, </a:t>
            </a:r>
            <a:r>
              <a:rPr lang="ru-RU" altLang="ru-RU" sz="4000" dirty="0" smtClean="0">
                <a:solidFill>
                  <a:schemeClr val="accent1">
                    <a:lumMod val="75000"/>
                  </a:schemeClr>
                </a:solidFill>
              </a:rPr>
              <a:t>обучающихся воспитанников с ОВЗ.</a:t>
            </a:r>
            <a:endParaRPr lang="ru-RU" altLang="ru-RU" sz="4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1773496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908050"/>
            <a:ext cx="8229600" cy="5111750"/>
          </a:xfrm>
          <a:prstGeom prst="rect">
            <a:avLst/>
          </a:prstGeom>
        </p:spPr>
        <p:txBody>
          <a:bodyPr/>
          <a:lstStyle/>
          <a:p>
            <a:pPr algn="ctr">
              <a:buFontTx/>
              <a:buNone/>
            </a:pPr>
            <a:r>
              <a:rPr lang="ru-RU" altLang="ru-RU" sz="4800" dirty="0" smtClean="0">
                <a:solidFill>
                  <a:schemeClr val="accent6">
                    <a:lumMod val="75000"/>
                  </a:schemeClr>
                </a:solidFill>
              </a:rPr>
              <a:t>« </a:t>
            </a:r>
            <a:r>
              <a:rPr lang="ru-RU" altLang="ru-RU" sz="4800" dirty="0">
                <a:solidFill>
                  <a:schemeClr val="accent6">
                    <a:lumMod val="75000"/>
                  </a:schemeClr>
                </a:solidFill>
              </a:rPr>
              <a:t>Учитель – это человек, который учится всю жизнь, только в этом случае он обретает право учить». </a:t>
            </a:r>
          </a:p>
          <a:p>
            <a:pPr>
              <a:buFontTx/>
              <a:buNone/>
            </a:pPr>
            <a:r>
              <a:rPr lang="ru-RU" altLang="ru-RU" sz="4800" dirty="0">
                <a:solidFill>
                  <a:schemeClr val="accent6">
                    <a:lumMod val="75000"/>
                  </a:schemeClr>
                </a:solidFill>
              </a:rPr>
              <a:t>                                  /</a:t>
            </a:r>
            <a:r>
              <a:rPr lang="ru-RU" altLang="ru-RU" sz="4800" dirty="0" err="1">
                <a:solidFill>
                  <a:schemeClr val="accent6">
                    <a:lumMod val="75000"/>
                  </a:schemeClr>
                </a:solidFill>
              </a:rPr>
              <a:t>Лизинский</a:t>
            </a:r>
            <a:r>
              <a:rPr lang="ru-RU" altLang="ru-RU" sz="4800" dirty="0">
                <a:solidFill>
                  <a:schemeClr val="accent6">
                    <a:lumMod val="75000"/>
                  </a:schemeClr>
                </a:solidFill>
              </a:rPr>
              <a:t> В.М./</a:t>
            </a:r>
          </a:p>
          <a:p>
            <a:pPr>
              <a:buFontTx/>
              <a:buNone/>
            </a:pPr>
            <a:r>
              <a:rPr lang="ru-RU" altLang="ru-RU" dirty="0"/>
              <a:t>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1832318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пользователь\Desktop\рабочий сол\фото с детьми\IMG_20150121_16101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768" y="620688"/>
            <a:ext cx="8748464" cy="4921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7504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899592" y="476672"/>
            <a:ext cx="6512511" cy="1143000"/>
          </a:xfrm>
        </p:spPr>
        <p:txBody>
          <a:bodyPr/>
          <a:lstStyle/>
          <a:p>
            <a:r>
              <a:rPr lang="ru-RU" altLang="ru-RU" dirty="0"/>
              <a:t>Критерии успешности ученика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905000"/>
            <a:ext cx="8229600" cy="4114800"/>
          </a:xfrm>
          <a:prstGeom prst="rect">
            <a:avLst/>
          </a:prstGeom>
        </p:spPr>
        <p:txBody>
          <a:bodyPr/>
          <a:lstStyle/>
          <a:p>
            <a:r>
              <a:rPr lang="ru-RU" altLang="ru-RU" sz="3200" dirty="0">
                <a:solidFill>
                  <a:schemeClr val="accent1">
                    <a:lumMod val="75000"/>
                  </a:schemeClr>
                </a:solidFill>
              </a:rPr>
              <a:t>1.Успешность учащегося в учебной и вне учебной деятельности.</a:t>
            </a:r>
          </a:p>
          <a:p>
            <a:r>
              <a:rPr lang="ru-RU" altLang="ru-RU" sz="3200" dirty="0">
                <a:solidFill>
                  <a:schemeClr val="accent1">
                    <a:lumMod val="75000"/>
                  </a:schemeClr>
                </a:solidFill>
              </a:rPr>
              <a:t>2. Физическое и психическое здоровье.</a:t>
            </a:r>
          </a:p>
          <a:p>
            <a:r>
              <a:rPr lang="ru-RU" altLang="ru-RU" sz="3200" dirty="0">
                <a:solidFill>
                  <a:schemeClr val="accent1">
                    <a:lumMod val="75000"/>
                  </a:schemeClr>
                </a:solidFill>
              </a:rPr>
              <a:t>3. Желание и интерес учащегося посещать школу.</a:t>
            </a:r>
          </a:p>
          <a:p>
            <a:r>
              <a:rPr lang="ru-RU" altLang="ru-RU" sz="3200" dirty="0">
                <a:solidFill>
                  <a:schemeClr val="accent1">
                    <a:lumMod val="75000"/>
                  </a:schemeClr>
                </a:solidFill>
              </a:rPr>
              <a:t>4. Признание его успешности педагогами и сверстниками</a:t>
            </a:r>
            <a:r>
              <a:rPr lang="ru-RU" altLang="ru-RU" dirty="0"/>
              <a:t>.</a:t>
            </a:r>
          </a:p>
          <a:p>
            <a:endParaRPr lang="ru-RU" altLang="ru-RU" dirty="0"/>
          </a:p>
          <a:p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787750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C:\Users\пользователь\Desktop\рабочий сол\фото с детьми\P17-11-13_12.24[02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688" y="465516"/>
            <a:ext cx="7902624" cy="5926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88547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315744" y="548680"/>
            <a:ext cx="6512511" cy="1143000"/>
          </a:xfrm>
        </p:spPr>
        <p:txBody>
          <a:bodyPr/>
          <a:lstStyle/>
          <a:p>
            <a:r>
              <a:rPr lang="ru-RU" altLang="ru-RU" sz="4000" dirty="0"/>
              <a:t>Психологические критерии успешности учителя, воспитателя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2492896"/>
            <a:ext cx="8229600" cy="4114800"/>
          </a:xfrm>
          <a:prstGeom prst="rect">
            <a:avLst/>
          </a:prstGeom>
        </p:spPr>
        <p:txBody>
          <a:bodyPr/>
          <a:lstStyle/>
          <a:p>
            <a:pPr>
              <a:buFontTx/>
              <a:buNone/>
            </a:pPr>
            <a:r>
              <a:rPr lang="ru-RU" altLang="ru-RU" sz="2800" dirty="0"/>
              <a:t>	</a:t>
            </a:r>
            <a:r>
              <a:rPr lang="ru-RU" altLang="ru-RU" sz="2800" dirty="0">
                <a:solidFill>
                  <a:schemeClr val="accent1">
                    <a:lumMod val="75000"/>
                  </a:schemeClr>
                </a:solidFill>
              </a:rPr>
              <a:t>1 критерий – интерес, мотивация</a:t>
            </a:r>
          </a:p>
          <a:p>
            <a:pPr>
              <a:buFontTx/>
              <a:buNone/>
            </a:pPr>
            <a:r>
              <a:rPr lang="ru-RU" altLang="ru-RU" sz="2800" dirty="0">
                <a:solidFill>
                  <a:schemeClr val="accent1">
                    <a:lumMod val="75000"/>
                  </a:schemeClr>
                </a:solidFill>
              </a:rPr>
              <a:t>	2 критерий – сознательное </a:t>
            </a:r>
            <a:r>
              <a:rPr lang="ru-RU" altLang="ru-RU" sz="2800" dirty="0" smtClean="0">
                <a:solidFill>
                  <a:schemeClr val="accent1">
                    <a:lumMod val="75000"/>
                  </a:schemeClr>
                </a:solidFill>
              </a:rPr>
              <a:t>обучение, воспитание</a:t>
            </a:r>
            <a:endParaRPr lang="ru-RU" altLang="ru-RU" sz="2800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Tx/>
              <a:buNone/>
            </a:pPr>
            <a:r>
              <a:rPr lang="ru-RU" altLang="ru-RU" sz="2800" dirty="0">
                <a:solidFill>
                  <a:schemeClr val="accent1">
                    <a:lumMod val="75000"/>
                  </a:schemeClr>
                </a:solidFill>
              </a:rPr>
              <a:t>	3 критерий – взаимоотношения в </a:t>
            </a:r>
          </a:p>
          <a:p>
            <a:pPr>
              <a:buFontTx/>
              <a:buNone/>
            </a:pPr>
            <a:r>
              <a:rPr lang="ru-RU" altLang="ru-RU" sz="2800" dirty="0">
                <a:solidFill>
                  <a:schemeClr val="accent1">
                    <a:lumMod val="75000"/>
                  </a:schemeClr>
                </a:solidFill>
              </a:rPr>
              <a:t>     системе «учитель – ученик»,  </a:t>
            </a:r>
          </a:p>
          <a:p>
            <a:pPr>
              <a:buFontTx/>
              <a:buNone/>
            </a:pPr>
            <a:r>
              <a:rPr lang="ru-RU" altLang="ru-RU" sz="2800" dirty="0">
                <a:solidFill>
                  <a:schemeClr val="accent1">
                    <a:lumMod val="75000"/>
                  </a:schemeClr>
                </a:solidFill>
              </a:rPr>
              <a:t>     «воспитатель - ученик» </a:t>
            </a:r>
          </a:p>
          <a:p>
            <a:pPr>
              <a:buFontTx/>
              <a:buNone/>
            </a:pPr>
            <a:r>
              <a:rPr lang="ru-RU" altLang="ru-RU" sz="2800" dirty="0">
                <a:solidFill>
                  <a:schemeClr val="accent1">
                    <a:lumMod val="75000"/>
                  </a:schemeClr>
                </a:solidFill>
              </a:rPr>
              <a:t>	4 критерий – учет индивидуальных особенностей ученика </a:t>
            </a:r>
          </a:p>
        </p:txBody>
      </p:sp>
    </p:spTree>
    <p:extLst>
      <p:ext uri="{BB962C8B-B14F-4D97-AF65-F5344CB8AC3E}">
        <p14:creationId xmlns:p14="http://schemas.microsoft.com/office/powerpoint/2010/main" val="798955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9</TotalTime>
  <Words>81</Words>
  <Application>Microsoft Office PowerPoint</Application>
  <PresentationFormat>Экран (4:3)</PresentationFormat>
  <Paragraphs>16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Воздушный поток</vt:lpstr>
      <vt:lpstr>Психологические критерии успешности учителя, воспитателя, обучающихся воспитанников с ОВЗ.</vt:lpstr>
      <vt:lpstr>Презентация PowerPoint</vt:lpstr>
      <vt:lpstr>Презентация PowerPoint</vt:lpstr>
      <vt:lpstr>Критерии успешности ученика</vt:lpstr>
      <vt:lpstr>Презентация PowerPoint</vt:lpstr>
      <vt:lpstr>Психологические критерии успешности учителя, воспитателя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Психологические критерии успешности учителя, воспитателя, обучающихся воспитанников с ОВЗ.</dc:title>
  <dc:creator>пользователь</dc:creator>
  <cp:lastModifiedBy>пользователь</cp:lastModifiedBy>
  <cp:revision>1</cp:revision>
  <dcterms:created xsi:type="dcterms:W3CDTF">2015-04-25T04:25:04Z</dcterms:created>
  <dcterms:modified xsi:type="dcterms:W3CDTF">2015-04-25T04:34:46Z</dcterms:modified>
</cp:coreProperties>
</file>