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93D-FAAF-4881-A518-BFD9BDD38C62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EF374-FA4E-460E-B0C2-BF6D23DC9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5641696-0132-4805-9D38-B9AAC7339D5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C78389-8EF6-44AA-97A1-617D4012E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214686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Организация образовательного процесса детей, проявивших выдающиеся способности в системе общего и дополнительного образования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filearchive.cnews.ru/img/reviews/2010/05/18/sliaynie_8b4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8337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Новости Фестиваля науки Официальный сайт Всероссийского Фестиваля нау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8279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fl.ru/users/Re/Redjuice/upload/f_4889a06c594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387853" cy="31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Развивающего и воспитывающего обучения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Индивидуализации и дифференциации обучения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Учет возрастных возможностей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организации образовательного процесса: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то такие вундеркинды? :: Дети :: Оча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485007"/>
            <a:ext cx="4953000" cy="3372993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духовно-нравственных основ </a:t>
            </a:r>
          </a:p>
          <a:p>
            <a:r>
              <a:rPr lang="ru-RU" dirty="0" smtClean="0"/>
              <a:t>Создание условий для развития творческой личности (поддержание и развитие внутренней </a:t>
            </a:r>
            <a:r>
              <a:rPr lang="ru-RU" b="1" dirty="0" smtClean="0"/>
              <a:t>мотивации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Развитие индивидуальности одаренного ребенка</a:t>
            </a:r>
          </a:p>
          <a:p>
            <a:r>
              <a:rPr lang="ru-RU" dirty="0" smtClean="0"/>
              <a:t>Обеспечение широкой общеобразовательной подготовки высокого уровня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цели обучения: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ösung Für Jedes Problem Lizenzfreie Fotos, Bilder Und Stock Fotografie. Image 918042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428976"/>
            <a:ext cx="4569954" cy="342902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dirty="0" smtClean="0"/>
              <a:t> Ускорение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Углубление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smtClean="0"/>
              <a:t>Обогащение</a:t>
            </a:r>
          </a:p>
          <a:p>
            <a:pPr>
              <a:buFont typeface="Wingdings" pitchFamily="2" charset="2"/>
              <a:buChar char="q"/>
            </a:pPr>
            <a:r>
              <a:rPr lang="ru-RU" sz="4000" dirty="0" err="1" smtClean="0"/>
              <a:t>Проблематизация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образования: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Методы творческого характера – проблемные, поисковые, эвристические, исследовательские, проектные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Методы самостоятельной, индивидуальной, групповой работы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обучения:</a:t>
            </a:r>
            <a:endParaRPr lang="ru-RU" dirty="0"/>
          </a:p>
        </p:txBody>
      </p:sp>
      <p:pic>
        <p:nvPicPr>
          <p:cNvPr id="6" name="Picture 5" descr="Гений приходит &quot;с приветом&quot; - Медицинские новости InfoDoktor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674" y="3643314"/>
            <a:ext cx="370506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здоровье Записи с меткой здоровье Под водой : LiveInternet -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14290"/>
            <a:ext cx="2515049" cy="250033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Наличие и свободное </a:t>
            </a:r>
          </a:p>
          <a:p>
            <a:pPr>
              <a:buNone/>
            </a:pPr>
            <a:r>
              <a:rPr lang="ru-RU" b="1" dirty="0" smtClean="0"/>
              <a:t>использование разнообразных </a:t>
            </a:r>
          </a:p>
          <a:p>
            <a:pPr>
              <a:buNone/>
            </a:pPr>
            <a:r>
              <a:rPr lang="ru-RU" b="1" dirty="0" smtClean="0"/>
              <a:t>источников и способов получения</a:t>
            </a:r>
          </a:p>
          <a:p>
            <a:pPr>
              <a:buNone/>
            </a:pPr>
            <a:r>
              <a:rPr lang="ru-RU" b="1" dirty="0" smtClean="0"/>
              <a:t>информации, через компьютерные сети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Современные средства обучения</a:t>
            </a:r>
          </a:p>
          <a:p>
            <a:pPr>
              <a:buFont typeface="Wingdings" pitchFamily="2" charset="2"/>
              <a:buChar char="ü"/>
            </a:pP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Средства, обеспечивающие богатый зрительный ряд (видео, </a:t>
            </a:r>
            <a:r>
              <a:rPr lang="en-US" b="1" dirty="0" smtClean="0"/>
              <a:t>DVD </a:t>
            </a:r>
            <a:r>
              <a:rPr lang="ru-RU" b="1" dirty="0" smtClean="0"/>
              <a:t>т. п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обучения: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allgrad.ru/_ph/34/931732515.jpg?1411098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1148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marL="624078" indent="-514350" algn="ctr">
              <a:buFont typeface="Wingdings" pitchFamily="2" charset="2"/>
              <a:buChar char="§"/>
            </a:pPr>
            <a:r>
              <a:rPr lang="ru-RU" dirty="0" smtClean="0"/>
              <a:t>Работа по индивидуальному плану и составление индивидуальных программ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Тьюторское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сопровождение)</a:t>
            </a:r>
          </a:p>
          <a:p>
            <a:pPr marL="624078" indent="-514350">
              <a:buFont typeface="Wingdings" pitchFamily="2" charset="2"/>
              <a:buChar char="§"/>
            </a:pPr>
            <a:endParaRPr lang="ru-RU" dirty="0" smtClean="0"/>
          </a:p>
          <a:p>
            <a:pPr marL="624078" indent="-514350">
              <a:buFont typeface="Wingdings" pitchFamily="2" charset="2"/>
              <a:buChar char="§"/>
            </a:pPr>
            <a:endParaRPr lang="ru-RU" dirty="0" smtClean="0"/>
          </a:p>
          <a:p>
            <a:pPr marL="624078" indent="-514350">
              <a:buFont typeface="Wingdings" pitchFamily="2" charset="2"/>
              <a:buChar char="§"/>
            </a:pPr>
            <a:endParaRPr lang="ru-RU" dirty="0" smtClean="0"/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Занятия по свободному выбору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Организация исследовательских секций и объединений (проектный метод)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Школа выходного дня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обучения: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legalagency.simbis.ru/media/thumbs_003/11471/img_1339336296_94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3571876"/>
            <a:ext cx="3429024" cy="257176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5357850"/>
          </a:xfrm>
        </p:spPr>
        <p:txBody>
          <a:bodyPr/>
          <a:lstStyle/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Дифференциация параллелей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Перегруппировка параллелей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Попеременное обучение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Обогащенное обучение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dirty="0" smtClean="0"/>
              <a:t>Группировка учащихся внутри одного класса</a:t>
            </a:r>
          </a:p>
          <a:p>
            <a:pPr marL="624078" indent="-514350">
              <a:buFont typeface="Wingdings" pitchFamily="2" charset="2"/>
              <a:buChar char="§"/>
            </a:pPr>
            <a:r>
              <a:rPr lang="ru-RU" b="1" dirty="0" smtClean="0"/>
              <a:t>Смешанное </a:t>
            </a:r>
            <a:r>
              <a:rPr lang="ru-RU" b="1" dirty="0" smtClean="0"/>
              <a:t>обучение </a:t>
            </a:r>
          </a:p>
          <a:p>
            <a:pPr marL="624078" indent="-514350">
              <a:buNone/>
            </a:pPr>
            <a:r>
              <a:rPr lang="ru-RU" dirty="0" smtClean="0"/>
              <a:t>«Перевернутый класс», </a:t>
            </a:r>
          </a:p>
          <a:p>
            <a:pPr marL="624078" indent="-51435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Ротирование</a:t>
            </a:r>
            <a:r>
              <a:rPr lang="ru-RU" dirty="0" smtClean="0"/>
              <a:t> станций», </a:t>
            </a:r>
          </a:p>
          <a:p>
            <a:pPr marL="624078" indent="-514350">
              <a:buNone/>
            </a:pPr>
            <a:r>
              <a:rPr lang="ru-RU" dirty="0" smtClean="0"/>
              <a:t>«</a:t>
            </a:r>
            <a:r>
              <a:rPr lang="ru-RU" dirty="0" err="1" smtClean="0"/>
              <a:t>Ротирование</a:t>
            </a:r>
            <a:r>
              <a:rPr lang="ru-RU" dirty="0" smtClean="0"/>
              <a:t> лабораторий»,</a:t>
            </a:r>
          </a:p>
          <a:p>
            <a:pPr marL="624078" indent="-514350">
              <a:buNone/>
            </a:pPr>
            <a:r>
              <a:rPr lang="ru-RU" dirty="0" smtClean="0"/>
              <a:t>«Гибкий метод»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обучения:</a:t>
            </a:r>
            <a:endParaRPr lang="ru-RU" dirty="0"/>
          </a:p>
        </p:txBody>
      </p:sp>
      <p:sp>
        <p:nvSpPr>
          <p:cNvPr id="4098" name="AutoShape 2" descr="http://data8.gallery.ru/albums/gallery/2581-41c08-17580458-m750x7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Индивидуальное обучение или обучение в малых группах по программам творческого развития в определенной области.</a:t>
            </a:r>
          </a:p>
          <a:p>
            <a:r>
              <a:rPr lang="ru-RU" dirty="0" smtClean="0"/>
              <a:t>Работа по исследовательским и творческим проектам в режиме наставничества</a:t>
            </a:r>
          </a:p>
          <a:p>
            <a:r>
              <a:rPr lang="ru-RU" dirty="0" err="1" smtClean="0"/>
              <a:t>Очно-заочные</a:t>
            </a:r>
            <a:r>
              <a:rPr lang="ru-RU" dirty="0" smtClean="0"/>
              <a:t> школы</a:t>
            </a:r>
          </a:p>
          <a:p>
            <a:r>
              <a:rPr lang="ru-RU" dirty="0" smtClean="0"/>
              <a:t>Каникулярные сборы, лагеря, мастер-классы, творческие лаборатории</a:t>
            </a:r>
          </a:p>
          <a:p>
            <a:r>
              <a:rPr lang="ru-RU" dirty="0" smtClean="0"/>
              <a:t>Творческие конкурсы, фестивали, олимпиады</a:t>
            </a:r>
          </a:p>
          <a:p>
            <a:r>
              <a:rPr lang="ru-RU" dirty="0" smtClean="0"/>
              <a:t>Детские научно-практические конференции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дополнительного образования (формы):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</TotalTime>
  <Words>244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Организация образовательного процесса детей, проявивших выдающиеся способности в системе общего и дополнительного образования</vt:lpstr>
      <vt:lpstr>Принципы организации образовательного процесса:</vt:lpstr>
      <vt:lpstr>Приоритетные цели обучения:</vt:lpstr>
      <vt:lpstr>Содержание образования:</vt:lpstr>
      <vt:lpstr>Методы обучения:</vt:lpstr>
      <vt:lpstr>Средства обучения:</vt:lpstr>
      <vt:lpstr>Формы обучения:</vt:lpstr>
      <vt:lpstr>Формы обучения:</vt:lpstr>
      <vt:lpstr>Система дополнительного образования (формы):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образовательного процесса детей, проявивших выдающиеся способности в системе общего и дополнительного образования</dc:title>
  <dc:creator>1</dc:creator>
  <cp:lastModifiedBy>1</cp:lastModifiedBy>
  <cp:revision>20</cp:revision>
  <dcterms:created xsi:type="dcterms:W3CDTF">2015-02-26T04:49:45Z</dcterms:created>
  <dcterms:modified xsi:type="dcterms:W3CDTF">2015-10-21T04:26:53Z</dcterms:modified>
</cp:coreProperties>
</file>