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62" r:id="rId3"/>
  </p:sldMasterIdLst>
  <p:sldIdLst>
    <p:sldId id="256" r:id="rId4"/>
    <p:sldId id="260" r:id="rId5"/>
    <p:sldId id="284" r:id="rId6"/>
    <p:sldId id="262" r:id="rId7"/>
    <p:sldId id="257" r:id="rId8"/>
    <p:sldId id="287" r:id="rId9"/>
    <p:sldId id="288" r:id="rId10"/>
    <p:sldId id="289" r:id="rId11"/>
    <p:sldId id="290" r:id="rId12"/>
    <p:sldId id="291" r:id="rId13"/>
    <p:sldId id="261" r:id="rId14"/>
    <p:sldId id="264" r:id="rId15"/>
    <p:sldId id="263" r:id="rId16"/>
    <p:sldId id="258" r:id="rId17"/>
    <p:sldId id="280" r:id="rId18"/>
    <p:sldId id="281" r:id="rId19"/>
    <p:sldId id="265" r:id="rId20"/>
    <p:sldId id="282" r:id="rId21"/>
    <p:sldId id="268" r:id="rId22"/>
    <p:sldId id="267" r:id="rId23"/>
    <p:sldId id="266" r:id="rId24"/>
    <p:sldId id="269" r:id="rId25"/>
    <p:sldId id="28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>
                <a:latin typeface="Times New Roman" pitchFamily="18" charset="0"/>
                <a:cs typeface="Times New Roman" pitchFamily="18" charset="0"/>
              </a:defRPr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Помогают ли тебе занятия в ДДТ заботиться о своем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здоровье?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33CC33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064252120134811"/>
          <c:y val="0.48853551155814728"/>
          <c:w val="0.1949769470058883"/>
          <c:h val="0.17179680293920829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>
                <a:latin typeface="+mj-lt"/>
              </a:defRPr>
            </a:pPr>
            <a:r>
              <a:rPr lang="ru-RU" sz="3200" dirty="0">
                <a:latin typeface="+mn-lt"/>
              </a:rPr>
              <a:t>Как чаще всего ты чувствуешь </a:t>
            </a:r>
            <a:r>
              <a:rPr lang="ru-RU" sz="3200" dirty="0" smtClean="0">
                <a:latin typeface="+mn-lt"/>
              </a:rPr>
              <a:t>себя на занятии?</a:t>
            </a:r>
            <a:endParaRPr lang="ru-RU" sz="3200" dirty="0">
              <a:latin typeface="+mn-lt"/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63987877803964E-2"/>
          <c:y val="0.30193314876736294"/>
          <c:w val="0.68597270341207361"/>
          <c:h val="0.554201272786107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мне интересно</c:v>
                </c:pt>
                <c:pt idx="1">
                  <c:v>мне скучно</c:v>
                </c:pt>
                <c:pt idx="2">
                  <c:v>я устал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3"/>
        <c:delete val="1"/>
      </c:legendEntry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>
                <a:latin typeface="+mn-lt"/>
              </a:rPr>
              <a:t>Как по твоему мнению </a:t>
            </a:r>
            <a:r>
              <a:rPr lang="ru-RU" sz="3200" dirty="0" smtClean="0">
                <a:latin typeface="+mn-lt"/>
              </a:rPr>
              <a:t>педагог влияет на </a:t>
            </a:r>
            <a:r>
              <a:rPr lang="ru-RU" sz="3200" dirty="0">
                <a:latin typeface="+mn-lt"/>
              </a:rPr>
              <a:t>твое </a:t>
            </a:r>
            <a:r>
              <a:rPr lang="ru-RU" sz="3200" dirty="0" smtClean="0">
                <a:latin typeface="+mn-lt"/>
              </a:rPr>
              <a:t>здоровье?</a:t>
            </a:r>
            <a:endParaRPr lang="ru-RU" sz="3200" dirty="0">
              <a:latin typeface="+mn-lt"/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2060"/>
              </a:solidFill>
            </c:spPr>
          </c:dPt>
          <c:dPt>
            <c:idx val="2"/>
            <c:bubble3D val="0"/>
            <c:spPr>
              <a:solidFill>
                <a:srgbClr val="FF00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никак не влияет</c:v>
                </c:pt>
                <c:pt idx="2">
                  <c:v>затрудняюсь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159460806875805"/>
          <c:y val="0.58988568820636078"/>
          <c:w val="0.260978355346138"/>
          <c:h val="0.2162378106978012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>
                <a:latin typeface="+mn-lt"/>
              </a:rPr>
              <a:t>Как обстановка в ДДТ влияет на твое здоровье, </a:t>
            </a:r>
            <a:r>
              <a:rPr lang="ru-RU" sz="3200" dirty="0" smtClean="0">
                <a:latin typeface="+mn-lt"/>
              </a:rPr>
              <a:t>самочувствие?</a:t>
            </a:r>
            <a:endParaRPr lang="ru-RU" sz="3200" dirty="0">
              <a:latin typeface="+mn-lt"/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7958056337848E-2"/>
          <c:y val="0.32021706147491102"/>
          <c:w val="0.58375283381548104"/>
          <c:h val="0.56845432295646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хорошо</c:v>
                </c:pt>
                <c:pt idx="1">
                  <c:v>никак не влияет</c:v>
                </c:pt>
                <c:pt idx="2">
                  <c:v>затрудняюсь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256346331048115"/>
          <c:y val="0.5057750607531476"/>
          <c:w val="0.26819887477738624"/>
          <c:h val="0.22885946899897452"/>
        </c:manualLayout>
      </c:layout>
      <c:overlay val="0"/>
      <c:spPr>
        <a:scene3d>
          <a:camera prst="orthographicFront"/>
          <a:lightRig rig="threePt" dir="t"/>
        </a:scene3d>
        <a:sp3d>
          <a:bevelT w="114300" prst="artDeco"/>
        </a:sp3d>
      </c:spPr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0" y="6637359"/>
            <a:ext cx="892975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rgbClr val="0087E2"/>
                </a:solidFill>
                <a:effectLst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latin typeface="Calibri"/>
              </a:rPr>
              <a:t>Жагрова Светлана Николаевна, МОУ СОШ №2 п. Екатериновка Саратовской области; </a:t>
            </a:r>
            <a:r>
              <a:rPr lang="en-US" sz="1200" b="0" dirty="0" smtClean="0">
                <a:latin typeface="Calibri"/>
              </a:rPr>
              <a:t>E-mail: se397@yandex.ru</a:t>
            </a:r>
            <a:r>
              <a:rPr lang="ru-RU" sz="1200" b="0" dirty="0" smtClean="0">
                <a:latin typeface="Calibri"/>
              </a:rPr>
              <a:t> </a:t>
            </a:r>
            <a:endParaRPr lang="ru-RU" sz="1200" b="0" dirty="0"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08.05.2016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0" y="6637359"/>
            <a:ext cx="892975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rgbClr val="0087E2"/>
                </a:solidFill>
                <a:effectLst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latin typeface="Calibri"/>
              </a:rPr>
              <a:t>Жагрова Светлана Николаевна, МОУ СОШ №2 п. Екатериновка Саратовской области;</a:t>
            </a:r>
            <a:r>
              <a:rPr lang="en-US" sz="1200" b="0" dirty="0" smtClean="0">
                <a:latin typeface="Calibri"/>
              </a:rPr>
              <a:t> E-mail: se397@yandex.ru</a:t>
            </a:r>
            <a:r>
              <a:rPr lang="ru-RU" sz="1200" b="0" dirty="0" smtClean="0">
                <a:latin typeface="Calibri"/>
              </a:rPr>
              <a:t> </a:t>
            </a:r>
            <a:endParaRPr lang="ru-RU" sz="1200" b="0" dirty="0"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08.05.2016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0" y="6637359"/>
            <a:ext cx="892975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rgbClr val="0087E2"/>
                </a:solidFill>
                <a:effectLst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latin typeface="Calibri"/>
              </a:rPr>
              <a:t>Жагрова Светлана Николаевна, МОУ СОШ №2 п. Екатериновка Саратовской области;</a:t>
            </a:r>
            <a:r>
              <a:rPr lang="en-US" sz="1200" b="0" dirty="0" smtClean="0">
                <a:latin typeface="Calibri"/>
              </a:rPr>
              <a:t> E-mail: se397@yandex.ru</a:t>
            </a:r>
            <a:r>
              <a:rPr lang="ru-RU" sz="1200" b="0" dirty="0" smtClean="0">
                <a:latin typeface="Calibri"/>
              </a:rPr>
              <a:t> </a:t>
            </a:r>
            <a:endParaRPr lang="ru-RU" sz="1200" b="0" dirty="0"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08.05.2016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4"/>
          <p:cNvSpPr txBox="1">
            <a:spLocks/>
          </p:cNvSpPr>
          <p:nvPr userDrawn="1"/>
        </p:nvSpPr>
        <p:spPr>
          <a:xfrm>
            <a:off x="0" y="6637359"/>
            <a:ext cx="892975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rgbClr val="0087E2"/>
                </a:solidFill>
                <a:effectLst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latin typeface="Calibri"/>
              </a:rPr>
              <a:t>Жагрова Светлана Николаевна, МОУ СОШ №2 п. Екатериновка Саратовской области;</a:t>
            </a:r>
            <a:r>
              <a:rPr lang="en-US" sz="1200" b="0" dirty="0" smtClean="0">
                <a:latin typeface="Calibri"/>
              </a:rPr>
              <a:t> E-mail: se397@yandex.ru</a:t>
            </a:r>
            <a:r>
              <a:rPr lang="ru-RU" sz="1200" b="0" dirty="0" smtClean="0">
                <a:latin typeface="Calibri"/>
              </a:rPr>
              <a:t> </a:t>
            </a:r>
            <a:endParaRPr lang="ru-RU" sz="1200" b="0" dirty="0"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08.05.2016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 userDrawn="1"/>
        </p:nvSpPr>
        <p:spPr>
          <a:xfrm>
            <a:off x="0" y="6637359"/>
            <a:ext cx="892975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rgbClr val="0087E2"/>
                </a:solidFill>
                <a:effectLst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dirty="0" smtClean="0">
                <a:latin typeface="Calibri"/>
              </a:rPr>
              <a:t>Жагрова Светлана Николаевна, МОУ СОШ №2 п. Екатериновка Саратовской области;</a:t>
            </a:r>
            <a:r>
              <a:rPr lang="en-US" sz="1200" b="0" dirty="0" smtClean="0">
                <a:latin typeface="Calibri"/>
              </a:rPr>
              <a:t> E-mail: se397@yandex.ru</a:t>
            </a:r>
            <a:r>
              <a:rPr lang="ru-RU" sz="1200" b="0" dirty="0" smtClean="0">
                <a:latin typeface="Calibri"/>
              </a:rPr>
              <a:t> </a:t>
            </a:r>
            <a:endParaRPr lang="ru-RU" sz="1200" b="0" dirty="0"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5B7319-8752-43DC-9251-6FF6EC4E5500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637359"/>
            <a:ext cx="9001188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0087E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Calibri"/>
              </a:rPr>
              <a:t>Жагрова Светлана Николаевна, МОУ СОШ №2 п. Екатериновка Саратовской области; </a:t>
            </a:r>
            <a:r>
              <a:rPr lang="en-US" dirty="0" smtClean="0">
                <a:latin typeface="Calibri"/>
              </a:rPr>
              <a:t>E-mail: se397@yandex.ru</a:t>
            </a:r>
            <a:endParaRPr lang="ru-RU" dirty="0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08.05.2016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детей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дом детского творчества Тацинского района Ростовской области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7776864" cy="53012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Е М И Н А Р – П Р А К Т И К У 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«Организация учебно-воспитательной работы по формированию ЗОЖ и укреплению  здоровья обучающихся»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 января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332656"/>
            <a:ext cx="846043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САМЫЕ РАСПРОСТРАНЁННЫЕ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ОТВЕТЫ ОБУЧАЮЩИХСЯ: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Ввести компьютерные игры;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Чаще ходить в походы;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Открыть новые направления работы, такие как Фитнес и Плавательный бассейн;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Кафе или буфет;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Тренажерный зал;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Проведение игр на свежем воздухе;</a:t>
            </a:r>
            <a:endParaRPr kumimoji="0" lang="ru-RU" sz="3200" b="1" i="0" strike="noStrike" normalizeH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В.А. Сухомлинский: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«Забота о человеческом здоровье, тем более здоровье ребёнка - …это прежде всего, забота о гармонической полноте всех физических и духовных сил и венцом этой гармонии является радость творчества»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052736"/>
            <a:ext cx="6192688" cy="1152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Важные показатели рациональной организации учебного процесса: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348880"/>
            <a:ext cx="6224736" cy="2376264"/>
          </a:xfrm>
        </p:spPr>
        <p:txBody>
          <a:bodyPr>
            <a:normAutofit fontScale="92500"/>
          </a:bodyPr>
          <a:lstStyle/>
          <a:p>
            <a:pPr algn="l">
              <a:buFont typeface="Wingdings" pitchFamily="2" charset="2"/>
              <a:buChar char="q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Использование здоровьесберегающих технологий</a:t>
            </a:r>
          </a:p>
          <a:p>
            <a:pPr algn="l"/>
            <a:endParaRPr lang="ru-RU" sz="9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q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Организация занятий на основе принципов здоровьесбережения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ЗДОРОВЬЕСБЕРЕГАЮЩАЯ ТЕХНОЛОГИЯ – это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Условия обучения ребёнка;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Рациональная организация учебного процесса;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Соответствие учебной и физической нагрузки возрастным возможностям ребёнка;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Необходимый организованный двигательный режим.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884368" cy="1143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ЗДОРОВЬЕСБЕРЕГАЮЩАЯ ОБРАЗОВАТЕЛЬНАЯ ТЕХНОЛОГИЯ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это система, создающая максимально возможные условия для сохранения, укрепления и развития духовного, эмоционального, интеллектуального, личностного и физического здоровья всех субъектов образования 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Учёт зоны работоспособности обучающихся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Распределение интенсивности умственной деятельности</a:t>
            </a:r>
          </a:p>
          <a:p>
            <a:pPr algn="ctr">
              <a:buNone/>
            </a:pP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материалы для презентации\middle_49ccf8bf938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75070"/>
            <a:ext cx="3384376" cy="250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материалы для презентации\Разделители с цветами и листьями\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24744"/>
            <a:ext cx="4114800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52928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ЗДОРОВЬЕСБЕРЕЖЕНИЯ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3096344"/>
          </a:xfrm>
        </p:spPr>
        <p:txBody>
          <a:bodyPr/>
          <a:lstStyle/>
          <a:p>
            <a:pPr algn="r"/>
            <a:endParaRPr lang="ru-RU" sz="4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Эффективность усвоения знаний</a:t>
            </a:r>
          </a:p>
          <a:p>
            <a:pPr algn="r"/>
            <a:r>
              <a:rPr lang="ru-RU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Утомление</a:t>
            </a:r>
          </a:p>
          <a:p>
            <a:pPr algn="ctr">
              <a:buNone/>
            </a:pPr>
            <a:endParaRPr lang="ru-RU" sz="4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User\Desktop\материалы для презентации\551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327455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29" name="Picture 5" descr="C:\Users\User\Desktop\материалы для презентации\Разделители\59751481_1275382820_li_353t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6667500" cy="192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340768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УЧЕБНОГО ЗАНЯТИЯ ЗДОРОВЬЕСБЕРЕГАЮЩЕЙ НАПРАВЛЕННОСТИ</a:t>
            </a:r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820472" cy="6120680"/>
          </a:xfrm>
        </p:spPr>
        <p:txBody>
          <a:bodyPr>
            <a:normAutofit/>
          </a:bodyPr>
          <a:lstStyle/>
          <a:p>
            <a:pPr marL="514350" indent="-514350" algn="ctr">
              <a:buFont typeface="Wingdings" pitchFamily="2" charset="2"/>
              <a:buChar char="v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Обстановка и гигиенические  условия в кабинете</a:t>
            </a:r>
          </a:p>
          <a:p>
            <a:pPr algn="ctr">
              <a:buNone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</a:t>
            </a:r>
            <a:r>
              <a:rPr lang="ru-RU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Санитарно-эпидемиологические требования к устройству, содержанию и организации режима работы образовательных организаций дополнительного </a:t>
            </a:r>
          </a:p>
          <a:p>
            <a:pPr algn="ctr">
              <a:buNone/>
            </a:pPr>
            <a:r>
              <a:rPr lang="ru-RU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образования детей» </a:t>
            </a:r>
          </a:p>
          <a:p>
            <a:pPr algn="ctr">
              <a:buNone/>
            </a:pPr>
            <a:r>
              <a:rPr lang="ru-RU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(утв. Главным государственным </a:t>
            </a:r>
          </a:p>
          <a:p>
            <a:pPr algn="ctr">
              <a:buNone/>
            </a:pPr>
            <a:r>
              <a:rPr lang="ru-RU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санитарным врачом РФ </a:t>
            </a:r>
          </a:p>
          <a:p>
            <a:pPr algn="ctr">
              <a:buNone/>
            </a:pPr>
            <a:r>
              <a:rPr lang="ru-RU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 4 июля 2014 г. № 41        </a:t>
            </a:r>
          </a:p>
          <a:p>
            <a:pPr algn="ctr">
              <a:buNone/>
            </a:pPr>
            <a:r>
              <a:rPr lang="ru-RU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2.4.4.3172-14</a:t>
            </a:r>
          </a:p>
          <a:p>
            <a:pPr algn="ctr">
              <a:buFont typeface="Wingdings" pitchFamily="2" charset="2"/>
              <a:buChar char="v"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49694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Число видов учебной деятельности</a:t>
            </a:r>
          </a:p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Средняя продолжительность и частота чередования видов учебной деятельности</a:t>
            </a:r>
          </a:p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Применение активных методов обучения</a:t>
            </a:r>
          </a:p>
          <a:p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Физминутки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другие оздоровительные моменты</a:t>
            </a:r>
          </a:p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v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Мотивация к учебной деятельности </a:t>
            </a:r>
          </a:p>
          <a:p>
            <a:pPr algn="ctr">
              <a:buNone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занятии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Цветок здоровья. Выпуск 1. Дети-звезды. Книга для чтения и слушания в начальной школе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4366652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692696"/>
            <a:ext cx="784887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Наличие на занятии вопросов, связанных со здоровьем и здоровым образом жизни</a:t>
            </a:r>
          </a:p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/>
            <a:endParaRPr lang="ru-RU" sz="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Психологический климат на занятии</a:t>
            </a:r>
          </a:p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/>
            <a:endParaRPr lang="ru-RU" sz="9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Темп и особенности окончания занятия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484784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ОРИЕНТИРОВОЧНОЙ ОЦЕНКИ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СОСТОЯНИЯ ЗДОРОВЬЯ ОБУЧАЮЩИХСЯ</a:t>
            </a:r>
            <a:endParaRPr lang="ru-RU" sz="3200" b="1" dirty="0">
              <a:ln w="17780" cmpd="sng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476672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РЕКОМЕНДУЕМ ТЕСТ-АНКЕТЫ:</a:t>
            </a:r>
          </a:p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Ориентировочная оценка риска здоровья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воспитанника</a:t>
            </a:r>
          </a:p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Ориентировочная оценка риска нарушений зрения (для родителей)</a:t>
            </a:r>
          </a:p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Ориентировочная  оценка риска сколиоза и других нарушений осанки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131840"/>
          </a:xfrm>
        </p:spPr>
        <p:txBody>
          <a:bodyPr>
            <a:normAutofit fontScale="90000"/>
          </a:bodyPr>
          <a:lstStyle/>
          <a:p>
            <a:pPr lvl="1"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</a:t>
            </a:r>
            <a:r>
              <a:rPr lang="ru-RU" sz="2700" dirty="0" smtClean="0">
                <a:ln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ПРАКТИЧЕСКАЯ ЧАСТЬ:</a:t>
            </a:r>
            <a:br>
              <a:rPr lang="ru-RU" sz="2700" dirty="0" smtClean="0">
                <a:ln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Дыхательная </a:t>
            </a:r>
            <a:r>
              <a:rPr lang="ru-RU" sz="27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гимнастика по системе Вероники </a:t>
            </a:r>
            <a:r>
              <a:rPr lang="ru-RU" sz="27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Воршип». </a:t>
            </a:r>
            <a:r>
              <a:rPr lang="ru-RU" sz="27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(Днестрянская Е.В.)</a:t>
            </a:r>
            <a:br>
              <a:rPr lang="ru-RU" sz="27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«Арттерапия в детском театре». (</a:t>
            </a:r>
            <a:r>
              <a:rPr lang="ru-RU" sz="2700" dirty="0" err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Шляхова</a:t>
            </a:r>
            <a:r>
              <a:rPr lang="ru-RU" sz="27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Н.А.).</a:t>
            </a:r>
            <a:br>
              <a:rPr lang="ru-RU" sz="27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  </a:t>
            </a:r>
            <a:br>
              <a:rPr lang="ru-RU" sz="27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«Психологическая </a:t>
            </a:r>
            <a:r>
              <a:rPr lang="ru-RU" sz="27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воспитанников к участию </a:t>
            </a:r>
            <a:r>
              <a:rPr lang="ru-RU" sz="27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7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конкурсных </a:t>
            </a:r>
            <a:r>
              <a:rPr lang="ru-RU" sz="27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мероприятиях»  </a:t>
            </a:r>
            <a:br>
              <a:rPr lang="ru-RU" sz="27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опыта работы педагога-хореографа  </a:t>
            </a:r>
            <a:r>
              <a:rPr lang="ru-RU" sz="27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Сиротиной </a:t>
            </a:r>
            <a:r>
              <a:rPr lang="ru-RU" sz="27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Е.А.).</a:t>
            </a:r>
            <a:r>
              <a:rPr lang="ru-RU" sz="31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ru-RU" sz="4000" dirty="0" smtClean="0"/>
              <a:t>Цветок здоровья по М.Л. Лазареву</a:t>
            </a:r>
            <a:br>
              <a:rPr lang="ru-RU" sz="4000" dirty="0" smtClean="0"/>
            </a:br>
            <a:endParaRPr lang="ru-RU" sz="4000" b="1" dirty="0" smtClean="0"/>
          </a:p>
        </p:txBody>
      </p:sp>
      <p:sp>
        <p:nvSpPr>
          <p:cNvPr id="9219" name="Oval 17"/>
          <p:cNvSpPr>
            <a:spLocks noChangeArrowheads="1"/>
          </p:cNvSpPr>
          <p:nvPr/>
        </p:nvSpPr>
        <p:spPr bwMode="auto">
          <a:xfrm rot="13738951">
            <a:off x="4095689" y="4314854"/>
            <a:ext cx="2895600" cy="1201738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dirty="0"/>
              <a:t>ДВИГАЮСЬ</a:t>
            </a:r>
          </a:p>
        </p:txBody>
      </p:sp>
      <p:sp>
        <p:nvSpPr>
          <p:cNvPr id="9220" name="Oval 13"/>
          <p:cNvSpPr>
            <a:spLocks noChangeArrowheads="1"/>
          </p:cNvSpPr>
          <p:nvPr/>
        </p:nvSpPr>
        <p:spPr bwMode="auto">
          <a:xfrm>
            <a:off x="4283968" y="3140968"/>
            <a:ext cx="3429000" cy="1143000"/>
          </a:xfrm>
          <a:prstGeom prst="ellipse">
            <a:avLst/>
          </a:prstGeom>
          <a:solidFill>
            <a:srgbClr val="CCFF6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        ДЫШУ</a:t>
            </a:r>
          </a:p>
        </p:txBody>
      </p:sp>
      <p:sp>
        <p:nvSpPr>
          <p:cNvPr id="9221" name="Oval 16"/>
          <p:cNvSpPr>
            <a:spLocks noChangeArrowheads="1"/>
          </p:cNvSpPr>
          <p:nvPr/>
        </p:nvSpPr>
        <p:spPr bwMode="auto">
          <a:xfrm rot="-3547152">
            <a:off x="4139031" y="1859599"/>
            <a:ext cx="2736850" cy="121443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dirty="0"/>
              <a:t>ПОЮ И ГОВОРЮ  </a:t>
            </a:r>
          </a:p>
        </p:txBody>
      </p:sp>
      <p:sp>
        <p:nvSpPr>
          <p:cNvPr id="9222" name="Oval 18"/>
          <p:cNvSpPr>
            <a:spLocks noChangeArrowheads="1"/>
          </p:cNvSpPr>
          <p:nvPr/>
        </p:nvSpPr>
        <p:spPr bwMode="auto">
          <a:xfrm rot="4631957">
            <a:off x="2816836" y="1628741"/>
            <a:ext cx="2895600" cy="1222375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/>
              <a:t>Думаю      </a:t>
            </a:r>
          </a:p>
        </p:txBody>
      </p:sp>
      <p:sp>
        <p:nvSpPr>
          <p:cNvPr id="9223" name="Oval 15"/>
          <p:cNvSpPr>
            <a:spLocks noChangeArrowheads="1"/>
          </p:cNvSpPr>
          <p:nvPr/>
        </p:nvSpPr>
        <p:spPr bwMode="auto">
          <a:xfrm rot="2751921">
            <a:off x="1824465" y="2054595"/>
            <a:ext cx="2895600" cy="11938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ЖИВУ В СЕМЬЕ    </a:t>
            </a:r>
          </a:p>
        </p:txBody>
      </p:sp>
      <p:sp>
        <p:nvSpPr>
          <p:cNvPr id="9224" name="Oval 12"/>
          <p:cNvSpPr>
            <a:spLocks noChangeArrowheads="1"/>
          </p:cNvSpPr>
          <p:nvPr/>
        </p:nvSpPr>
        <p:spPr bwMode="auto">
          <a:xfrm>
            <a:off x="1475656" y="3212976"/>
            <a:ext cx="3124200" cy="1219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ПЬЮ И ЕМ         </a:t>
            </a:r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 rot="7515633">
            <a:off x="2241577" y="4292630"/>
            <a:ext cx="2960688" cy="129222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dirty="0"/>
              <a:t>ЗАКАЛИВАЮСЬ    </a:t>
            </a:r>
          </a:p>
        </p:txBody>
      </p:sp>
      <p:sp>
        <p:nvSpPr>
          <p:cNvPr id="9226" name="Oval 4"/>
          <p:cNvSpPr>
            <a:spLocks noChangeArrowheads="1"/>
          </p:cNvSpPr>
          <p:nvPr/>
        </p:nvSpPr>
        <p:spPr bwMode="auto">
          <a:xfrm>
            <a:off x="3923928" y="3284984"/>
            <a:ext cx="1371600" cy="9144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/>
              <a:t>Я</a:t>
            </a:r>
          </a:p>
        </p:txBody>
      </p:sp>
      <p:sp>
        <p:nvSpPr>
          <p:cNvPr id="9227" name="Arc 19"/>
          <p:cNvSpPr>
            <a:spLocks/>
          </p:cNvSpPr>
          <p:nvPr/>
        </p:nvSpPr>
        <p:spPr bwMode="auto">
          <a:xfrm rot="2548259">
            <a:off x="3883679" y="4460165"/>
            <a:ext cx="609600" cy="2133600"/>
          </a:xfrm>
          <a:custGeom>
            <a:avLst/>
            <a:gdLst>
              <a:gd name="T0" fmla="*/ 0 w 21600"/>
              <a:gd name="T1" fmla="*/ 0 h 21600"/>
              <a:gd name="T2" fmla="*/ 609600 w 21600"/>
              <a:gd name="T3" fmla="*/ 2133600 h 21600"/>
              <a:gd name="T4" fmla="*/ 0 w 21600"/>
              <a:gd name="T5" fmla="*/ 2133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ЗДОРОВЬЕТВОРЯЩИЕ УСЛОВИЯ: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013576" cy="568863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Радость творчества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Установка на успех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Признание удачи  другими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Самоудовлетворение от труда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Соощущение единства в группе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Эмоциональная приподнятость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Отсутствие физического переутомления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Понимание цели и возможность её достижения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Использование здоровьесберегающих технологий – залог успешности учебно-воспитательного процесса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332656"/>
          <a:ext cx="864096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260648"/>
          <a:ext cx="856895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8" y="260648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260648"/>
          <a:ext cx="858212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C6D9F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508</TotalTime>
  <Words>446</Words>
  <Application>Microsoft Office PowerPoint</Application>
  <PresentationFormat>Экран (4:3)</PresentationFormat>
  <Paragraphs>97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GoldNight</vt:lpstr>
      <vt:lpstr>Тема Office</vt:lpstr>
      <vt:lpstr>1_Тема Office</vt:lpstr>
      <vt:lpstr>Муниципальное бюджетное образовательное учреждение  дополнительного образования детей  дом детского творчества Тацинского района Ростовской области</vt:lpstr>
      <vt:lpstr>Презентация PowerPoint</vt:lpstr>
      <vt:lpstr>Цветок здоровья по М.Л. Лазареву </vt:lpstr>
      <vt:lpstr>ЗДОРОВЬЕТВОРЯЩИЕ УСЛОВИЯ: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Важные показатели рациональной организации учебного процесса:</vt:lpstr>
      <vt:lpstr>ЗДОРОВЬЕСБЕРЕГАЮЩАЯ ТЕХНОЛОГИЯ – это </vt:lpstr>
      <vt:lpstr>ЗДОРОВЬЕСБЕРЕГАЮЩАЯ ОБРАЗОВАТЕЛЬНАЯ ТЕХНОЛОГИЯ</vt:lpstr>
      <vt:lpstr> ПРИНЦИПЫ ОБУЧЕНИЯ </vt:lpstr>
      <vt:lpstr>ЭТАПЫ ЗДОРОВЬЕСБЕРЕЖЕНИЯ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ПРАКТИЧЕСКАЯ ЧАСТЬ:  «Дыхательная гимнастика по системе Вероники Воршип». (Днестрянская Е.В.)   «Арттерапия в детском театре». (Шляхова Н.А.).    «Психологическая подготовка воспитанников к участию     в конкурсных мероприятиях»   (из опыта работы педагога-хореографа  Сиротиной Е.А.). 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 дополнительного образования детей  дом детского творчества Тацинского района Ростовской области</dc:title>
  <dc:creator>Toshiba-User</dc:creator>
  <cp:lastModifiedBy>Галина</cp:lastModifiedBy>
  <cp:revision>49</cp:revision>
  <dcterms:created xsi:type="dcterms:W3CDTF">2015-01-21T09:21:39Z</dcterms:created>
  <dcterms:modified xsi:type="dcterms:W3CDTF">2016-05-08T13:48:25Z</dcterms:modified>
</cp:coreProperties>
</file>