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57" r:id="rId5"/>
    <p:sldId id="274" r:id="rId6"/>
    <p:sldId id="258" r:id="rId7"/>
    <p:sldId id="261" r:id="rId8"/>
    <p:sldId id="259" r:id="rId9"/>
    <p:sldId id="276" r:id="rId10"/>
    <p:sldId id="279" r:id="rId11"/>
    <p:sldId id="273" r:id="rId12"/>
    <p:sldId id="278" r:id="rId13"/>
    <p:sldId id="262" r:id="rId14"/>
    <p:sldId id="265" r:id="rId15"/>
    <p:sldId id="268" r:id="rId16"/>
    <p:sldId id="280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8" autoAdjust="0"/>
    <p:restoredTop sz="94640" autoAdjust="0"/>
  </p:normalViewPr>
  <p:slideViewPr>
    <p:cSldViewPr>
      <p:cViewPr>
        <p:scale>
          <a:sx n="46" d="100"/>
          <a:sy n="46" d="100"/>
        </p:scale>
        <p:origin x="-2196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DB7F-44FB-4236-9F20-0CA2B6807D2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8CA1-6795-4B25-8EF7-CB426923E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DB7F-44FB-4236-9F20-0CA2B6807D2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8CA1-6795-4B25-8EF7-CB426923E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DB7F-44FB-4236-9F20-0CA2B6807D2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8CA1-6795-4B25-8EF7-CB426923E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DB7F-44FB-4236-9F20-0CA2B6807D2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8CA1-6795-4B25-8EF7-CB426923E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DB7F-44FB-4236-9F20-0CA2B6807D2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8CA1-6795-4B25-8EF7-CB426923E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DB7F-44FB-4236-9F20-0CA2B6807D2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8CA1-6795-4B25-8EF7-CB426923E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DB7F-44FB-4236-9F20-0CA2B6807D2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8CA1-6795-4B25-8EF7-CB426923E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DB7F-44FB-4236-9F20-0CA2B6807D2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8CA1-6795-4B25-8EF7-CB426923E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DB7F-44FB-4236-9F20-0CA2B6807D2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8CA1-6795-4B25-8EF7-CB426923E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DB7F-44FB-4236-9F20-0CA2B6807D2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8CA1-6795-4B25-8EF7-CB426923E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DB7F-44FB-4236-9F20-0CA2B6807D2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A8CA1-6795-4B25-8EF7-CB426923E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1DB7F-44FB-4236-9F20-0CA2B6807D20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A8CA1-6795-4B25-8EF7-CB426923EA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Садов\Desktop\картинки\detskaya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3" name="Picture 3" descr="C:\Users\Садов\Desktop\картинки\Design-Flower-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5" name="Picture 5" descr="C:\Users\Садов\Desktop\IMAG000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571480"/>
            <a:ext cx="1971840" cy="2157425"/>
          </a:xfrm>
          <a:prstGeom prst="rect">
            <a:avLst/>
          </a:prstGeom>
          <a:noFill/>
        </p:spPr>
      </p:pic>
      <p:pic>
        <p:nvPicPr>
          <p:cNvPr id="30726" name="Picture 6" descr="C:\Users\Садов\Desktop\h_3ciC3Z3s2keuK8w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85728"/>
            <a:ext cx="3270987" cy="2671764"/>
          </a:xfrm>
          <a:prstGeom prst="rect">
            <a:avLst/>
          </a:prstGeom>
          <a:noFill/>
        </p:spPr>
      </p:pic>
      <p:pic>
        <p:nvPicPr>
          <p:cNvPr id="30727" name="Picture 7" descr="C:\Users\Садов\Desktop\1305720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286124"/>
            <a:ext cx="1790700" cy="3333750"/>
          </a:xfrm>
          <a:prstGeom prst="rect">
            <a:avLst/>
          </a:prstGeom>
          <a:noFill/>
        </p:spPr>
      </p:pic>
      <p:pic>
        <p:nvPicPr>
          <p:cNvPr id="30728" name="Picture 8" descr="C:\Users\Садов\Desktop\562d64b9de25a.jp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2928934"/>
            <a:ext cx="3857652" cy="1000130"/>
          </a:xfrm>
          <a:prstGeom prst="rect">
            <a:avLst/>
          </a:prstGeom>
          <a:noFill/>
        </p:spPr>
      </p:pic>
      <p:pic>
        <p:nvPicPr>
          <p:cNvPr id="30729" name="Picture 9" descr="C:\Users\Садов\Desktop\000-7-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4357694"/>
            <a:ext cx="3699860" cy="1785950"/>
          </a:xfrm>
          <a:prstGeom prst="rect">
            <a:avLst/>
          </a:prstGeom>
          <a:noFill/>
        </p:spPr>
      </p:pic>
      <p:pic>
        <p:nvPicPr>
          <p:cNvPr id="30730" name="Picture 10" descr="C:\Users\Садов\Desktop\detia-260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571480"/>
            <a:ext cx="1643074" cy="22502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адов\Desktop\Новая папка\1264692536_slgg_2017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1794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785794"/>
            <a:ext cx="90011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5400" b="1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Spielen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5400" b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wir 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Reporter!</a:t>
            </a:r>
          </a:p>
          <a:p>
            <a:pPr algn="ctr"/>
            <a:endParaRPr lang="en-US" sz="3600" b="1" dirty="0" smtClean="0">
              <a:ln>
                <a:solidFill>
                  <a:srgbClr val="FF0000"/>
                </a:solidFill>
              </a:ln>
              <a:solidFill>
                <a:srgbClr val="7030A0"/>
              </a:solidFill>
              <a:latin typeface="Comic Sans MS" pitchFamily="66" charset="0"/>
            </a:endParaRPr>
          </a:p>
          <a:p>
            <a:pPr algn="r"/>
            <a:r>
              <a:rPr lang="en-US" sz="4000" dirty="0" smtClean="0">
                <a:latin typeface="Comic Sans MS" pitchFamily="66" charset="0"/>
              </a:rPr>
              <a:t>                   </a:t>
            </a:r>
            <a:endParaRPr lang="en-US" sz="4000" b="1" dirty="0" smtClean="0">
              <a:ln>
                <a:solidFill>
                  <a:srgbClr val="FF0000"/>
                </a:solidFill>
              </a:ln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2143117"/>
            <a:ext cx="65722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–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Wo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wohnst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 du</a:t>
            </a:r>
            <a:r>
              <a:rPr lang="ru-RU" sz="44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?</a:t>
            </a:r>
          </a:p>
          <a:p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–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Ich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wohne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       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Bucharowa-Strasse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 25.</a:t>
            </a:r>
            <a:endParaRPr lang="en-US" sz="4400" b="1" dirty="0" smtClean="0">
              <a:ln>
                <a:solidFill>
                  <a:srgbClr val="FF0000"/>
                </a:solidFill>
              </a:ln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121" name="Picture 1" descr="C:\Users\Садов\Desktop\4033725-TV-reporter-with-microphone-vector-illustration--Stock-Vector-reporter-journalist-carto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214818"/>
            <a:ext cx="2166937" cy="29622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Садов\Desktop\картинки\pole_romashek_1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285728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7200" b="1" dirty="0" err="1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Wo</a:t>
            </a:r>
            <a:r>
              <a:rPr lang="ru-RU" sz="7200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34" y="1500174"/>
            <a:ext cx="81439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40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слева</a:t>
            </a:r>
          </a:p>
          <a:p>
            <a:pPr>
              <a:buFontTx/>
              <a:buChar char="-"/>
            </a:pPr>
            <a:r>
              <a:rPr lang="ru-RU" sz="40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перед</a:t>
            </a:r>
          </a:p>
          <a:p>
            <a:pPr>
              <a:buFontTx/>
              <a:buChar char="-"/>
            </a:pPr>
            <a:r>
              <a:rPr lang="ru-RU" sz="40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справа</a:t>
            </a:r>
          </a:p>
          <a:p>
            <a:pPr>
              <a:buFontTx/>
              <a:buChar char="-"/>
            </a:pPr>
            <a:r>
              <a:rPr lang="ru-RU" sz="40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на столе</a:t>
            </a:r>
          </a:p>
          <a:p>
            <a:pPr>
              <a:buFontTx/>
              <a:buChar char="-"/>
            </a:pPr>
            <a:r>
              <a:rPr lang="ru-RU" sz="40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перед диваном</a:t>
            </a:r>
          </a:p>
          <a:p>
            <a:pPr>
              <a:buFontTx/>
              <a:buChar char="-"/>
            </a:pPr>
            <a:r>
              <a:rPr lang="ru-RU" sz="40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в шкафу</a:t>
            </a:r>
          </a:p>
          <a:p>
            <a:pPr>
              <a:buFontTx/>
              <a:buChar char="-"/>
            </a:pPr>
            <a:r>
              <a:rPr lang="ru-RU" sz="40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на подоконнике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357422" y="185736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357554" y="1643050"/>
            <a:ext cx="164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links</a:t>
            </a:r>
            <a:endParaRPr lang="ru-RU" sz="36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500298" y="250030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357554" y="2143116"/>
            <a:ext cx="1114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vorn</a:t>
            </a:r>
            <a:endParaRPr lang="ru-RU" sz="36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714612" y="307181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428992" y="2714620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rechts</a:t>
            </a:r>
            <a:endParaRPr lang="ru-RU" sz="36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214678" y="364331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000496" y="3286124"/>
            <a:ext cx="32255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auf </a:t>
            </a:r>
            <a:r>
              <a:rPr lang="en-US" sz="3600" dirty="0" err="1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dem</a:t>
            </a:r>
            <a:r>
              <a:rPr lang="en-US" sz="36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Tisch</a:t>
            </a:r>
            <a:endParaRPr lang="ru-RU" sz="36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643438" y="435769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214942" y="3929066"/>
            <a:ext cx="3063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vor</a:t>
            </a:r>
            <a:r>
              <a:rPr lang="en-US" sz="36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dem</a:t>
            </a:r>
            <a:r>
              <a:rPr lang="en-US" sz="36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Sofa</a:t>
            </a:r>
            <a:endParaRPr lang="ru-RU" sz="36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714876" y="557214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227543" y="5286388"/>
            <a:ext cx="39164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auf den    </a:t>
            </a:r>
          </a:p>
          <a:p>
            <a:r>
              <a:rPr lang="en-US" sz="3600" dirty="0" err="1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Fensterbrettern</a:t>
            </a:r>
            <a:r>
              <a:rPr lang="en-US" sz="36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</a:t>
            </a:r>
            <a:endParaRPr lang="ru-RU" sz="3600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3000364" y="4857760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857620" y="4643446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im</a:t>
            </a:r>
            <a:r>
              <a:rPr lang="en-US" sz="3600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Schrank</a:t>
            </a:r>
            <a:endParaRPr lang="ru-RU" sz="3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 tmFilter="0,0; .5, 1; 1, 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 tmFilter="0,0; .5, 1; 1, 1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22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Садов\Desktop\Новая папка\rainbow-house-vector-free-desktop-160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60" cy="717949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428728" y="642918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>
              <a:ln>
                <a:solidFill>
                  <a:srgbClr val="FF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14282" y="1000106"/>
          <a:ext cx="5857916" cy="58836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71636"/>
                <a:gridCol w="1357322"/>
                <a:gridCol w="2928958"/>
              </a:tblGrid>
              <a:tr h="59829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Achtung</a:t>
                      </a:r>
                      <a:r>
                        <a:rPr lang="en-US" sz="48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!</a:t>
                      </a:r>
                      <a:endParaRPr lang="ru-RU" sz="48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9658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das 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Zimmer</a:t>
                      </a:r>
                      <a:endParaRPr lang="ru-RU" sz="2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ru-RU" sz="2800" dirty="0" smtClean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ru-RU" sz="2800" dirty="0" smtClean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ru-RU" sz="2800" dirty="0" smtClean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endParaRPr lang="ru-RU" sz="4000" dirty="0" smtClean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Wo</a:t>
                      </a:r>
                      <a:r>
                        <a:rPr lang="ru-RU" sz="40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?</a:t>
                      </a:r>
                      <a:endParaRPr lang="ru-RU" sz="40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in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dem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(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im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) 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Zimmer</a:t>
                      </a:r>
                      <a:endParaRPr lang="ru-RU" sz="2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19658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der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Schrank</a:t>
                      </a:r>
                      <a:endParaRPr lang="ru-RU" sz="2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in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dem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(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im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)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Schrank</a:t>
                      </a:r>
                      <a:endParaRPr lang="ru-RU" sz="2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19658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die 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Kuche</a:t>
                      </a:r>
                      <a:endParaRPr lang="ru-RU" sz="2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in 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der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Kuche</a:t>
                      </a:r>
                      <a:endParaRPr lang="ru-RU" sz="2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19658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die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Wand</a:t>
                      </a:r>
                      <a:endParaRPr lang="ru-RU" sz="2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an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der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Wand</a:t>
                      </a:r>
                      <a:endParaRPr lang="ru-RU" sz="2800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Садов\Desktop\Новая папка\free-wallpaper-17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92" y="0"/>
            <a:ext cx="9572692" cy="71795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500042"/>
            <a:ext cx="8001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Antworten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 auf die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Fragen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Comic Sans MS" pitchFamily="66" charset="0"/>
              </a:rPr>
              <a:t>!</a:t>
            </a:r>
            <a:endParaRPr lang="ru-RU" sz="4400" b="1" dirty="0">
              <a:ln>
                <a:solidFill>
                  <a:srgbClr val="00B0F0"/>
                </a:solidFill>
              </a:ln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66437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1428736"/>
            <a:ext cx="628654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Wo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ist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der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Schrank</a:t>
            </a:r>
            <a:r>
              <a:rPr lang="ru-RU" sz="3200" b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?</a:t>
            </a:r>
            <a:endParaRPr lang="en-US" sz="3200" b="1" dirty="0" smtClean="0">
              <a:ln>
                <a:solidFill>
                  <a:srgbClr val="00B050"/>
                </a:solidFill>
              </a:ln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Was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ist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im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Schrank</a:t>
            </a:r>
            <a:r>
              <a:rPr lang="ru-RU" sz="3200" b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?</a:t>
            </a:r>
            <a:endParaRPr lang="en-US" sz="3200" b="1" dirty="0" smtClean="0">
              <a:ln>
                <a:solidFill>
                  <a:srgbClr val="00B050"/>
                </a:solidFill>
              </a:ln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Wo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sind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 das Sofa und die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Sessel</a:t>
            </a:r>
            <a:r>
              <a:rPr lang="ru-RU" sz="3200" b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?</a:t>
            </a:r>
            <a:endParaRPr lang="en-US" sz="3200" b="1" dirty="0" smtClean="0">
              <a:ln>
                <a:solidFill>
                  <a:srgbClr val="00B050"/>
                </a:solidFill>
              </a:ln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Was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steht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vor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dem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 Sofa</a:t>
            </a:r>
            <a:r>
              <a:rPr lang="ru-RU" sz="3200" b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?</a:t>
            </a:r>
            <a:endParaRPr lang="en-US" sz="3200" b="1" dirty="0" smtClean="0">
              <a:ln>
                <a:solidFill>
                  <a:srgbClr val="00B050"/>
                </a:solidFill>
              </a:ln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Was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ist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 auf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dem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Tisch</a:t>
            </a:r>
            <a:r>
              <a:rPr lang="ru-RU" sz="3200" b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?</a:t>
            </a:r>
            <a:endParaRPr lang="en-US" sz="3200" b="1" dirty="0" smtClean="0">
              <a:ln>
                <a:solidFill>
                  <a:srgbClr val="00B050"/>
                </a:solidFill>
              </a:ln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buAutoNum type="arabicPeriod"/>
            </a:pP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Wo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b="1" dirty="0" err="1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hangt</a:t>
            </a:r>
            <a:r>
              <a:rPr lang="en-US" sz="3200" b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dasBilder</a:t>
            </a:r>
            <a:r>
              <a:rPr lang="ru-RU" sz="3200" b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?</a:t>
            </a:r>
            <a:endParaRPr lang="en-US" sz="3200" b="1" dirty="0" smtClean="0">
              <a:ln>
                <a:solidFill>
                  <a:srgbClr val="00B050"/>
                </a:solidFill>
              </a:ln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Садов\Desktop\Новая папка\asd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1500174"/>
            <a:ext cx="692948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1.</a:t>
            </a:r>
            <a:r>
              <a:rPr lang="de-DE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Die </a:t>
            </a:r>
            <a:r>
              <a:rPr lang="en-US" sz="2800" b="1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Sessel</a:t>
            </a:r>
            <a:r>
              <a:rPr lang="en-US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sind</a:t>
            </a:r>
            <a:r>
              <a:rPr lang="en-US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 in </a:t>
            </a:r>
            <a:r>
              <a:rPr lang="en-US" sz="2800" b="1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der</a:t>
            </a:r>
            <a:r>
              <a:rPr lang="de-DE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 Küche.      </a:t>
            </a:r>
            <a:endParaRPr lang="ru-RU" sz="2800" b="1" dirty="0" smtClean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de-DE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de-DE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 Der Bücherschrank ist in der Küche</a:t>
            </a:r>
          </a:p>
          <a:p>
            <a:r>
              <a:rPr lang="de-DE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de-DE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 In der </a:t>
            </a:r>
            <a:r>
              <a:rPr lang="de-DE" sz="2800" b="1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Terasse</a:t>
            </a:r>
            <a:r>
              <a:rPr lang="de-DE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  ist der Tisch.      </a:t>
            </a:r>
            <a:endParaRPr lang="ru-RU" sz="2800" b="1" dirty="0" smtClean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de-DE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4</a:t>
            </a:r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de-DE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  Das Bett ist im Wohnzimmer.</a:t>
            </a:r>
          </a:p>
          <a:p>
            <a:r>
              <a:rPr lang="de-DE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5.  Im Wohnzimmer sind zwei Sessel.</a:t>
            </a:r>
          </a:p>
          <a:p>
            <a:r>
              <a:rPr lang="de-DE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6. Das Schlafzimmer ist </a:t>
            </a:r>
            <a:r>
              <a:rPr lang="de-DE" sz="2800" b="1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gross</a:t>
            </a:r>
            <a:r>
              <a:rPr lang="de-DE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r>
              <a:rPr lang="de-DE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7. Im Schlafzimmer ist  das Sofa.</a:t>
            </a:r>
          </a:p>
          <a:p>
            <a:r>
              <a:rPr lang="de-DE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8</a:t>
            </a:r>
            <a:r>
              <a:rPr lang="ru-RU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de-DE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 Der Kleiderschrank ist im Badezimmer.     </a:t>
            </a:r>
            <a:endParaRPr lang="ru-RU" sz="2800" b="1" dirty="0" smtClean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de-DE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9. Die Badewanne ist sehr </a:t>
            </a:r>
            <a:r>
              <a:rPr lang="de-DE" sz="2800" b="1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gross</a:t>
            </a:r>
            <a:r>
              <a:rPr lang="de-DE" sz="28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endParaRPr lang="ru-RU" b="1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85728"/>
            <a:ext cx="7643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Was ist richtig oder falsch</a:t>
            </a:r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Comic Sans MS" pitchFamily="66" charset="0"/>
              </a:rPr>
              <a:t>?</a:t>
            </a:r>
            <a:endParaRPr lang="ru-RU" sz="4000" b="1" dirty="0">
              <a:ln>
                <a:solidFill>
                  <a:srgbClr val="FF0000"/>
                </a:solidFill>
              </a:ln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Садов\Desktop\GENERAL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6129" y="0"/>
            <a:ext cx="979714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1000108"/>
            <a:ext cx="678657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>
                  <a:solidFill>
                    <a:srgbClr val="7030A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Arbeit</a:t>
            </a:r>
            <a:r>
              <a:rPr lang="en-US" sz="5400" b="1" cap="all" dirty="0" smtClean="0">
                <a:ln>
                  <a:solidFill>
                    <a:srgbClr val="7030A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 in die </a:t>
            </a:r>
            <a:r>
              <a:rPr lang="en-US" sz="5400" b="1" cap="all" dirty="0" err="1" smtClean="0">
                <a:ln>
                  <a:solidFill>
                    <a:srgbClr val="7030A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Gruppen</a:t>
            </a:r>
            <a:endParaRPr lang="ru-RU" sz="5400" b="1" cap="all" dirty="0">
              <a:ln>
                <a:solidFill>
                  <a:srgbClr val="7030A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Садов\Desktop\depositphotos_4235173-Sketch-of-interior-of-living-ro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Садов\Desktop\shutterstock_148600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73580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Users\Садов\Desktop\картинки\pole_romashek_1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20" name="Picture 4" descr="C:\Users\Садов\Desktop\danke0004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00108"/>
            <a:ext cx="8001056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Садов\Desktop\картинки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3174" y="1928802"/>
            <a:ext cx="5072098" cy="24006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endParaRPr lang="en-GB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endParaRPr lang="en-GB" dirty="0">
              <a:effectLst>
                <a:reflection blurRad="6350" stA="60000" endA="900" endPos="58000" dir="5400000" sy="-100000" algn="bl" rotWithShape="0"/>
              </a:effectLst>
            </a:endParaRPr>
          </a:p>
          <a:p>
            <a:endParaRPr lang="en-GB" dirty="0" smtClean="0"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r>
              <a:rPr lang="en-GB" sz="4800" b="1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Meine</a:t>
            </a:r>
            <a:r>
              <a:rPr lang="en-GB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en-GB" sz="4800" b="1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Wohnung</a:t>
            </a:r>
            <a:endParaRPr lang="en-GB" sz="48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reflection blurRad="6350" stA="60000" endA="900" endPos="58000" dir="5400000" sy="-100000" algn="bl" rotWithShape="0"/>
              </a:effectLst>
              <a:latin typeface="Comic Sans MS" pitchFamily="66" charset="0"/>
            </a:endParaRPr>
          </a:p>
          <a:p>
            <a:pPr algn="ctr"/>
            <a:r>
              <a:rPr lang="en-GB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  </a:t>
            </a:r>
            <a:r>
              <a:rPr lang="en-GB" sz="4800" b="1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Möbel</a:t>
            </a:r>
            <a:r>
              <a:rPr lang="en-GB" sz="4000" b="1" dirty="0" smtClean="0">
                <a:effectLst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 </a:t>
            </a:r>
            <a:endParaRPr lang="ru-RU" sz="4000" b="1" dirty="0">
              <a:effectLst>
                <a:reflection blurRad="6350" stA="60000" endA="900" endPos="58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7" name="Picture 3" descr="C:\Users\Садов\Desktop\картинки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556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адов\Desktop\Новая папка\2211491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-1785974"/>
            <a:ext cx="11001452" cy="952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500042"/>
            <a:ext cx="55007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[</a:t>
            </a:r>
            <a:r>
              <a:rPr lang="en-US" sz="7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</a:t>
            </a:r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] </a:t>
            </a:r>
          </a:p>
          <a:p>
            <a:pPr algn="just"/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[p]</a:t>
            </a:r>
          </a:p>
          <a:p>
            <a:pPr algn="just"/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[</a:t>
            </a:r>
            <a:r>
              <a:rPr lang="en-US" sz="7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</a:t>
            </a:r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]</a:t>
            </a:r>
          </a:p>
          <a:p>
            <a:pPr algn="just"/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[</a:t>
            </a:r>
            <a:r>
              <a:rPr lang="en-US" sz="7200" b="1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ʃp</a:t>
            </a:r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]</a:t>
            </a:r>
          </a:p>
          <a:p>
            <a:pPr algn="just"/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[</a:t>
            </a:r>
            <a:r>
              <a:rPr lang="en-US" sz="7200" b="1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ʃt</a:t>
            </a:r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]</a:t>
            </a:r>
            <a:endParaRPr lang="ru-RU" sz="72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000364" y="1142984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928926" y="2214554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928926" y="3286124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214678" y="442913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214678" y="5500702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000496" y="500042"/>
            <a:ext cx="25426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Tisch</a:t>
            </a:r>
            <a:endParaRPr lang="ru-RU" sz="7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071934" y="1571612"/>
            <a:ext cx="20457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Post</a:t>
            </a:r>
            <a:endParaRPr lang="ru-RU" sz="7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29058" y="2643182"/>
            <a:ext cx="27093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Katze</a:t>
            </a:r>
            <a:endParaRPr lang="ru-RU" sz="7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857620" y="3786190"/>
            <a:ext cx="33522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Spiegel</a:t>
            </a:r>
            <a:endParaRPr lang="ru-RU" sz="7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929058" y="4929198"/>
            <a:ext cx="25266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7200" b="1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Stuhl</a:t>
            </a:r>
            <a:endParaRPr lang="ru-RU" sz="72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Садов\Desktop\Новая папка\fony-dlya-detey-kartinki-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85841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285728"/>
            <a:ext cx="8215370" cy="6708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 der Wohnung Nummer 4.</a:t>
            </a:r>
          </a:p>
          <a:p>
            <a:pPr algn="ctr"/>
            <a:r>
              <a:rPr lang="de-DE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 der Wohnung sehen wir:</a:t>
            </a:r>
          </a:p>
          <a:p>
            <a:pPr algn="ctr"/>
            <a:r>
              <a:rPr lang="de-DE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Viele M. . . , ein Kl. . . ,</a:t>
            </a:r>
          </a:p>
          <a:p>
            <a:pPr algn="ctr"/>
            <a:r>
              <a:rPr lang="de-DE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Einen </a:t>
            </a:r>
            <a:r>
              <a:rPr lang="de-DE" sz="32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Ferns</a:t>
            </a:r>
            <a:r>
              <a:rPr lang="de-DE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. . , </a:t>
            </a:r>
            <a:r>
              <a:rPr lang="de-DE" sz="32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</a:t>
            </a:r>
            <a:r>
              <a:rPr lang="de-DE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. . ,</a:t>
            </a:r>
          </a:p>
          <a:p>
            <a:pPr algn="ctr"/>
            <a:r>
              <a:rPr lang="de-DE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Leselampe für die M. . . </a:t>
            </a:r>
            <a:r>
              <a:rPr lang="de-DE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algn="ctr"/>
            <a:endParaRPr lang="de-DE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de-DE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Welche Möbel </a:t>
            </a:r>
            <a:r>
              <a:rPr lang="de-DE" sz="32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</a:t>
            </a:r>
            <a:r>
              <a:rPr lang="de-DE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. . hier?</a:t>
            </a:r>
          </a:p>
          <a:p>
            <a:pPr algn="ctr"/>
            <a:r>
              <a:rPr lang="de-DE" sz="32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Ti</a:t>
            </a:r>
            <a:r>
              <a:rPr lang="de-DE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. . , St. . . sehen wir,</a:t>
            </a:r>
          </a:p>
          <a:p>
            <a:pPr algn="ctr"/>
            <a:r>
              <a:rPr lang="de-DE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Schränke, </a:t>
            </a:r>
            <a:r>
              <a:rPr lang="de-DE" sz="32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Ses</a:t>
            </a:r>
            <a:r>
              <a:rPr lang="de-DE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. . , </a:t>
            </a:r>
            <a:r>
              <a:rPr lang="de-DE" sz="32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</a:t>
            </a:r>
            <a:r>
              <a:rPr lang="de-DE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. . , So. . . ,</a:t>
            </a:r>
          </a:p>
          <a:p>
            <a:pPr algn="ctr"/>
            <a:r>
              <a:rPr lang="de-DE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 den Wänden Bi. . . , Fo. . . </a:t>
            </a:r>
            <a:r>
              <a:rPr lang="de-DE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algn="ctr"/>
            <a:endParaRPr lang="de-DE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de-DE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Sehr gem. . . ist es hier</a:t>
            </a:r>
          </a:p>
          <a:p>
            <a:pPr algn="ctr"/>
            <a:r>
              <a:rPr lang="de-DE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 der Wohnung Nummer 4.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адов\Desktop\Новая папка\03810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142875"/>
            <a:ext cx="10215634" cy="71437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214346" y="428605"/>
            <a:ext cx="9358346" cy="1166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  <a:defRPr/>
            </a:pPr>
            <a:r>
              <a:rPr lang="en-US" sz="44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Was </a:t>
            </a:r>
            <a:r>
              <a:rPr lang="en-US" sz="4400" b="1" dirty="0" err="1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kann</a:t>
            </a:r>
            <a:r>
              <a:rPr lang="en-US" sz="44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 in </a:t>
            </a:r>
            <a:r>
              <a:rPr lang="en-US" sz="4400" b="1" dirty="0" err="1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der</a:t>
            </a:r>
            <a:r>
              <a:rPr lang="en-US" sz="44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Wohnung</a:t>
            </a:r>
            <a:r>
              <a:rPr lang="ru-RU" sz="44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US" sz="4400" b="1" dirty="0" err="1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sein</a:t>
            </a:r>
            <a:r>
              <a:rPr lang="en-US" sz="4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?</a:t>
            </a:r>
          </a:p>
          <a:p>
            <a:pPr algn="just">
              <a:defRPr/>
            </a:pPr>
            <a:endParaRPr lang="en-US" sz="14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</a:endParaRPr>
          </a:p>
          <a:p>
            <a:pPr algn="just">
              <a:defRPr/>
            </a:pPr>
            <a:endParaRPr lang="en-US" sz="14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</a:endParaRPr>
          </a:p>
          <a:p>
            <a:pPr algn="r">
              <a:defRPr/>
            </a:pPr>
            <a:r>
              <a:rPr lang="en-US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mic Sans MS" pitchFamily="66" charset="0"/>
              </a:rPr>
              <a:t>die Lampe, </a:t>
            </a:r>
            <a:r>
              <a:rPr lang="en-US" sz="40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der</a:t>
            </a:r>
            <a:r>
              <a:rPr lang="en-US" sz="4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Stuhl</a:t>
            </a:r>
            <a:r>
              <a:rPr lang="en-US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,  </a:t>
            </a:r>
            <a:r>
              <a:rPr lang="en-US" sz="40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der</a:t>
            </a:r>
            <a:r>
              <a:rPr lang="en-US" sz="4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Tisch</a:t>
            </a:r>
            <a:r>
              <a:rPr lang="en-US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, </a:t>
            </a:r>
          </a:p>
          <a:p>
            <a:pPr algn="r">
              <a:defRPr/>
            </a:pPr>
            <a:r>
              <a:rPr lang="en-US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der</a:t>
            </a:r>
            <a:r>
              <a:rPr lang="en-US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 Wolf, </a:t>
            </a:r>
            <a:r>
              <a:rPr lang="en-US" sz="4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das </a:t>
            </a:r>
            <a:r>
              <a:rPr lang="en-US" sz="40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Bett</a:t>
            </a:r>
            <a:r>
              <a:rPr lang="en-US" sz="4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n-US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 das </a:t>
            </a:r>
            <a:r>
              <a:rPr lang="en-US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Fenster</a:t>
            </a:r>
            <a:r>
              <a:rPr lang="en-US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, </a:t>
            </a:r>
          </a:p>
          <a:p>
            <a:pPr algn="r">
              <a:defRPr/>
            </a:pPr>
            <a:r>
              <a:rPr lang="en-US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           </a:t>
            </a:r>
            <a:r>
              <a:rPr lang="en-US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der</a:t>
            </a:r>
            <a:r>
              <a:rPr lang="en-US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Schrank</a:t>
            </a:r>
            <a:r>
              <a:rPr lang="en-US" sz="4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n-US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der</a:t>
            </a:r>
            <a:r>
              <a:rPr lang="en-US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Fluss</a:t>
            </a:r>
            <a:r>
              <a:rPr lang="en-US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, </a:t>
            </a:r>
          </a:p>
          <a:p>
            <a:pPr algn="r">
              <a:defRPr/>
            </a:pPr>
            <a:r>
              <a:rPr lang="en-US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               das </a:t>
            </a:r>
            <a:r>
              <a:rPr lang="en-US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Pferd</a:t>
            </a:r>
            <a:r>
              <a:rPr lang="en-US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, das </a:t>
            </a:r>
            <a:r>
              <a:rPr lang="en-US" sz="4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Sofa</a:t>
            </a:r>
            <a:r>
              <a:rPr lang="en-US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,</a:t>
            </a:r>
          </a:p>
          <a:p>
            <a:pPr algn="r">
              <a:defRPr/>
            </a:pPr>
            <a:r>
              <a:rPr lang="en-US" sz="4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              </a:t>
            </a:r>
            <a:r>
              <a:rPr lang="en-US" sz="4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das Auto</a:t>
            </a:r>
            <a:r>
              <a:rPr lang="en-US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, das </a:t>
            </a:r>
            <a:r>
              <a:rPr lang="en-US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Foto</a:t>
            </a:r>
            <a:r>
              <a:rPr lang="en-US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,</a:t>
            </a:r>
          </a:p>
          <a:p>
            <a:pPr algn="r">
              <a:defRPr/>
            </a:pPr>
            <a:r>
              <a:rPr lang="en-US" sz="4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                  </a:t>
            </a:r>
            <a:r>
              <a:rPr lang="en-US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der</a:t>
            </a:r>
            <a:r>
              <a:rPr lang="en-US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</a:rPr>
              <a:t> Computer</a:t>
            </a:r>
            <a:endParaRPr lang="ru-RU" sz="400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latin typeface="Comic Sans MS" pitchFamily="66" charset="0"/>
            </a:endParaRPr>
          </a:p>
          <a:p>
            <a:pPr algn="r">
              <a:defRPr/>
            </a:pPr>
            <a:endParaRPr lang="ru-RU" sz="1600" dirty="0"/>
          </a:p>
          <a:p>
            <a:pPr algn="just">
              <a:defRPr/>
            </a:pPr>
            <a:endParaRPr lang="ru-RU" sz="1400" dirty="0"/>
          </a:p>
          <a:p>
            <a:pPr algn="just">
              <a:defRPr/>
            </a:pPr>
            <a:endParaRPr lang="ru-RU" sz="1400" dirty="0"/>
          </a:p>
          <a:p>
            <a:pPr algn="just">
              <a:defRPr/>
            </a:pPr>
            <a:endParaRPr lang="ru-RU" sz="1400" dirty="0"/>
          </a:p>
          <a:p>
            <a:pPr algn="just">
              <a:defRPr/>
            </a:pPr>
            <a:endParaRPr lang="en-US" sz="14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endParaRPr lang="en-US" sz="44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endParaRPr lang="en-US" sz="44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endParaRPr lang="en-US" sz="44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endParaRPr lang="en-US" sz="44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endParaRPr lang="en-US" sz="44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endParaRPr lang="en-US" sz="44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endParaRPr lang="en-US" sz="44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endParaRPr lang="en-US" sz="44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endParaRPr lang="en-US" sz="1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адов\Desktop\Новая папка\Sunny-Bird-Table-1600x9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87499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357166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Wer</a:t>
            </a:r>
            <a:r>
              <a:rPr lang="en-US" sz="6000" b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en-US" sz="6000" b="1" spc="50" dirty="0" err="1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kann</a:t>
            </a:r>
            <a:r>
              <a:rPr lang="en-US" sz="6000" b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 das </a:t>
            </a:r>
            <a:r>
              <a:rPr lang="en-US" sz="6000" b="1" spc="50" dirty="0" err="1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lesen</a:t>
            </a:r>
            <a:r>
              <a:rPr lang="en-US" sz="6000" b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1500174"/>
            <a:ext cx="45720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w – – n – n   </a:t>
            </a:r>
          </a:p>
          <a:p>
            <a:r>
              <a:rPr lang="en-US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die W – h – u – g</a:t>
            </a:r>
          </a:p>
          <a:p>
            <a:r>
              <a:rPr lang="en-US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die W –  h – –  </a:t>
            </a:r>
            <a:r>
              <a:rPr lang="en-US" sz="32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im</a:t>
            </a:r>
            <a:r>
              <a:rPr lang="en-US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 – –  r</a:t>
            </a:r>
          </a:p>
          <a:p>
            <a:r>
              <a:rPr lang="en-US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das S –  – l – f – </a:t>
            </a:r>
            <a:r>
              <a:rPr lang="en-US" sz="32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i</a:t>
            </a:r>
            <a:r>
              <a:rPr lang="en-US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 – – </a:t>
            </a:r>
            <a:r>
              <a:rPr lang="en-US" sz="32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er</a:t>
            </a:r>
            <a:endParaRPr lang="en-US" sz="3200" b="1" dirty="0" smtClean="0">
              <a:ln w="10541" cmpd="sng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</a:endParaRPr>
          </a:p>
          <a:p>
            <a:r>
              <a:rPr lang="en-US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das K – n – – </a:t>
            </a:r>
            <a:r>
              <a:rPr lang="en-US" sz="32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rz</a:t>
            </a:r>
            <a:r>
              <a:rPr lang="en-US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 – – – </a:t>
            </a:r>
            <a:r>
              <a:rPr lang="en-US" sz="32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er</a:t>
            </a:r>
            <a:endParaRPr lang="en-US" sz="3200" b="1" dirty="0" smtClean="0">
              <a:ln w="10541" cmpd="sng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</a:endParaRPr>
          </a:p>
          <a:p>
            <a:r>
              <a:rPr lang="en-US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das B – d – – – m – </a:t>
            </a:r>
            <a:r>
              <a:rPr lang="en-US" sz="32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er</a:t>
            </a:r>
            <a:endParaRPr lang="en-US" sz="3200" b="1" dirty="0" smtClean="0">
              <a:ln w="10541" cmpd="sng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</a:endParaRPr>
          </a:p>
          <a:p>
            <a:r>
              <a:rPr lang="en-US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die K – c – e</a:t>
            </a:r>
          </a:p>
          <a:p>
            <a:r>
              <a:rPr lang="en-US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die T – </a:t>
            </a:r>
            <a:r>
              <a:rPr lang="en-US" sz="32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i</a:t>
            </a:r>
            <a:r>
              <a:rPr lang="en-US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 – e – – e</a:t>
            </a:r>
          </a:p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  </a:t>
            </a:r>
            <a:endParaRPr lang="ru-RU" sz="3200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Садов\Desktop\Новая папка\risunok_gorod_zdaniya_doma_fonari_raduga_192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50661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57166"/>
            <a:ext cx="9144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4800" b="1" dirty="0" err="1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Wollen</a:t>
            </a:r>
            <a:r>
              <a:rPr lang="en-US" sz="48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en-US" sz="4800" b="1" dirty="0" err="1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wir</a:t>
            </a:r>
            <a:r>
              <a:rPr lang="en-US" sz="48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en-US" sz="4800" b="1" dirty="0" err="1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zaubern</a:t>
            </a:r>
            <a:r>
              <a:rPr lang="ru-RU" sz="48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?</a:t>
            </a:r>
          </a:p>
          <a:p>
            <a:pPr algn="ctr"/>
            <a:endParaRPr lang="en-US" sz="3200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36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die Kinder + das Zimmer </a:t>
            </a:r>
          </a:p>
          <a:p>
            <a:pPr algn="ctr"/>
            <a:r>
              <a:rPr lang="en-US" sz="36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die </a:t>
            </a:r>
            <a:r>
              <a:rPr lang="en-US" sz="3600" b="1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Klasse</a:t>
            </a:r>
            <a:r>
              <a:rPr lang="en-US" sz="36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+das Zimmer</a:t>
            </a:r>
          </a:p>
          <a:p>
            <a:pPr algn="ctr"/>
            <a:r>
              <a:rPr lang="en-US" sz="3600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d</a:t>
            </a:r>
            <a:r>
              <a:rPr lang="en-US" sz="3600" b="1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er</a:t>
            </a:r>
            <a:r>
              <a:rPr lang="en-US" sz="36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Lehrer +das Zimmer </a:t>
            </a:r>
          </a:p>
          <a:p>
            <a:pPr algn="ctr"/>
            <a:r>
              <a:rPr lang="en-US" sz="3600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w</a:t>
            </a:r>
            <a:r>
              <a:rPr lang="en-US" sz="3600" b="1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ohn</a:t>
            </a:r>
            <a:r>
              <a:rPr lang="en-US" sz="36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(en) + das Zimmer</a:t>
            </a:r>
          </a:p>
          <a:p>
            <a:pPr algn="ctr"/>
            <a:r>
              <a:rPr lang="en-US" sz="3600" b="1" dirty="0" err="1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en-US" sz="3600" b="1" dirty="0" err="1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chlaf</a:t>
            </a:r>
            <a:r>
              <a:rPr lang="en-US" sz="36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(en) + das Zimmer </a:t>
            </a:r>
          </a:p>
          <a:p>
            <a:pPr algn="ctr"/>
            <a:r>
              <a:rPr lang="en-US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b</a:t>
            </a:r>
            <a:r>
              <a:rPr lang="en-US" sz="36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ade(en) + das Zimmer </a:t>
            </a:r>
            <a:endParaRPr lang="ru-RU" sz="3600" b="1" dirty="0" smtClean="0">
              <a:ln w="1016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1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just"/>
            <a:endParaRPr lang="ru-RU" sz="16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Садов\Desktop\картинки\projektowanie-wnetrz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285728"/>
            <a:ext cx="6500858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Waagerecht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(по горизонтали)</a:t>
            </a:r>
            <a:endParaRPr kumimoji="0" lang="ru-RU" sz="28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кровать</a:t>
            </a:r>
            <a:endParaRPr kumimoji="0" lang="ru-RU" sz="28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шкаф</a:t>
            </a:r>
            <a:endParaRPr kumimoji="0" lang="ru-RU" sz="28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картина</a:t>
            </a:r>
            <a:endParaRPr kumimoji="0" lang="ru-RU" sz="28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кресло</a:t>
            </a:r>
            <a:endParaRPr kumimoji="0" lang="ru-RU" sz="28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en-US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лампа</a:t>
            </a:r>
            <a:endParaRPr kumimoji="0" lang="ru-RU" sz="28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184731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333333"/>
              </a:solidFill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333333"/>
              </a:solidFill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333333"/>
              </a:solidFill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333333"/>
              </a:solidFill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333333"/>
              </a:solidFill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333333"/>
              </a:solidFill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333333"/>
              </a:solidFill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333333"/>
              </a:solidFill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333333"/>
              </a:solidFill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333333"/>
              </a:solidFill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333333"/>
              </a:solidFill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333333"/>
              </a:solidFill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333333"/>
              </a:solidFill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333333"/>
              </a:solidFill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333333"/>
              </a:solidFill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333333"/>
              </a:solidFill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333333"/>
              </a:solidFill>
              <a:latin typeface="Helvetica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45719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333333"/>
              </a:solidFill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333333"/>
              </a:solidFill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333333"/>
              </a:solidFill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333333"/>
              </a:solidFill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333333"/>
              </a:solidFill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333333"/>
              </a:solidFill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333333"/>
              </a:solidFill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333333"/>
              </a:solidFill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333333"/>
              </a:solidFill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333333"/>
              </a:solidFill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333333"/>
              </a:solidFill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333333"/>
              </a:solidFill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333333"/>
              </a:solidFill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333333"/>
              </a:solidFill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333333"/>
              </a:solidFill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333333"/>
              </a:solidFill>
              <a:latin typeface="Helvetica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868" y="4214818"/>
            <a:ext cx="52864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Senkrecht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(по вертикали)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            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2.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стол</a:t>
            </a:r>
          </a:p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             3. стул</a:t>
            </a:r>
          </a:p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             4. занавеска</a:t>
            </a:r>
          </a:p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             6. диван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471</Words>
  <Application>Microsoft Office PowerPoint</Application>
  <PresentationFormat>Экран (4:3)</PresentationFormat>
  <Paragraphs>197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`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Садов</dc:creator>
  <cp:lastModifiedBy>Немецкий язык</cp:lastModifiedBy>
  <cp:revision>69</cp:revision>
  <dcterms:created xsi:type="dcterms:W3CDTF">2016-02-07T09:24:48Z</dcterms:created>
  <dcterms:modified xsi:type="dcterms:W3CDTF">2016-03-09T07:42:31Z</dcterms:modified>
</cp:coreProperties>
</file>