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3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55F4-6A5E-4A8F-B0DD-93525F2F9A6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668601-C3BB-4D44-8FF7-37427F741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55F4-6A5E-4A8F-B0DD-93525F2F9A6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601-C3BB-4D44-8FF7-37427F741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55F4-6A5E-4A8F-B0DD-93525F2F9A6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601-C3BB-4D44-8FF7-37427F741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55F4-6A5E-4A8F-B0DD-93525F2F9A6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668601-C3BB-4D44-8FF7-37427F741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55F4-6A5E-4A8F-B0DD-93525F2F9A6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601-C3BB-4D44-8FF7-37427F741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55F4-6A5E-4A8F-B0DD-93525F2F9A6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601-C3BB-4D44-8FF7-37427F741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55F4-6A5E-4A8F-B0DD-93525F2F9A6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668601-C3BB-4D44-8FF7-37427F741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55F4-6A5E-4A8F-B0DD-93525F2F9A6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601-C3BB-4D44-8FF7-37427F741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55F4-6A5E-4A8F-B0DD-93525F2F9A6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601-C3BB-4D44-8FF7-37427F741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55F4-6A5E-4A8F-B0DD-93525F2F9A6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601-C3BB-4D44-8FF7-37427F741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55F4-6A5E-4A8F-B0DD-93525F2F9A6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601-C3BB-4D44-8FF7-37427F741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D255F4-6A5E-4A8F-B0DD-93525F2F9A6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668601-C3BB-4D44-8FF7-37427F741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643050"/>
            <a:ext cx="7215238" cy="100013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Открытый урок по чтению и развитию речи в 4 классе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МКСОУ Починковская СКО школа-интернат </a:t>
            </a:r>
            <a:r>
              <a:rPr lang="en-US" sz="2000" dirty="0" smtClean="0"/>
              <a:t>VIII </a:t>
            </a:r>
            <a:r>
              <a:rPr lang="ru-RU" sz="2000" dirty="0" smtClean="0"/>
              <a:t>вида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2643182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Тема: « Молоток» А.Седугин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371475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д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35798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1714489"/>
            <a:ext cx="764383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План.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Витя нашёл молоток.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Мальчик написал  записку.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Подарок дяди Миши.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лод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             Артикуляционная    гимнастика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4525963"/>
          </a:xfrm>
        </p:spPr>
        <p:txBody>
          <a:bodyPr>
            <a:noAutofit/>
          </a:bodyPr>
          <a:lstStyle/>
          <a:p>
            <a:pPr algn="just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rgbClr val="00B0F0"/>
                </a:solidFill>
              </a:rPr>
              <a:t>«Часики»</a:t>
            </a:r>
          </a:p>
          <a:p>
            <a:pPr algn="just">
              <a:buNone/>
            </a:pPr>
            <a:r>
              <a:rPr lang="ru-RU" sz="1200" dirty="0" smtClean="0"/>
              <a:t> - Рот приоткрыт. Губы растянуты в улыбку.  </a:t>
            </a:r>
          </a:p>
          <a:p>
            <a:pPr algn="just">
              <a:buNone/>
            </a:pPr>
            <a:r>
              <a:rPr lang="ru-RU" sz="1200" dirty="0" smtClean="0"/>
              <a:t>Кончиком узкого языка попеременно тянуться под счёт педагога к уголкам рта.</a:t>
            </a:r>
          </a:p>
          <a:p>
            <a:pPr algn="just">
              <a:buNone/>
            </a:pPr>
            <a:r>
              <a:rPr lang="ru-RU" sz="1200" dirty="0" smtClean="0"/>
              <a:t>         Маятник туда, сюда</a:t>
            </a:r>
          </a:p>
          <a:p>
            <a:pPr algn="just"/>
            <a:r>
              <a:rPr lang="ru-RU" sz="1200" dirty="0" smtClean="0"/>
              <a:t> Делает вот так: «Раз – два»</a:t>
            </a:r>
          </a:p>
          <a:p>
            <a:pPr algn="just"/>
            <a:r>
              <a:rPr lang="ru-RU" sz="1200" dirty="0" smtClean="0"/>
              <a:t>	</a:t>
            </a:r>
          </a:p>
          <a:p>
            <a:pPr algn="just"/>
            <a:r>
              <a:rPr lang="ru-RU" sz="1400" dirty="0" smtClean="0">
                <a:solidFill>
                  <a:srgbClr val="00B0F0"/>
                </a:solidFill>
              </a:rPr>
              <a:t>«Качели»</a:t>
            </a:r>
          </a:p>
          <a:p>
            <a:pPr algn="just">
              <a:buNone/>
            </a:pPr>
            <a:r>
              <a:rPr lang="ru-RU" sz="1200" dirty="0" smtClean="0"/>
              <a:t> - Рот открыт. Напряжённым языком тянуться к носу  </a:t>
            </a:r>
          </a:p>
          <a:p>
            <a:pPr algn="just">
              <a:buNone/>
            </a:pPr>
            <a:r>
              <a:rPr lang="ru-RU" sz="1200" dirty="0" smtClean="0"/>
              <a:t>   и подбородку,  либо к верхним и нижним зубам.</a:t>
            </a:r>
          </a:p>
          <a:p>
            <a:pPr algn="just">
              <a:buNone/>
            </a:pPr>
            <a:r>
              <a:rPr lang="ru-RU" sz="1200" dirty="0" smtClean="0"/>
              <a:t>         А сейчас качели вверх</a:t>
            </a:r>
          </a:p>
          <a:p>
            <a:pPr algn="just"/>
            <a:r>
              <a:rPr lang="ru-RU" sz="1200" dirty="0" smtClean="0"/>
              <a:t> Тянем, тянем до небес.</a:t>
            </a:r>
          </a:p>
          <a:p>
            <a:pPr algn="just"/>
            <a:r>
              <a:rPr lang="ru-RU" sz="1200" dirty="0" smtClean="0"/>
              <a:t> Вниз теперь их полёт</a:t>
            </a:r>
          </a:p>
          <a:p>
            <a:pPr algn="just"/>
            <a:r>
              <a:rPr lang="ru-RU" sz="1200" dirty="0" smtClean="0"/>
              <a:t> И никто не отстаёт.</a:t>
            </a:r>
          </a:p>
          <a:p>
            <a:pPr algn="just"/>
            <a:r>
              <a:rPr lang="ru-RU" sz="1200" dirty="0" smtClean="0"/>
              <a:t>	</a:t>
            </a:r>
          </a:p>
          <a:p>
            <a:pPr algn="just"/>
            <a:r>
              <a:rPr lang="ru-RU" sz="1400" dirty="0" smtClean="0">
                <a:solidFill>
                  <a:srgbClr val="00B0F0"/>
                </a:solidFill>
              </a:rPr>
              <a:t>«Змейка»</a:t>
            </a:r>
          </a:p>
          <a:p>
            <a:pPr algn="just">
              <a:buNone/>
            </a:pPr>
            <a:r>
              <a:rPr lang="ru-RU" sz="1200" dirty="0" smtClean="0"/>
              <a:t>- Рот открыт. Узкий напряжённый язык выдвинут вперёд.</a:t>
            </a:r>
          </a:p>
          <a:p>
            <a:pPr algn="just">
              <a:buNone/>
            </a:pPr>
            <a:r>
              <a:rPr lang="ru-RU" sz="1200" dirty="0" smtClean="0"/>
              <a:t>         Осторожно народ:</a:t>
            </a:r>
          </a:p>
          <a:p>
            <a:pPr algn="just"/>
            <a:r>
              <a:rPr lang="ru-RU" sz="1200" dirty="0" smtClean="0"/>
              <a:t> Змея в пещере живёт.</a:t>
            </a:r>
          </a:p>
          <a:p>
            <a:pPr algn="just"/>
            <a:r>
              <a:rPr lang="ru-RU" sz="1200" dirty="0" smtClean="0"/>
              <a:t> Кто её не хвалит,</a:t>
            </a:r>
          </a:p>
          <a:p>
            <a:pPr algn="just"/>
            <a:r>
              <a:rPr lang="ru-RU" sz="1200" dirty="0" smtClean="0"/>
              <a:t> Того она ужалит.</a:t>
            </a:r>
            <a:endParaRPr lang="ru-RU" sz="1200" dirty="0"/>
          </a:p>
        </p:txBody>
      </p:sp>
      <p:pic>
        <p:nvPicPr>
          <p:cNvPr id="4" name="Рисунок 3" descr="часики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1285860"/>
            <a:ext cx="2643206" cy="2214578"/>
          </a:xfrm>
          <a:prstGeom prst="rect">
            <a:avLst/>
          </a:prstGeom>
        </p:spPr>
      </p:pic>
      <p:pic>
        <p:nvPicPr>
          <p:cNvPr id="5" name="Рисунок 4" descr="качел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71810"/>
            <a:ext cx="2143140" cy="2000264"/>
          </a:xfrm>
          <a:prstGeom prst="rect">
            <a:avLst/>
          </a:prstGeom>
        </p:spPr>
      </p:pic>
      <p:pic>
        <p:nvPicPr>
          <p:cNvPr id="6" name="Рисунок 5" descr="змей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714884"/>
            <a:ext cx="2500330" cy="17859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2910" y="500042"/>
            <a:ext cx="80724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           Скороговорка</a:t>
            </a:r>
          </a:p>
          <a:p>
            <a:r>
              <a:rPr lang="ru-RU" sz="1600" dirty="0" smtClean="0"/>
              <a:t>               Сидел </a:t>
            </a:r>
            <a:r>
              <a:rPr lang="ru-RU" sz="1600" dirty="0"/>
              <a:t>воробей на сосне, </a:t>
            </a:r>
            <a:endParaRPr lang="ru-RU" sz="1600" dirty="0" smtClean="0"/>
          </a:p>
          <a:p>
            <a:r>
              <a:rPr lang="ru-RU" sz="1600" dirty="0" smtClean="0"/>
              <a:t>                           Заснул </a:t>
            </a:r>
            <a:r>
              <a:rPr lang="ru-RU" sz="1600" dirty="0"/>
              <a:t>и свалился во сне. </a:t>
            </a:r>
            <a:endParaRPr lang="ru-RU" sz="1600" dirty="0" smtClean="0"/>
          </a:p>
          <a:p>
            <a:r>
              <a:rPr lang="ru-RU" sz="1600" dirty="0" smtClean="0"/>
              <a:t>                                            Если </a:t>
            </a:r>
            <a:r>
              <a:rPr lang="ru-RU" sz="1600" dirty="0"/>
              <a:t>бы он не свалился во сне, </a:t>
            </a:r>
          </a:p>
          <a:p>
            <a:pPr algn="ctr"/>
            <a:r>
              <a:rPr lang="ru-RU" sz="1600" dirty="0" smtClean="0"/>
              <a:t>                                         До </a:t>
            </a:r>
            <a:r>
              <a:rPr lang="ru-RU" sz="1600" dirty="0"/>
              <a:t>сих пор бы сидел на сосне.</a:t>
            </a:r>
          </a:p>
        </p:txBody>
      </p:sp>
      <p:pic>
        <p:nvPicPr>
          <p:cNvPr id="3" name="Рисунок 2" descr="Л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14554"/>
            <a:ext cx="7315200" cy="41434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ряд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928670"/>
            <a:ext cx="8143932" cy="557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21429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     Физкультминутка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50070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Отвертка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392906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Топор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72198" y="228599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Клещи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72198" y="550070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Рубанок</a:t>
            </a:r>
            <a:endParaRPr lang="ru-RU" b="1" dirty="0"/>
          </a:p>
        </p:txBody>
      </p:sp>
      <p:pic>
        <p:nvPicPr>
          <p:cNvPr id="7" name="Рисунок 6" descr="От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4643446"/>
            <a:ext cx="2500330" cy="1143008"/>
          </a:xfrm>
          <a:prstGeom prst="rect">
            <a:avLst/>
          </a:prstGeom>
        </p:spPr>
      </p:pic>
      <p:pic>
        <p:nvPicPr>
          <p:cNvPr id="9" name="Рисунок 8" descr="топ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7" y="1357298"/>
            <a:ext cx="3357586" cy="2286016"/>
          </a:xfrm>
          <a:prstGeom prst="rect">
            <a:avLst/>
          </a:prstGeom>
        </p:spPr>
      </p:pic>
      <p:pic>
        <p:nvPicPr>
          <p:cNvPr id="10" name="Рисунок 9" descr="руб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214686"/>
            <a:ext cx="3571900" cy="2286015"/>
          </a:xfrm>
          <a:prstGeom prst="rect">
            <a:avLst/>
          </a:prstGeom>
        </p:spPr>
      </p:pic>
      <p:pic>
        <p:nvPicPr>
          <p:cNvPr id="11" name="Рисунок 10" descr="плос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481013"/>
            <a:ext cx="3319458" cy="144778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71736" y="500042"/>
            <a:ext cx="47149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Сам деревянный,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А голова железная.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428728" y="2285992"/>
            <a:ext cx="928694" cy="1214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Л</a:t>
            </a:r>
            <a:endParaRPr lang="ru-RU" sz="5400" b="1" dirty="0"/>
          </a:p>
        </p:txBody>
      </p:sp>
      <p:sp>
        <p:nvSpPr>
          <p:cNvPr id="16" name="Ромб 15"/>
          <p:cNvSpPr/>
          <p:nvPr/>
        </p:nvSpPr>
        <p:spPr>
          <a:xfrm>
            <a:off x="214282" y="2143116"/>
            <a:ext cx="1214446" cy="128588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</a:t>
            </a:r>
            <a:endParaRPr lang="ru-RU" sz="6600" b="1" dirty="0"/>
          </a:p>
        </p:txBody>
      </p:sp>
      <p:sp>
        <p:nvSpPr>
          <p:cNvPr id="17" name="Параллелограмм 16"/>
          <p:cNvSpPr/>
          <p:nvPr/>
        </p:nvSpPr>
        <p:spPr>
          <a:xfrm>
            <a:off x="2571736" y="2357430"/>
            <a:ext cx="1144714" cy="114300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Т</a:t>
            </a:r>
            <a:endParaRPr lang="ru-RU" sz="6600" b="1" dirty="0"/>
          </a:p>
        </p:txBody>
      </p:sp>
      <p:sp>
        <p:nvSpPr>
          <p:cNvPr id="18" name="Овал 17"/>
          <p:cNvSpPr/>
          <p:nvPr/>
        </p:nvSpPr>
        <p:spPr>
          <a:xfrm>
            <a:off x="3714744" y="2285992"/>
            <a:ext cx="128588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О</a:t>
            </a:r>
          </a:p>
        </p:txBody>
      </p:sp>
      <p:sp>
        <p:nvSpPr>
          <p:cNvPr id="19" name="Правильный пятиугольник 18"/>
          <p:cNvSpPr/>
          <p:nvPr/>
        </p:nvSpPr>
        <p:spPr>
          <a:xfrm>
            <a:off x="5143504" y="2214554"/>
            <a:ext cx="1142976" cy="114300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М</a:t>
            </a:r>
            <a:endParaRPr lang="ru-RU" sz="6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429388" y="2428868"/>
            <a:ext cx="92869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О</a:t>
            </a:r>
            <a:endParaRPr lang="ru-RU" sz="7200" b="1" dirty="0"/>
          </a:p>
        </p:txBody>
      </p:sp>
      <p:sp>
        <p:nvSpPr>
          <p:cNvPr id="21" name="Овал 20"/>
          <p:cNvSpPr/>
          <p:nvPr/>
        </p:nvSpPr>
        <p:spPr>
          <a:xfrm>
            <a:off x="7572396" y="2285992"/>
            <a:ext cx="128588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К</a:t>
            </a:r>
            <a:endParaRPr lang="ru-RU" sz="6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ло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61" y="889317"/>
            <a:ext cx="4990477" cy="4539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557214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Молоток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е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3" y="1357298"/>
            <a:ext cx="5715040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357167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изобретал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714356"/>
            <a:ext cx="351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2400" dirty="0" smtClean="0"/>
              <a:t>Электромонтёр     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43636" y="42860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объявление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Гимнастика  для  глаз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вал 2" hidden="1"/>
          <p:cNvSpPr/>
          <p:nvPr/>
        </p:nvSpPr>
        <p:spPr>
          <a:xfrm>
            <a:off x="1428728" y="22859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 hidden="1"/>
          <p:cNvSpPr/>
          <p:nvPr/>
        </p:nvSpPr>
        <p:spPr>
          <a:xfrm>
            <a:off x="2928926" y="2285992"/>
            <a:ext cx="92869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 hidden="1"/>
          <p:cNvSpPr/>
          <p:nvPr/>
        </p:nvSpPr>
        <p:spPr>
          <a:xfrm>
            <a:off x="1285852" y="3500438"/>
            <a:ext cx="10715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 hidden="1"/>
          <p:cNvSpPr/>
          <p:nvPr/>
        </p:nvSpPr>
        <p:spPr>
          <a:xfrm>
            <a:off x="4643438" y="27860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 hidden="1"/>
          <p:cNvSpPr/>
          <p:nvPr/>
        </p:nvSpPr>
        <p:spPr>
          <a:xfrm>
            <a:off x="5072066" y="2857496"/>
            <a:ext cx="14287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 hidden="1"/>
          <p:cNvSpPr/>
          <p:nvPr/>
        </p:nvSpPr>
        <p:spPr>
          <a:xfrm>
            <a:off x="6357950" y="32146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 hidden="1"/>
          <p:cNvSpPr/>
          <p:nvPr/>
        </p:nvSpPr>
        <p:spPr>
          <a:xfrm>
            <a:off x="3143240" y="39290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 hidden="1"/>
          <p:cNvSpPr/>
          <p:nvPr/>
        </p:nvSpPr>
        <p:spPr>
          <a:xfrm>
            <a:off x="4857752" y="414338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 hidden="1"/>
          <p:cNvSpPr/>
          <p:nvPr/>
        </p:nvSpPr>
        <p:spPr>
          <a:xfrm>
            <a:off x="6429388" y="464344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 hidden="1"/>
          <p:cNvSpPr/>
          <p:nvPr/>
        </p:nvSpPr>
        <p:spPr>
          <a:xfrm>
            <a:off x="1714480" y="51435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 hidden="1"/>
          <p:cNvSpPr/>
          <p:nvPr/>
        </p:nvSpPr>
        <p:spPr>
          <a:xfrm>
            <a:off x="3428992" y="55721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 hidden="1"/>
          <p:cNvSpPr/>
          <p:nvPr/>
        </p:nvSpPr>
        <p:spPr>
          <a:xfrm>
            <a:off x="5214942" y="58578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 hidden="1"/>
          <p:cNvSpPr/>
          <p:nvPr/>
        </p:nvSpPr>
        <p:spPr>
          <a:xfrm>
            <a:off x="6929454" y="600076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 hidden="1"/>
          <p:cNvSpPr/>
          <p:nvPr/>
        </p:nvSpPr>
        <p:spPr>
          <a:xfrm>
            <a:off x="7215206" y="62150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 hidden="1"/>
          <p:cNvSpPr/>
          <p:nvPr/>
        </p:nvSpPr>
        <p:spPr>
          <a:xfrm>
            <a:off x="-428660" y="614364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 hidden="1"/>
          <p:cNvSpPr/>
          <p:nvPr/>
        </p:nvSpPr>
        <p:spPr>
          <a:xfrm>
            <a:off x="7929586" y="221455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 hidden="1"/>
          <p:cNvSpPr/>
          <p:nvPr/>
        </p:nvSpPr>
        <p:spPr>
          <a:xfrm>
            <a:off x="1357290" y="21431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 hidden="1"/>
          <p:cNvSpPr/>
          <p:nvPr/>
        </p:nvSpPr>
        <p:spPr>
          <a:xfrm flipH="1">
            <a:off x="785786" y="221455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 hidden="1"/>
          <p:cNvSpPr/>
          <p:nvPr/>
        </p:nvSpPr>
        <p:spPr>
          <a:xfrm>
            <a:off x="3714744" y="38576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 hidden="1"/>
          <p:cNvSpPr/>
          <p:nvPr/>
        </p:nvSpPr>
        <p:spPr>
          <a:xfrm>
            <a:off x="4000496" y="435769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 hidden="1"/>
          <p:cNvSpPr/>
          <p:nvPr/>
        </p:nvSpPr>
        <p:spPr>
          <a:xfrm>
            <a:off x="7000892" y="221455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 hidden="1"/>
          <p:cNvSpPr/>
          <p:nvPr/>
        </p:nvSpPr>
        <p:spPr>
          <a:xfrm>
            <a:off x="7429520" y="257174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524000" y="2357429"/>
          <a:ext cx="6095999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9286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Ж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2D050"/>
                          </a:solidFill>
                        </a:rPr>
                        <a:t>З</a:t>
                      </a:r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С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2D050"/>
                          </a:solidFill>
                        </a:rPr>
                        <a:t>З</a:t>
                      </a:r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2D050"/>
                          </a:solidFill>
                        </a:rPr>
                        <a:t>З</a:t>
                      </a:r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С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С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Ж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Ж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2D050"/>
                          </a:solidFill>
                        </a:rPr>
                        <a:t>З</a:t>
                      </a:r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С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2D050"/>
                          </a:solidFill>
                        </a:rPr>
                        <a:t>З</a:t>
                      </a:r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С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Ж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С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447</TotalTime>
  <Words>173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Открытый урок по чтению и развитию речи в 4 классе    </vt:lpstr>
      <vt:lpstr>             Артикуляционная   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чтению и развитию речи в 4 классе    </dc:title>
  <dc:creator>Серебряковы</dc:creator>
  <cp:lastModifiedBy>Александр</cp:lastModifiedBy>
  <cp:revision>34</cp:revision>
  <dcterms:created xsi:type="dcterms:W3CDTF">2013-01-25T02:13:31Z</dcterms:created>
  <dcterms:modified xsi:type="dcterms:W3CDTF">2013-02-28T04:36:00Z</dcterms:modified>
</cp:coreProperties>
</file>