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1" r:id="rId2"/>
    <p:sldId id="272" r:id="rId3"/>
    <p:sldId id="288" r:id="rId4"/>
    <p:sldId id="289" r:id="rId5"/>
    <p:sldId id="259" r:id="rId6"/>
    <p:sldId id="275" r:id="rId7"/>
    <p:sldId id="281" r:id="rId8"/>
    <p:sldId id="282" r:id="rId9"/>
    <p:sldId id="283" r:id="rId10"/>
    <p:sldId id="284" r:id="rId11"/>
    <p:sldId id="285" r:id="rId12"/>
    <p:sldId id="286" r:id="rId13"/>
    <p:sldId id="290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66"/>
    <a:srgbClr val="CC33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62156B-5178-43CC-A807-7B56FF1CE39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FAD8C0-D278-4A16-9C5C-9394E84D1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1.liveinternet.ru/images/attach/c/10/109/699/109699549_5022935_Bezimeni1_10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878687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«Қазіргі заманғы қазақстандық үшін үш тілді білу әркімнің дербес табыстылығының міндетті шарты»</a:t>
            </a:r>
            <a:endParaRPr lang="ru-RU" sz="4800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kk-KZ" sz="5400" dirty="0" smtClean="0">
              <a:latin typeface="Constantia" pitchFamily="18" charset="0"/>
              <a:cs typeface="Calibri" pitchFamily="34" charset="0"/>
            </a:endParaRPr>
          </a:p>
          <a:p>
            <a:pPr algn="r"/>
            <a:r>
              <a:rPr lang="kk-KZ" sz="4400" b="1" dirty="0" smtClean="0">
                <a:solidFill>
                  <a:srgbClr val="FFFF00"/>
                </a:solidFill>
                <a:latin typeface="Constantia" pitchFamily="18" charset="0"/>
                <a:cs typeface="Calibri" pitchFamily="34" charset="0"/>
              </a:rPr>
              <a:t>Н.Ә. Назарбаев</a:t>
            </a:r>
            <a:endParaRPr lang="ru-RU" sz="4400" b="1" dirty="0">
              <a:solidFill>
                <a:srgbClr val="FFFF00"/>
              </a:solidFill>
              <a:latin typeface="Constantia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lesnikovalud.ucoz.ru/_ph/4/28093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kk-KZ" sz="2400" b="1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kk-K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14393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</a:rPr>
              <a:t>Талдау-</a:t>
            </a:r>
            <a:r>
              <a:rPr lang="kk-KZ" sz="2800" b="1" i="1" dirty="0" smtClean="0">
                <a:solidFill>
                  <a:schemeClr val="bg1"/>
                </a:solidFill>
              </a:rPr>
              <a:t>дәйектер мен себептерге сәйкес ақпаратты тексеру және жіктеу. Қорытынды жасау және жалпылаудың болғанын растайтын дәлелдерді анықтау.</a:t>
            </a:r>
          </a:p>
          <a:p>
            <a:pPr algn="ctr"/>
            <a:endParaRPr lang="kk-KZ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(</a:t>
            </a:r>
            <a:r>
              <a:rPr lang="kk-KZ" sz="2000" b="1" i="1" dirty="0" smtClean="0">
                <a:solidFill>
                  <a:schemeClr val="bg1"/>
                </a:solidFill>
              </a:rPr>
              <a:t>оқушылардың етістіктің шақтарын қалай меңгергендігін қадағалау</a:t>
            </a:r>
            <a:r>
              <a:rPr lang="en-US" sz="2000" b="1" i="1" dirty="0" smtClean="0">
                <a:solidFill>
                  <a:schemeClr val="bg1"/>
                </a:solidFill>
              </a:rPr>
              <a:t>)</a:t>
            </a:r>
            <a:endParaRPr lang="kk-KZ" sz="2000" b="1" i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  <a:ea typeface="MS PMincho" pitchFamily="18" charset="-128"/>
              </a:rPr>
              <a:t>   </a:t>
            </a:r>
          </a:p>
          <a:p>
            <a:endParaRPr lang="kk-KZ" sz="36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36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8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8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8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a typeface="MS PMincho" pitchFamily="18" charset="-128"/>
              </a:rPr>
              <a:t>«</a:t>
            </a:r>
            <a:r>
              <a:rPr lang="kk-KZ" sz="2800" b="1" dirty="0" smtClean="0">
                <a:solidFill>
                  <a:srgbClr val="FFFF00"/>
                </a:solidFill>
                <a:ea typeface="MS PMincho" pitchFamily="18" charset="-128"/>
              </a:rPr>
              <a:t>Бәйге</a:t>
            </a:r>
            <a:r>
              <a:rPr lang="ru-RU" sz="2800" b="1" dirty="0" smtClean="0">
                <a:solidFill>
                  <a:srgbClr val="FFFF00"/>
                </a:solidFill>
                <a:ea typeface="MS PMincho" pitchFamily="18" charset="-128"/>
              </a:rPr>
              <a:t>»</a:t>
            </a:r>
            <a:endParaRPr lang="kk-KZ" sz="2800" b="1" i="1" dirty="0" smtClean="0">
              <a:solidFill>
                <a:schemeClr val="bg1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www.minber.kz/wp-content/uploads/2014/06/at-ja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2000264" cy="2428892"/>
          </a:xfrm>
          <a:prstGeom prst="rect">
            <a:avLst/>
          </a:prstGeom>
          <a:noFill/>
        </p:spPr>
      </p:pic>
      <p:pic>
        <p:nvPicPr>
          <p:cNvPr id="6" name="Рисунок 5" descr="C:\Users\user\Desktop\сем 30.01.16\30.01.16 фото видео\IMG_66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429000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43438" y="5357826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kk-KZ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перфокартой. Предлагается определить нужное время данных предложений на трех языках. </a:t>
            </a:r>
            <a:endParaRPr kumimoji="0" lang="kk-KZ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семинар материал\20160310_0912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lesnikovalud.ucoz.ru/_ph/4/28093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kk-K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2892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80724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FF00"/>
                </a:solidFill>
              </a:rPr>
              <a:t>Жинақтау- </a:t>
            </a:r>
            <a:r>
              <a:rPr lang="kk-KZ" sz="2800" b="1" i="1" dirty="0" smtClean="0">
                <a:solidFill>
                  <a:schemeClr val="bg1"/>
                </a:solidFill>
              </a:rPr>
              <a:t>жаңа үлгіде әртүрлі тәсілдермен элементтерді қиыстыру арқылы ақпаратты жүйелеу немесе балама шешім ұсыну</a:t>
            </a:r>
          </a:p>
          <a:p>
            <a:endParaRPr lang="kk-KZ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a typeface="MS PMincho" pitchFamily="18" charset="-128"/>
              </a:rPr>
              <a:t>(</a:t>
            </a:r>
            <a:r>
              <a:rPr lang="kk-KZ" sz="2000" b="1" i="1" dirty="0" smtClean="0">
                <a:solidFill>
                  <a:schemeClr val="bg1"/>
                </a:solidFill>
                <a:ea typeface="MS PMincho" pitchFamily="18" charset="-128"/>
              </a:rPr>
              <a:t>жаңа нәтиже ретінде оқу материалдарын мүлдем өзгеше реттейтін хабарлама </a:t>
            </a:r>
            <a:r>
              <a:rPr lang="en-US" sz="2000" b="1" i="1" dirty="0" smtClean="0">
                <a:solidFill>
                  <a:schemeClr val="bg1"/>
                </a:solidFill>
                <a:ea typeface="MS PMincho" pitchFamily="18" charset="-128"/>
              </a:rPr>
              <a:t>(</a:t>
            </a:r>
            <a:r>
              <a:rPr lang="kk-KZ" sz="2000" b="1" i="1" dirty="0" smtClean="0">
                <a:solidFill>
                  <a:schemeClr val="bg1"/>
                </a:solidFill>
                <a:ea typeface="MS PMincho" pitchFamily="18" charset="-128"/>
              </a:rPr>
              <a:t>баяндама, сөз, схемалар, жұмыс жоспары т.б.</a:t>
            </a:r>
            <a:r>
              <a:rPr lang="en-US" sz="2000" b="1" i="1" dirty="0" smtClean="0">
                <a:solidFill>
                  <a:schemeClr val="bg1"/>
                </a:solidFill>
                <a:ea typeface="MS PMincho" pitchFamily="18" charset="-128"/>
              </a:rPr>
              <a:t>))</a:t>
            </a:r>
            <a:endParaRPr lang="ru-RU" sz="2000" b="1" i="1" dirty="0" smtClean="0">
              <a:solidFill>
                <a:schemeClr val="bg1"/>
              </a:solidFill>
              <a:ea typeface="MS PMincho" pitchFamily="18" charset="-128"/>
            </a:endParaRPr>
          </a:p>
          <a:p>
            <a:endParaRPr lang="ru-RU" sz="28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8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8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4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4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endParaRPr lang="ru-RU" sz="2400" b="1" dirty="0" smtClean="0">
              <a:solidFill>
                <a:srgbClr val="FFFF00"/>
              </a:solidFill>
              <a:ea typeface="MS PMincho" pitchFamily="18" charset="-128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a typeface="MS PMincho" pitchFamily="18" charset="-128"/>
              </a:rPr>
              <a:t>«</a:t>
            </a:r>
            <a:r>
              <a:rPr lang="kk-KZ" sz="2400" b="1" dirty="0" smtClean="0">
                <a:solidFill>
                  <a:srgbClr val="FFFF00"/>
                </a:solidFill>
              </a:rPr>
              <a:t>Арқан тарту</a:t>
            </a:r>
            <a:r>
              <a:rPr lang="ru-RU" sz="2400" b="1" dirty="0" smtClean="0">
                <a:solidFill>
                  <a:srgbClr val="FFFF00"/>
                </a:solidFill>
                <a:ea typeface="MS PMincho" pitchFamily="18" charset="-128"/>
              </a:rPr>
              <a:t>»</a:t>
            </a:r>
            <a:endParaRPr lang="kk-KZ" sz="2400" b="1" dirty="0" smtClean="0">
              <a:solidFill>
                <a:srgbClr val="FFFF00"/>
              </a:solidFill>
            </a:endParaRPr>
          </a:p>
        </p:txBody>
      </p:sp>
      <p:pic>
        <p:nvPicPr>
          <p:cNvPr id="31746" name="Picture 2" descr="https://upload.wikimedia.org/wikipedia/kk/5/53/%D0%90%D0%BB%D1%82%D1%8B%D0%B1%D0%B0%D0%BA%D0%B0%D0%B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2071702" cy="1571636"/>
          </a:xfrm>
          <a:prstGeom prst="rect">
            <a:avLst/>
          </a:prstGeom>
          <a:noFill/>
        </p:spPr>
      </p:pic>
      <p:pic>
        <p:nvPicPr>
          <p:cNvPr id="7" name="Рисунок 6" descr="C:\Users\user\Desktop\сем 30.01.16\30.01.16 фото видео\IMG-20160130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643314"/>
            <a:ext cx="36433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4857760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1-топқа сурет салып ағылшын тілінде әңгімелуді, 2- топқа орыс тілінде кесте арқылы мәтіннің мазмұнын жеткізуге,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топқа қазақ тілінде мәтіннен тірек сөздерін алып, бір шумақ өлең құрастыруды ұсынады.</a:t>
            </a:r>
            <a:endParaRPr kumimoji="0" lang="kk-KZ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user\Desktop\семинар материал\20160310_091230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7000892" y="4714884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lesnikovalud.ucoz.ru/_ph/4/28093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5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k-KZ" sz="2800" b="1" dirty="0" smtClean="0">
                <a:solidFill>
                  <a:srgbClr val="FFFF00"/>
                </a:solidFill>
              </a:rPr>
              <a:t>Бағалау-</a:t>
            </a:r>
            <a:r>
              <a:rPr lang="kk-KZ" sz="2800" dirty="0" smtClean="0"/>
              <a:t> </a:t>
            </a:r>
            <a:r>
              <a:rPr lang="kk-KZ" sz="2800" b="1" i="1" dirty="0" smtClean="0">
                <a:solidFill>
                  <a:schemeClr val="bg1"/>
                </a:solidFill>
              </a:rPr>
              <a:t>пікірмен таныстыру және оны дәлелдеу, ақпарат  бойынша қорытынды жасау, бірқатар критерийлердің негізінде идеяларды негіздеу және жұмыс сапасын бағалау.</a:t>
            </a:r>
          </a:p>
          <a:p>
            <a:pPr marL="342900" indent="-342900" algn="ctr"/>
            <a:r>
              <a:rPr lang="en-US" sz="2800" b="1" i="1" dirty="0" smtClean="0">
                <a:solidFill>
                  <a:schemeClr val="bg1"/>
                </a:solidFill>
              </a:rPr>
              <a:t>(</a:t>
            </a:r>
            <a:r>
              <a:rPr lang="kk-KZ" sz="2400" b="1" i="1" dirty="0" smtClean="0">
                <a:solidFill>
                  <a:schemeClr val="bg1"/>
                </a:solidFill>
              </a:rPr>
              <a:t>оқу материалының маңызын анықтау, ол туралы өзіндік пікір келтіру, ойын білдіру, шешім қабылдау</a:t>
            </a:r>
            <a:r>
              <a:rPr lang="en-US" sz="2400" b="1" i="1" dirty="0" smtClean="0">
                <a:solidFill>
                  <a:schemeClr val="bg1"/>
                </a:solidFill>
              </a:rPr>
              <a:t>)</a:t>
            </a:r>
            <a:endParaRPr lang="kk-KZ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28860" y="4071942"/>
            <a:ext cx="25717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ыдел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главную идею учебного материала, высказать свое мнение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данному уроку.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Каждой группе предлагается заполнить карту оценивания по таксономии Блума.</a:t>
            </a:r>
            <a:endParaRPr kumimoji="0" lang="kk-KZ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сем 30.01.16\30.01.16 фото видео\IMG_6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1785950" cy="23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5500702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i="1" dirty="0" smtClean="0">
                <a:solidFill>
                  <a:schemeClr val="bg1"/>
                </a:solidFill>
              </a:rPr>
              <a:t>Менің тілім ХХI ғасырда қандай болады? Үш тіл білу маңызды ма?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72066" y="3929066"/>
            <a:ext cx="34290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Calibri" pitchFamily="34" charset="0"/>
              </a:rPr>
              <a:t>Етістіктің шақтары тақырыбы бойынша мен нені үйрендім? Сабақ қандай дәрежеде өтті?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ny-kartinki.ru/_ph/76/2/852190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4285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Кері байланыс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3000364" y="4572008"/>
            <a:ext cx="3214710" cy="207170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сабақта нені өзгерткің келеді, сенің қалауың?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357950" y="4214818"/>
            <a:ext cx="2786050" cy="23574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сабақ өзгеше болды ма?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0" y="500042"/>
            <a:ext cx="3786182" cy="242889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бүгінгі сабақтан </a:t>
            </a:r>
          </a:p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не үйрендіңіздер?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572264" y="428604"/>
            <a:ext cx="2357454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сабақта өзіңе қандай акпарат алдың?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28596" y="3500438"/>
            <a:ext cx="2500330" cy="22860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сабақта қандай тапсырма қиындық тудырды? </a:t>
            </a:r>
            <a:endParaRPr lang="ru-RU" b="1" i="1" dirty="0">
              <a:solidFill>
                <a:srgbClr val="7030A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86182" y="785794"/>
            <a:ext cx="2000264" cy="1714512"/>
            <a:chOff x="2786065" y="3500458"/>
            <a:chExt cx="3230616" cy="3247922"/>
          </a:xfrm>
        </p:grpSpPr>
        <p:sp>
          <p:nvSpPr>
            <p:cNvPr id="13" name="Овал 12"/>
            <p:cNvSpPr/>
            <p:nvPr/>
          </p:nvSpPr>
          <p:spPr>
            <a:xfrm>
              <a:off x="2786065" y="3500458"/>
              <a:ext cx="3230616" cy="3247922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090282" y="4339505"/>
              <a:ext cx="1938369" cy="1786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pic>
        <p:nvPicPr>
          <p:cNvPr id="15" name="Рисунок 14" descr="C:\Users\user\Desktop\20160309_163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786050" y="2500306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20160309_1629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214810" y="3429000"/>
            <a:ext cx="314327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сем 30.01.16\30.01.16 фото видео\IMG-20160130-WA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643182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5357818" y="1714488"/>
            <a:ext cx="1785950" cy="1714512"/>
            <a:chOff x="3429022" y="0"/>
            <a:chExt cx="4731258" cy="3619244"/>
          </a:xfrm>
        </p:grpSpPr>
        <p:sp>
          <p:nvSpPr>
            <p:cNvPr id="19" name="Овал 18"/>
            <p:cNvSpPr/>
            <p:nvPr/>
          </p:nvSpPr>
          <p:spPr>
            <a:xfrm>
              <a:off x="3429022" y="0"/>
              <a:ext cx="4731258" cy="3619244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4059856" y="633367"/>
              <a:ext cx="3469589" cy="162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chool-box.ru/images/stories/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43999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Көп тілділік-өмір құбылысы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42910" y="3071810"/>
            <a:ext cx="2786082" cy="13573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 екі немесе үш мұғалімнің өткізуі 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143240" y="1643050"/>
            <a:ext cx="3571900" cy="1285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143636" y="3357562"/>
            <a:ext cx="2714644" cy="1285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928926" y="5000636"/>
            <a:ext cx="3643338" cy="15001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 rot="19550501">
            <a:off x="1690659" y="4833463"/>
            <a:ext cx="993558" cy="14749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3371252">
            <a:off x="7296162" y="4779186"/>
            <a:ext cx="979316" cy="14783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9110421">
            <a:off x="7317736" y="1126676"/>
            <a:ext cx="1036997" cy="14415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3098252">
            <a:off x="1329242" y="1133162"/>
            <a:ext cx="1113169" cy="1572966"/>
          </a:xfrm>
          <a:prstGeom prst="curvedRightArrow">
            <a:avLst>
              <a:gd name="adj1" fmla="val 25000"/>
              <a:gd name="adj2" fmla="val 457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2928934"/>
            <a:ext cx="364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Практикаға енгізу перспективасы</a:t>
            </a:r>
            <a:endParaRPr lang="ru-RU" sz="1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1214422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Үш тіл білудің тиімділігі</a:t>
            </a:r>
          </a:p>
          <a:p>
            <a:r>
              <a:rPr lang="kk-KZ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450057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Әлеуметтік мәнділігі</a:t>
            </a:r>
            <a:endParaRPr lang="ru-RU" sz="1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264318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Ерекшелігі</a:t>
            </a:r>
            <a:endParaRPr lang="ru-RU" sz="1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43636" y="3357562"/>
            <a:ext cx="2714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мектепте</a:t>
            </a:r>
            <a:r>
              <a:rPr kumimoji="0" lang="kk-KZ" sz="16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пәндерді біріктіріп сабақ өткізуді және мектептің сабақ кестесіне кірістіруді ұсынамыз</a:t>
            </a:r>
            <a:endParaRPr kumimoji="0" lang="kk-KZ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714489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оқушының  үш тілде ойлай білу қабілеті, сөйлеу, жазу қабілеттері  қалыптасады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5000635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оқушыларды өзгермелі өмірге бейімделуіне, алған білімдерін өмірде кез-келген жағдайда әлеуметтік ортада қолдана алуға үйрету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03.radikal.ru/i176/1004/62/c1b45fc15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«№11 </a:t>
            </a:r>
            <a:r>
              <a:rPr lang="kk-KZ" sz="2000" b="1" dirty="0" smtClean="0">
                <a:solidFill>
                  <a:srgbClr val="C00000"/>
                </a:solidFill>
              </a:rPr>
              <a:t>мамандандырылған  физика-математикалық мектебі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коммуналдық мемлекеттік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</a:rPr>
              <a:t>мекемесі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kk-KZ" sz="2000" b="1" dirty="0" smtClean="0">
                <a:solidFill>
                  <a:srgbClr val="C00000"/>
                </a:solidFill>
              </a:rPr>
              <a:t>Ақтау қаласы</a:t>
            </a:r>
          </a:p>
          <a:p>
            <a:endParaRPr lang="kk-KZ" sz="2000" b="1" dirty="0" smtClean="0">
              <a:solidFill>
                <a:srgbClr val="C00000"/>
              </a:solidFill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</a:rPr>
              <a:t>Авторлық бірлестік </a:t>
            </a: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kk-KZ" sz="2000" b="1" dirty="0" smtClean="0">
                <a:solidFill>
                  <a:srgbClr val="002060"/>
                </a:solidFill>
              </a:rPr>
              <a:t>ұжым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kk-KZ" sz="20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311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кір. саб. 22.01.16\FullSizeRender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3116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Рахимова Сауле Рахышевна                  Дельмухамбетова 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Елдашова Жамал                                         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орыс тілі пәні мұғалімі                      Манзия Айдынгалиевна                            қазақ тілі мен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ағылшын тілі                                    әдебиеті пәні  мұғалімі                     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пәні мұғалімі</a:t>
            </a: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G:\жАНА ЖЫЛ МҰҒ-2010 - копия\ST8303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0153" t="21766" r="43969" b="39999"/>
          <a:stretch/>
        </p:blipFill>
        <p:spPr bwMode="auto">
          <a:xfrm flipH="1">
            <a:off x="500034" y="2000240"/>
            <a:ext cx="2428892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drobs.ru/opyat/4/fon_svet_polosy_pyatna_odnotonnyy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Лента лицом вверх 5"/>
          <p:cNvSpPr/>
          <p:nvPr/>
        </p:nvSpPr>
        <p:spPr>
          <a:xfrm>
            <a:off x="0" y="857232"/>
            <a:ext cx="9144000" cy="85725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Интеграциялық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кіріктірілген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сабақ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Тақырыбы: Етістіктің шақтары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2500306"/>
            <a:ext cx="3357554" cy="36433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Үш тілде сөйлеу қабілетін дамыту.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Етістіктің шақтары туралы  білімдерін дамыту.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786446" y="2500306"/>
            <a:ext cx="3357554" cy="36433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 тілде сөйлеу, ойлау, жазу қабілеттері нығайады, етістіктің шақтары туралы  білім деңгейлерін тереңдетеді,  ойды жүйелі жинақтауға үйренеді.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85736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chemeClr val="bg1"/>
                </a:solidFill>
              </a:rPr>
              <a:t>Мақсаты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185736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bg1"/>
                </a:solidFill>
              </a:rPr>
              <a:t>         Күтілетін нәтиже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chemeClr val="bg1"/>
                </a:solidFill>
              </a:rPr>
              <a:t>Инновациялық жоба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3071802" y="2428868"/>
            <a:ext cx="3071834" cy="36433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Әртүрлі деңгейлердегі тапсырмаларды үш тілде орындауға үйренеді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192880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chemeClr val="bg1"/>
                </a:solidFill>
              </a:rPr>
              <a:t>Тиімділігі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1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Тақырыптың өзектілігі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endParaRPr lang="kk-KZ" b="1" i="1" dirty="0" smtClean="0">
              <a:solidFill>
                <a:srgbClr val="FF0000"/>
              </a:solidFill>
            </a:endParaRPr>
          </a:p>
          <a:p>
            <a:r>
              <a:rPr lang="kk-KZ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928670"/>
            <a:ext cx="3295054" cy="278608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Прямая со стрелкой 8"/>
          <p:cNvCxnSpPr/>
          <p:nvPr/>
        </p:nvCxnSpPr>
        <p:spPr>
          <a:xfrm rot="10800000" flipV="1">
            <a:off x="2571736" y="3714752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4"/>
            <a:endCxn id="26" idx="0"/>
          </p:cNvCxnSpPr>
          <p:nvPr/>
        </p:nvCxnSpPr>
        <p:spPr>
          <a:xfrm rot="5400000">
            <a:off x="4109880" y="3962559"/>
            <a:ext cx="500066" cy="4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4"/>
          </p:cNvCxnSpPr>
          <p:nvPr/>
        </p:nvCxnSpPr>
        <p:spPr>
          <a:xfrm rot="16200000" flipH="1">
            <a:off x="5038573" y="3038317"/>
            <a:ext cx="500066" cy="1852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57158" y="2571744"/>
            <a:ext cx="235745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k-KZ" b="1" dirty="0" smtClean="0"/>
          </a:p>
          <a:p>
            <a:pPr lvl="0"/>
            <a:endParaRPr lang="kk-KZ" b="1" dirty="0" smtClean="0"/>
          </a:p>
          <a:p>
            <a:pPr lvl="0" algn="ctr"/>
            <a:r>
              <a:rPr lang="kk-KZ" sz="2800" b="1" dirty="0" smtClean="0"/>
              <a:t>қазақ тілі</a:t>
            </a:r>
          </a:p>
          <a:p>
            <a:pPr lvl="0"/>
            <a:endParaRPr lang="kk-KZ" b="1" dirty="0" smtClean="0"/>
          </a:p>
          <a:p>
            <a:pPr lvl="0"/>
            <a:endParaRPr lang="kk-KZ" b="1" dirty="0" smtClean="0"/>
          </a:p>
          <a:p>
            <a:pPr lvl="0"/>
            <a:endParaRPr lang="ru-RU" b="1" dirty="0"/>
          </a:p>
        </p:txBody>
      </p:sp>
      <p:sp>
        <p:nvSpPr>
          <p:cNvPr id="26" name="Овал 25"/>
          <p:cNvSpPr/>
          <p:nvPr/>
        </p:nvSpPr>
        <p:spPr>
          <a:xfrm>
            <a:off x="3000364" y="4214818"/>
            <a:ext cx="271464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800" b="1" dirty="0" smtClean="0"/>
              <a:t>орыс тілі</a:t>
            </a:r>
            <a:endParaRPr lang="ru-RU" sz="2800" b="1" dirty="0"/>
          </a:p>
        </p:txBody>
      </p:sp>
      <p:sp>
        <p:nvSpPr>
          <p:cNvPr id="27" name="Овал 26"/>
          <p:cNvSpPr/>
          <p:nvPr/>
        </p:nvSpPr>
        <p:spPr>
          <a:xfrm>
            <a:off x="6143636" y="2643182"/>
            <a:ext cx="2714644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800" b="1" dirty="0" smtClean="0"/>
              <a:t>ағылшын тілі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5720" y="4857760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000" b="1" dirty="0" smtClean="0"/>
              <a:t>мемлекетік тіл-мемлекет құрушы ұлттық тіл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28860" y="5715016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000" b="1" dirty="0" smtClean="0"/>
              <a:t>ұлы байлық, халықаралық қарым-қатынас тілі 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29256" y="500063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000" b="1" dirty="0" smtClean="0"/>
              <a:t>ілгерілеушілік пен технологиялардың, </a:t>
            </a:r>
            <a:endParaRPr lang="ru-RU" sz="2000" b="1" dirty="0" smtClean="0"/>
          </a:p>
          <a:p>
            <a:pPr lvl="0" algn="ctr"/>
            <a:r>
              <a:rPr lang="kk-KZ" sz="2000" b="1" dirty="0" smtClean="0"/>
              <a:t>ғаламдық экономикаға  кірудің  негізгі тілі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03.radikal.ru/i176/1004/62/c1b45fc15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071834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1413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28604"/>
            <a:ext cx="53578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(ағыл.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Benjamin Bloom)</a:t>
            </a:r>
            <a:endParaRPr lang="kk-KZ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(1913-1999) </a:t>
            </a: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америкалық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психолог, </a:t>
            </a:r>
          </a:p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оқыту әдістерін зерделеген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таксономиясы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атауын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алған жүйені құрушы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i/istorija/Kultura-i-byt-Drevnej-Rusi/0003-006-Kakie-faktory-opredelili-ee-unikal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439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/>
              <a:t>Блум таксономиясы-СТО қарастыруға болатын ойлау дағдыларының кеңінен қолданылатын моделі</a:t>
            </a:r>
          </a:p>
          <a:p>
            <a:pPr algn="ctr"/>
            <a:endParaRPr lang="kk-KZ" sz="32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1480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3200" b="1" dirty="0" smtClean="0">
              <a:solidFill>
                <a:srgbClr val="00B050"/>
              </a:solidFill>
            </a:endParaRPr>
          </a:p>
          <a:p>
            <a:pPr algn="ctr"/>
            <a:endParaRPr lang="kk-KZ" sz="3200" b="1" dirty="0" smtClean="0">
              <a:solidFill>
                <a:srgbClr val="00B050"/>
              </a:solidFill>
            </a:endParaRPr>
          </a:p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Мақсаты: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4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kk-KZ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k-KZ" sz="3200" b="1" dirty="0" smtClean="0">
                <a:solidFill>
                  <a:srgbClr val="FF0000"/>
                </a:solidFill>
              </a:rPr>
              <a:t>1</a:t>
            </a:r>
            <a:r>
              <a:rPr lang="kk-KZ" sz="2800" b="1" dirty="0" smtClean="0">
                <a:solidFill>
                  <a:srgbClr val="FF0000"/>
                </a:solidFill>
              </a:rPr>
              <a:t>. танымдық</a:t>
            </a:r>
          </a:p>
          <a:p>
            <a:pPr>
              <a:buFont typeface="Wingdings" pitchFamily="2" charset="2"/>
              <a:buChar char="Ø"/>
            </a:pPr>
            <a:r>
              <a:rPr lang="kk-KZ" sz="2800" b="1" dirty="0" smtClean="0">
                <a:solidFill>
                  <a:srgbClr val="FF0000"/>
                </a:solidFill>
              </a:rPr>
              <a:t>2. эмоционалдық</a:t>
            </a:r>
          </a:p>
          <a:p>
            <a:pPr>
              <a:buFont typeface="Wingdings" pitchFamily="2" charset="2"/>
              <a:buChar char="Ø"/>
            </a:pPr>
            <a:r>
              <a:rPr lang="kk-KZ" sz="2800" b="1" dirty="0" smtClean="0">
                <a:solidFill>
                  <a:srgbClr val="FF0000"/>
                </a:solidFill>
              </a:rPr>
              <a:t>3. </a:t>
            </a:r>
            <a:r>
              <a:rPr lang="kk-KZ" sz="2800" b="1" dirty="0" smtClean="0">
                <a:solidFill>
                  <a:srgbClr val="FF0000"/>
                </a:solidFill>
              </a:rPr>
              <a:t>психомоторлық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kk-KZ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Оценка </a:t>
            </a:r>
            <a:r>
              <a:rPr lang="kk-KZ" sz="2400" b="1" dirty="0" smtClean="0">
                <a:solidFill>
                  <a:srgbClr val="FF0066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Бағалау </a:t>
            </a:r>
            <a:endParaRPr lang="ru-RU" sz="24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Синтез- Жинақтау 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kk-KZ" sz="24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</a:t>
            </a:r>
            <a:r>
              <a:rPr lang="kk-KZ" sz="2400" b="1" dirty="0" smtClean="0">
                <a:solidFill>
                  <a:srgbClr val="003366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Талдау </a:t>
            </a:r>
            <a:endParaRPr lang="ru-RU" sz="24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</a:t>
            </a:r>
            <a:r>
              <a:rPr lang="kk-KZ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Қолдану 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</a:t>
            </a:r>
            <a:r>
              <a:rPr lang="kk-KZ" sz="2400" b="1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Түсіну </a:t>
            </a:r>
            <a:endParaRPr lang="ru-RU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Знание </a:t>
            </a:r>
            <a:r>
              <a:rPr lang="kk-KZ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Білу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87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Білімді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игеруге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бағытталған  </a:t>
            </a:r>
            <a:r>
              <a:rPr lang="ru-RU" sz="2400" b="1" i="1" dirty="0" smtClean="0">
                <a:solidFill>
                  <a:srgbClr val="FF0000"/>
                </a:solidFill>
              </a:rPr>
              <a:t>6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қада</a:t>
            </a:r>
            <a:r>
              <a:rPr lang="ru-RU" sz="2400" b="1" dirty="0" err="1" smtClean="0">
                <a:solidFill>
                  <a:srgbClr val="FF0000"/>
                </a:solidFill>
              </a:rPr>
              <a:t>м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lesnikovalud.ucoz.ru/_ph/4/28093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5"/>
            <a:ext cx="82153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kk-KZ" sz="2400" b="1" dirty="0" smtClean="0">
                <a:solidFill>
                  <a:srgbClr val="FFFF00"/>
                </a:solidFill>
              </a:rPr>
              <a:t>Білу-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Фактілерді, жағдайларды, негізгі тұжырымдамалар мен жауаптарды көрсету арқылы өткен материалдың есте сақталғанын растау, ережелер мен анықтамаларды қайталау, қолдануды жүйеге келтіру.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етістіктің шақтары бойынша оқушының білімін растау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kk-KZ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42900" lvl="0" indent="-342900"/>
            <a:r>
              <a:rPr lang="ru-RU" sz="2400" b="1" dirty="0" smtClean="0">
                <a:solidFill>
                  <a:srgbClr val="FFFF00"/>
                </a:solidFill>
                <a:latin typeface="+mj-lt"/>
                <a:ea typeface="MS PMincho" pitchFamily="18" charset="-128"/>
              </a:rPr>
              <a:t>                    </a:t>
            </a:r>
          </a:p>
          <a:p>
            <a:pPr marL="342900" lvl="0" indent="-342900"/>
            <a:endParaRPr lang="ru-RU" sz="2400" b="1" dirty="0" smtClean="0">
              <a:solidFill>
                <a:srgbClr val="FFFF00"/>
              </a:solidFill>
              <a:latin typeface="+mj-lt"/>
              <a:ea typeface="MS PMincho" pitchFamily="18" charset="-128"/>
            </a:endParaRPr>
          </a:p>
          <a:p>
            <a:pPr marL="342900" lvl="0" indent="-342900"/>
            <a:endParaRPr lang="ru-RU" sz="2400" b="1" dirty="0" smtClean="0">
              <a:solidFill>
                <a:srgbClr val="FFFF00"/>
              </a:solidFill>
              <a:latin typeface="+mj-lt"/>
              <a:ea typeface="MS PMincho" pitchFamily="18" charset="-128"/>
            </a:endParaRPr>
          </a:p>
          <a:p>
            <a:pPr marL="342900" lvl="0" indent="-342900"/>
            <a:endParaRPr lang="ru-RU" sz="2400" b="1" dirty="0" smtClean="0">
              <a:solidFill>
                <a:srgbClr val="FFFF00"/>
              </a:solidFill>
              <a:latin typeface="+mj-lt"/>
              <a:ea typeface="MS PMincho" pitchFamily="18" charset="-128"/>
            </a:endParaRPr>
          </a:p>
          <a:p>
            <a:pPr marL="342900" lvl="0" indent="-342900"/>
            <a:endParaRPr lang="ru-RU" sz="2400" b="1" dirty="0" smtClean="0">
              <a:solidFill>
                <a:srgbClr val="FFFF00"/>
              </a:solidFill>
              <a:latin typeface="+mj-lt"/>
              <a:ea typeface="MS PMincho" pitchFamily="18" charset="-128"/>
            </a:endParaRPr>
          </a:p>
          <a:p>
            <a:pPr marL="342900" lvl="0" indent="-342900"/>
            <a:r>
              <a:rPr lang="ru-RU" sz="2400" b="1" dirty="0" smtClean="0">
                <a:solidFill>
                  <a:srgbClr val="FFFF00"/>
                </a:solidFill>
                <a:latin typeface="+mj-lt"/>
                <a:ea typeface="MS PMincho" pitchFamily="18" charset="-128"/>
              </a:rPr>
              <a:t>   </a:t>
            </a:r>
          </a:p>
          <a:p>
            <a:pPr marL="342900" lvl="0" indent="-342900"/>
            <a:endParaRPr lang="ru-RU" sz="2400" b="1" dirty="0" smtClean="0">
              <a:solidFill>
                <a:srgbClr val="FFFF00"/>
              </a:solidFill>
              <a:latin typeface="+mj-lt"/>
              <a:ea typeface="MS PMincho" pitchFamily="18" charset="-128"/>
            </a:endParaRPr>
          </a:p>
          <a:p>
            <a:pPr marL="342900" lvl="0" indent="-342900"/>
            <a:r>
              <a:rPr lang="ru-RU" sz="2400" b="1" dirty="0" smtClean="0">
                <a:solidFill>
                  <a:srgbClr val="FFFF00"/>
                </a:solidFill>
                <a:latin typeface="+mj-lt"/>
                <a:ea typeface="MS PMincho" pitchFamily="18" charset="-128"/>
              </a:rPr>
              <a:t> </a:t>
            </a:r>
          </a:p>
          <a:p>
            <a:pPr marL="342900" lvl="0" indent="-342900"/>
            <a:r>
              <a:rPr lang="ru-RU" sz="3600" b="1" dirty="0" smtClean="0">
                <a:solidFill>
                  <a:srgbClr val="FFFF00"/>
                </a:solidFill>
                <a:latin typeface="+mj-lt"/>
                <a:ea typeface="MS PMincho" pitchFamily="18" charset="-128"/>
              </a:rPr>
              <a:t>«</a:t>
            </a:r>
            <a:r>
              <a:rPr lang="kk-KZ" sz="3600" b="1" dirty="0" smtClean="0">
                <a:solidFill>
                  <a:srgbClr val="FFFF00"/>
                </a:solidFill>
                <a:latin typeface="+mj-lt"/>
                <a:ea typeface="MS PMincho" pitchFamily="18" charset="-128"/>
              </a:rPr>
              <a:t>Шашу 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MS PMincho" pitchFamily="18" charset="-128"/>
              </a:rPr>
              <a:t>»</a:t>
            </a:r>
            <a:endParaRPr lang="kk-KZ" sz="3600" b="1" dirty="0" smtClean="0">
              <a:latin typeface="+mj-lt"/>
              <a:ea typeface="MS PMincho" pitchFamily="18" charset="-128"/>
              <a:cs typeface="Times New Roman" pitchFamily="18" charset="0"/>
            </a:endParaRPr>
          </a:p>
          <a:p>
            <a:pPr marL="342900" lvl="0" indent="-342900"/>
            <a:endParaRPr lang="ru-RU" dirty="0"/>
          </a:p>
        </p:txBody>
      </p:sp>
      <p:pic>
        <p:nvPicPr>
          <p:cNvPr id="1026" name="Picture 2" descr="http://fs00.infourok.ru/images/doc/37/46735/hello_html_m1bb3db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2214578" cy="2786082"/>
          </a:xfrm>
          <a:prstGeom prst="rect">
            <a:avLst/>
          </a:prstGeom>
          <a:noFill/>
        </p:spPr>
      </p:pic>
      <p:pic>
        <p:nvPicPr>
          <p:cNvPr id="5" name="Picture 6" descr="C:\Users\user\Desktop\сем 30.01.16\30.01.16 фото видео\IMG-20160130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14620"/>
            <a:ext cx="3344932" cy="1857388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43372" y="4714884"/>
            <a:ext cx="22860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tasks: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types of  English Tenses  do you know?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929322" y="5572140"/>
            <a:ext cx="29289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 тілі пәнінен сұрақтар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Берілген сөйлем қай шақта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қалай жасалып тұр?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71736" y="5572140"/>
            <a:ext cx="30718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Орыс тілі бойынша сұрақ: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Выписать глаголы, определить время.  </a:t>
            </a:r>
            <a:endParaRPr kumimoji="0" lang="kk-KZ" sz="1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lesnikovalud.ucoz.ru/_ph/4/28093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kk-K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2153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</a:rPr>
              <a:t>Түсіну -</a:t>
            </a:r>
            <a:r>
              <a:rPr lang="kk-KZ" sz="2400" dirty="0" smtClean="0"/>
              <a:t> </a:t>
            </a:r>
            <a:r>
              <a:rPr lang="kk-KZ" sz="2400" b="1" i="1" dirty="0" smtClean="0">
                <a:solidFill>
                  <a:schemeClr val="bg2"/>
                </a:solidFill>
              </a:rPr>
              <a:t>негізгі идеяларды ұйымдастыру, салыстыру, түсіндіру, сипаттау және бекіту жолымен фактілер мен идеяларды түсінетіндігін көрсету. </a:t>
            </a:r>
          </a:p>
          <a:p>
            <a:pPr algn="ctr"/>
            <a:endParaRPr lang="kk-KZ" sz="2400" b="1" i="1" dirty="0" smtClean="0">
              <a:solidFill>
                <a:schemeClr val="bg2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bg2"/>
                </a:solidFill>
              </a:rPr>
              <a:t>(</a:t>
            </a:r>
            <a:r>
              <a:rPr lang="kk-KZ" sz="2000" b="1" i="1" dirty="0" smtClean="0">
                <a:solidFill>
                  <a:schemeClr val="bg2"/>
                </a:solidFill>
              </a:rPr>
              <a:t>етістіктің сөйлемде қолданысын түсінгендігін байқау</a:t>
            </a:r>
            <a:r>
              <a:rPr lang="en-US" sz="2000" b="1" i="1" dirty="0" smtClean="0">
                <a:solidFill>
                  <a:schemeClr val="bg2"/>
                </a:solidFill>
              </a:rPr>
              <a:t>)</a:t>
            </a:r>
            <a:endParaRPr lang="kk-KZ" sz="2000" b="1" i="1" dirty="0" smtClean="0">
              <a:solidFill>
                <a:schemeClr val="bg2"/>
              </a:solidFill>
            </a:endParaRPr>
          </a:p>
          <a:p>
            <a:endParaRPr lang="kk-KZ" sz="2400" b="1" dirty="0" smtClean="0">
              <a:solidFill>
                <a:srgbClr val="FFFF00"/>
              </a:solidFill>
            </a:endParaRPr>
          </a:p>
          <a:p>
            <a:endParaRPr lang="kk-KZ" sz="2400" b="1" dirty="0" smtClean="0">
              <a:solidFill>
                <a:srgbClr val="FFFF00"/>
              </a:solidFill>
            </a:endParaRPr>
          </a:p>
          <a:p>
            <a:endParaRPr lang="kk-KZ" sz="2400" b="1" dirty="0" smtClean="0">
              <a:solidFill>
                <a:srgbClr val="FFFF00"/>
              </a:solidFill>
            </a:endParaRPr>
          </a:p>
          <a:p>
            <a:endParaRPr lang="kk-KZ" sz="2400" b="1" dirty="0" smtClean="0">
              <a:solidFill>
                <a:srgbClr val="FFFF00"/>
              </a:solidFill>
            </a:endParaRPr>
          </a:p>
          <a:p>
            <a:endParaRPr lang="kk-KZ" sz="2400" b="1" dirty="0" smtClean="0">
              <a:solidFill>
                <a:srgbClr val="FFFF00"/>
              </a:solidFill>
            </a:endParaRPr>
          </a:p>
          <a:p>
            <a:endParaRPr lang="kk-KZ" sz="3600" b="1" dirty="0" smtClean="0">
              <a:solidFill>
                <a:srgbClr val="FFFF00"/>
              </a:solidFill>
            </a:endParaRPr>
          </a:p>
          <a:p>
            <a:endParaRPr lang="kk-KZ" sz="3600" b="1" dirty="0" smtClean="0">
              <a:solidFill>
                <a:srgbClr val="FFFF00"/>
              </a:solidFill>
            </a:endParaRPr>
          </a:p>
          <a:p>
            <a:r>
              <a:rPr lang="kk-KZ" sz="3600" b="1" dirty="0" smtClean="0">
                <a:solidFill>
                  <a:srgbClr val="FFFF00"/>
                </a:solidFill>
              </a:rPr>
              <a:t>"Той бастар"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://cs623429.vk.me/v623429059/1adbc/rgLWmZY1SK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2500330" cy="2071702"/>
          </a:xfrm>
          <a:prstGeom prst="rect">
            <a:avLst/>
          </a:prstGeom>
          <a:noFill/>
        </p:spPr>
      </p:pic>
      <p:pic>
        <p:nvPicPr>
          <p:cNvPr id="7" name="Рисунок 6" descr="C:\Users\user\Desktop\сем 30.01.16\IMG_6640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21468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786182" y="5286388"/>
            <a:ext cx="450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Берілген сөйлемге етістік қойып, үш шақта жазу тапсырмасы беріледі. Сол сөйлемдерді орыс және ағылшын тілдеріне аударыңдар.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Асан досымен серуен.... )</a:t>
            </a:r>
            <a:endParaRPr kumimoji="0" lang="kk-KZ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lesnikovalud.ucoz.ru/_ph/4/280936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kk-K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</a:rPr>
              <a:t>Қолдану- </a:t>
            </a:r>
            <a:r>
              <a:rPr lang="kk-KZ" sz="2400" b="1" i="1" dirty="0" smtClean="0">
                <a:solidFill>
                  <a:schemeClr val="bg1"/>
                </a:solidFill>
              </a:rPr>
              <a:t>жаңа білімдерді  және  ережелерді  түрлі нұсқада пайдалану.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a typeface="MS PMincho" pitchFamily="18" charset="-128"/>
              </a:rPr>
              <a:t>«</a:t>
            </a:r>
            <a:r>
              <a:rPr lang="kk-KZ" sz="2800" b="1" dirty="0" smtClean="0">
                <a:solidFill>
                  <a:srgbClr val="FFFF00"/>
                </a:solidFill>
              </a:rPr>
              <a:t>Ұлттық 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</a:rPr>
              <a:t>тағамдар</a:t>
            </a:r>
            <a:r>
              <a:rPr lang="ru-RU" sz="2800" b="1" dirty="0" smtClean="0">
                <a:solidFill>
                  <a:srgbClr val="FFFF00"/>
                </a:solidFill>
                <a:ea typeface="MS PMincho" pitchFamily="18" charset="-128"/>
              </a:rPr>
              <a:t>»</a:t>
            </a:r>
          </a:p>
          <a:p>
            <a:pPr algn="ctr"/>
            <a:r>
              <a:rPr lang="kk-KZ" sz="2000" b="1" i="1" dirty="0" smtClean="0">
                <a:solidFill>
                  <a:schemeClr val="bg1"/>
                </a:solidFill>
                <a:ea typeface="MS PMincho" pitchFamily="18" charset="-128"/>
              </a:rPr>
              <a:t>     </a:t>
            </a:r>
            <a:r>
              <a:rPr lang="en-US" sz="2000" b="1" i="1" dirty="0" smtClean="0">
                <a:solidFill>
                  <a:schemeClr val="bg1"/>
                </a:solidFill>
                <a:ea typeface="MS PMincho" pitchFamily="18" charset="-128"/>
              </a:rPr>
              <a:t>(</a:t>
            </a:r>
            <a:r>
              <a:rPr lang="kk-KZ" sz="2000" b="1" i="1" dirty="0" smtClean="0">
                <a:solidFill>
                  <a:schemeClr val="bg1"/>
                </a:solidFill>
                <a:ea typeface="MS PMincho" pitchFamily="18" charset="-128"/>
              </a:rPr>
              <a:t>оқушылардың білімдерін және ережелерді түрлі нұсқада қолдануы</a:t>
            </a:r>
            <a:r>
              <a:rPr lang="en-US" sz="2000" b="1" i="1" dirty="0" smtClean="0">
                <a:solidFill>
                  <a:schemeClr val="bg1"/>
                </a:solidFill>
                <a:ea typeface="MS PMincho" pitchFamily="18" charset="-128"/>
              </a:rPr>
              <a:t>)</a:t>
            </a:r>
            <a:endParaRPr lang="kk-KZ" sz="2000" b="1" i="1" dirty="0" smtClean="0">
              <a:solidFill>
                <a:schemeClr val="bg1"/>
              </a:solidFill>
            </a:endParaRPr>
          </a:p>
        </p:txBody>
      </p:sp>
      <p:pic>
        <p:nvPicPr>
          <p:cNvPr id="29698" name="Picture 2" descr="http://surak.szh.kz/?qa=blob&amp;qa_blobid=5093032495160853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0"/>
            <a:ext cx="1643074" cy="1714512"/>
          </a:xfrm>
          <a:prstGeom prst="rect">
            <a:avLst/>
          </a:prstGeom>
          <a:noFill/>
        </p:spPr>
      </p:pic>
      <p:pic>
        <p:nvPicPr>
          <p:cNvPr id="29700" name="Picture 4" descr="http://massaget.kz/userdata/users/user_51386/13547756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643446"/>
            <a:ext cx="1928796" cy="1643074"/>
          </a:xfrm>
          <a:prstGeom prst="rect">
            <a:avLst/>
          </a:prstGeom>
          <a:noFill/>
        </p:spPr>
      </p:pic>
      <p:pic>
        <p:nvPicPr>
          <p:cNvPr id="29704" name="Picture 8" descr="http://baq.kz/userfiles/%D0%B5%D1%82%20%D1%82%D1%83%D1%80%D0%B0%D1%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786058"/>
            <a:ext cx="1785950" cy="1357322"/>
          </a:xfrm>
          <a:prstGeom prst="rect">
            <a:avLst/>
          </a:prstGeom>
          <a:noFill/>
        </p:spPr>
      </p:pic>
      <p:pic>
        <p:nvPicPr>
          <p:cNvPr id="29706" name="Picture 10" descr="http://el.kz/media/images/tiny_images/b91220924f0c57bd45a9046584eac24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256"/>
            <a:ext cx="1857388" cy="2071702"/>
          </a:xfrm>
          <a:prstGeom prst="rect">
            <a:avLst/>
          </a:prstGeom>
          <a:noFill/>
        </p:spPr>
      </p:pic>
      <p:pic>
        <p:nvPicPr>
          <p:cNvPr id="9" name="Рисунок 8" descr="C:\Users\user\Desktop\сем 30.01.16\30.01.16 фото видео\IMG-20160130-WA0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928934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28860" y="4714884"/>
            <a:ext cx="4000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next step of our lesson is named "National food". There are three verbs.  Use the verbs and compose the sentences in three times: Present Simple, Past Simple, Future Simple.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       сид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  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play)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1849</TotalTime>
  <Words>729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317</cp:revision>
  <dcterms:created xsi:type="dcterms:W3CDTF">2016-03-07T05:12:58Z</dcterms:created>
  <dcterms:modified xsi:type="dcterms:W3CDTF">2016-03-30T03:24:39Z</dcterms:modified>
</cp:coreProperties>
</file>