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7" r:id="rId6"/>
    <p:sldId id="269" r:id="rId7"/>
    <p:sldId id="268" r:id="rId8"/>
    <p:sldId id="259" r:id="rId9"/>
    <p:sldId id="260" r:id="rId10"/>
    <p:sldId id="261" r:id="rId11"/>
    <p:sldId id="262" r:id="rId12"/>
    <p:sldId id="264" r:id="rId13"/>
    <p:sldId id="26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319FA9-88B8-4686-BD70-625EDD3BA19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E98D400-CE06-4ECE-8F09-D83BEF22D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2_%D0%B0%D0%BF%D1%80%D0%B5%D0%BB%D1%8F" TargetMode="External"/><Relationship Id="rId3" Type="http://schemas.openxmlformats.org/officeDocument/2006/relationships/hyperlink" Target="https://ru.wikipedia.org/wiki/%D0%9A%D0%BE%D0%BD%D1%81%D1%82%D0%B8%D1%82%D1%83%D1%86%D0%B8%D0%BE%D0%BD%D0%BD%D0%BE%D0%B5_%D0%BF%D1%80%D0%B0%D0%B2%D0%BE" TargetMode="External"/><Relationship Id="rId7" Type="http://schemas.openxmlformats.org/officeDocument/2006/relationships/hyperlink" Target="https://ru.wikipedia.org/wiki/2014_%D0%B3%D0%BE%D0%B4" TargetMode="External"/><Relationship Id="rId2" Type="http://schemas.openxmlformats.org/officeDocument/2006/relationships/hyperlink" Target="https://ru.wikipedia.org/wiki/%D0%9E%D1%82%D1%80%D0%B0%D1%81%D0%BB%D1%8C_%D0%BF%D1%80%D0%B0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11_%D0%B0%D0%BF%D1%80%D0%B5%D0%BB%D1%8F" TargetMode="External"/><Relationship Id="rId5" Type="http://schemas.openxmlformats.org/officeDocument/2006/relationships/hyperlink" Target="https://ru.wikipedia.org/wiki/%D0%93%D0%BE%D1%81%D1%83%D0%B4%D0%B0%D1%80%D1%81%D1%82%D0%B2%D0%B5%D0%BD%D0%BD%D1%8B%D0%B9_%D0%A1%D0%BE%D0%B2%D0%B5%D1%82_%D0%A0%D0%B5%D1%81%D0%BF%D1%83%D0%B1%D0%BB%D0%B8%D0%BA%D0%B8_%D0%9A%D1%80%D1%8B%D0%BC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ru.wikipedia.org/wiki/%D0%9A%D0%BE%D0%BD%D1%81%D1%82%D0%B8%D1%82%D1%83%D1%86%D0%B8%D1%8F" TargetMode="External"/><Relationship Id="rId9" Type="http://schemas.openxmlformats.org/officeDocument/2006/relationships/hyperlink" Target="https://commons.wikimedia.org/wiki/File:Emblem_of_Crimea.svg?uselang=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91_%D0%B3%D0%BE%D0%B4" TargetMode="External"/><Relationship Id="rId2" Type="http://schemas.openxmlformats.org/officeDocument/2006/relationships/hyperlink" Target="https://ru.wikipedia.org/wiki/20_%D1%8F%D0%BD%D0%B2%D0%B0%D1%80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rimean_sovereignty_referendum,_19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2%D1%82%D0%BE%D0%BD%D0%BE%D0%BC%D0%BD%D0%B0%D1%8F_%D0%A0%D0%B5%D1%81%D0%BF%D1%83%D0%B1%D0%BB%D0%B8%D0%BA%D0%B0_%D0%9A%D1%80%D1%8B%D0%BC" TargetMode="External"/><Relationship Id="rId2" Type="http://schemas.openxmlformats.org/officeDocument/2006/relationships/hyperlink" Target="https://ru.wikipedia.org/wiki/%D0%9D%D0%BE%D1%80%D0%BC%D0%B0%D1%82%D0%B8%D0%B2%D0%BD%D0%BE-%D0%BF%D1%80%D0%B0%D0%B2%D0%BE%D0%B2%D0%BE%D0%B9_%D0%B0%D0%BA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2%D0%B5%D1%80%D1%85%D0%BE%D0%B2%D0%BD%D1%8B%D0%B9_%D0%A1%D0%BE%D0%B2%D0%B5%D1%82_%D0%90%D0%B2%D1%82%D0%BE%D0%BD%D0%BE%D0%BC%D0%BD%D0%BE%D0%B9_%D0%A0%D0%B5%D1%81%D0%BF%D1%83%D0%B1%D0%BB%D0%B8%D0%BA%D0%B8_%D0%9A%D1%80%D1%8B%D0%B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noe.com/uploads/posts/2014-04/1397237553_konstutuci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КОНСТИТУЦИЯ </a:t>
            </a:r>
            <a:br>
              <a:rPr lang="ru-RU" dirty="0" smtClean="0"/>
            </a:br>
            <a:r>
              <a:rPr lang="ru-RU" dirty="0" smtClean="0"/>
              <a:t>РЕСПУБЛИКИ КРЫМ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История, становление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истории конституционного процесса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27 марта 2014 года глава Конституционной комиссии Республики Крым Григорий Иоффе сообщил, что проект Конституции Республики Крым будет подготовлен через две недели.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вице-спикер Госсовета Крыма</a:t>
            </a:r>
            <a:endParaRPr lang="ru-RU" dirty="0"/>
          </a:p>
        </p:txBody>
      </p:sp>
      <p:pic>
        <p:nvPicPr>
          <p:cNvPr id="16386" name="Picture 2" descr="http://fedpress.ru/sites/fedpress/files/amorozova/news/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96952"/>
            <a:ext cx="418415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 истории конституционного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11 апреля 2014 года на  внеочередном заседании Госсовета была утверждена </a:t>
            </a:r>
          </a:p>
          <a:p>
            <a:r>
              <a:rPr lang="ru-RU" dirty="0" smtClean="0"/>
              <a:t>Конституция Республики Крым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encrypted-tbn1.gstatic.com/images?q=tbn:ANd9GcTl1CLAw-6S2oJQ14OD3ZWYCykHNxt7f-RSmYHoWNy6WOwDHs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572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r>
              <a:rPr lang="ru-RU" dirty="0">
                <a:solidFill>
                  <a:srgbClr val="92D050"/>
                </a:solidFill>
              </a:rPr>
              <a:t/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Конституция Республики </a:t>
            </a:r>
            <a:r>
              <a:rPr lang="ru-RU" dirty="0" smtClean="0"/>
              <a:t>Крым </a:t>
            </a:r>
            <a:r>
              <a:rPr lang="ru-RU" dirty="0"/>
              <a:t>принята Государственным Советом Республики Крым 11 апреля 2014 года. Документ принят Советом на основании воли, выраженной многонациональным народом Крыма на референдуме 16 марта 2014 года, с учетом норм международного права, прав и свобод человека, опираясь на многовековую историю с народами РФ.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26626" name="Picture 2" descr="https://encrypted-tbn2.gstatic.com/images?q=tbn:ANd9GcQC7sf_Uk6BZbYnuQ1CbnzwT8OuJ9vYIJ91LYOUdDuAwozvx9O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772816"/>
            <a:ext cx="36004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КРЫМ ВСЕГДА БЫЛ МНОГОНАЦИОНАЛЬНЫМ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15616" y="3717032"/>
            <a:ext cx="36724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ГЕРБЕ Крыма написан девиз : « Процветание в единстве»</a:t>
            </a:r>
            <a:endParaRPr lang="ru-RU" dirty="0"/>
          </a:p>
        </p:txBody>
      </p:sp>
      <p:pic>
        <p:nvPicPr>
          <p:cNvPr id="19460" name="Picture 4" descr="http://ua-01.com/uploads/posts/2014-04/obnarodovan-polnyy-tekst-novoy-konstitucii-respubliki-krym_6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417646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age.112.ua/original/Mar2014/231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833" y="1628800"/>
            <a:ext cx="6506167" cy="52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Согласно статье 1 Крым является демократическим правовым государством в составе РФ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igamir.net/static/images/69/697491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340768"/>
            <a:ext cx="6143625" cy="540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Источник власти – народ Крыма. Согласно статье 2 высшим проявлением власти народа является референдум. Захват власти в Республике Крым недопустим.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Согласно статье 3 наивысшей ценностью являются человек, его права и свободы. Обязанность Республики и ее государственных органов – соблюдать и защищать права человека.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4818" name="Picture 2" descr="http://langopedia.ru/wp-content/uploads/2012/08/people_of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330452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статье 4 говорится, что Республика Крым – социальное государство – т.е. на территории Крыма должна обеспечиваться достойная жизнь граждан, свободное развитие человека. В Республике Крым охраняются труд и здоровье людей, обеспечивается государственная поддержка семей.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3794" name="Picture 2" descr="http://www.pravmir.ru/wp-content/uploads/2011/12/Medicina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248472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Согласно статье 5 земля и другие природные ресурсы используются и охраняются на территории Крыма как основа жизни и деятельности народов, проживающих на территории республики.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2770" name="Picture 2" descr="http://nedicom.ru/sites/default/files/styles/colorboxstyle/public/land_0.jpg?itok=aaXLmzS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436" y="1268760"/>
            <a:ext cx="4782563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701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статье 6 говорится о том, что государственная власть в Республике Крым делится на законодательную, судебную и исполнительную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tepanov01.narod.ru/library/organs/pictures/bann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716016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photo.iarex.ru/insimgs/201410/185aadc82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888432" cy="4869160"/>
          </a:xfrm>
          <a:prstGeom prst="rect">
            <a:avLst/>
          </a:prstGeom>
          <a:noFill/>
        </p:spPr>
      </p:pic>
      <p:pic>
        <p:nvPicPr>
          <p:cNvPr id="4102" name="Picture 6" descr="https://encrypted-tbn3.gstatic.com/images?q=tbn:ANd9GcTGnyPy9jbBbPPAR7yis1NDKQPSRERRqZYFfuNKdQM2aCqorS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Государственную власть осуществляет Глава Республики Крым, Государственный Совет республики –Парламент Республики Крым, Совет министров Республики Крым – Правительство Республики Крым.</a:t>
            </a:r>
            <a:br>
              <a:rPr lang="ru-RU" dirty="0"/>
            </a:br>
            <a:r>
              <a:rPr lang="ru-RU" dirty="0"/>
              <a:t>Органы государственной власти Республики Крым учитывают исторические, национальные, культурные, иные особенности Республики Крым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30722" name="Picture 2" descr="https://encrypted-tbn0.gstatic.com/images?q=tbn:ANd9GcSqOQZbqREnwZ8sZeZ-aVrT-i-aAkZ2pTJgQAi9KVumQZk-Qre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57200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ews.sevas.com/uploads/cache/watermark/news/909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1268760"/>
            <a:ext cx="5457825" cy="558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Согласно статье 10 государственными языками в Республике Крым являются русский, украинский и крымско-татарский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ed-kopilka.ru/upload/blogs/16496_7ba45e881ac386e94a6190ec5098973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16496_7f2edb7be04b1000c24810698762cff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xn--273--84d1f.xn--p1ai/sites/default/files/styles/medium/public/news/crimea_edu_0.png?itok=RIrbPi3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КОНСТИТУЦИЯ РЕСПУБЛИКИ КРЫМ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courier.crimea.ua/content/documents/11462/1146194/thumb-article-300x225-84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856984" cy="58254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http://img.likeness.ru/uploads/users/17994/1425613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136904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20688"/>
            <a:ext cx="8147248" cy="1008112"/>
          </a:xfrm>
        </p:spPr>
        <p:txBody>
          <a:bodyPr>
            <a:noAutofit/>
          </a:bodyPr>
          <a:lstStyle/>
          <a:p>
            <a:r>
              <a:rPr lang="ru-RU" sz="3600" b="1" dirty="0"/>
              <a:t>Конституция Республики Крым</a:t>
            </a:r>
            <a:r>
              <a:rPr lang="ru-RU" sz="3600" dirty="0"/>
              <a:t> — основной закон </a:t>
            </a:r>
            <a:r>
              <a:rPr lang="ru-RU" sz="3600" dirty="0" smtClean="0"/>
              <a:t>Республики Крым</a:t>
            </a:r>
            <a:endParaRPr lang="ru-RU" sz="36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251520" y="1817440"/>
          <a:ext cx="4392488" cy="5040560"/>
        </p:xfrm>
        <a:graphic>
          <a:graphicData uri="http://schemas.openxmlformats.org/drawingml/2006/table">
            <a:tbl>
              <a:tblPr/>
              <a:tblGrid>
                <a:gridCol w="2232248"/>
                <a:gridCol w="2160240"/>
              </a:tblGrid>
              <a:tr h="63351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Отрасль права"/>
                        </a:rPr>
                        <a:t>Отрасль права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Конституционное право"/>
                        </a:rPr>
                        <a:t>Конституционное право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</a:tr>
              <a:tr h="63351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Вид: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Конституция"/>
                        </a:rPr>
                        <a:t>Конституция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</a:tr>
              <a:tr h="14598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Принятие: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Государственный Совет Республики Крым"/>
                        </a:rPr>
                        <a:t>Государственным Советом Республики Крым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11 апреля"/>
                        </a:rPr>
                        <a:t>11 апреля</a:t>
                      </a:r>
                      <a:r>
                        <a:rPr lang="ru-RU" sz="18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2014 год"/>
                        </a:rPr>
                        <a:t>2014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</a:tr>
              <a:tr h="63351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Вступление в силу: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12 апреля"/>
                        </a:rPr>
                        <a:t>12 апреля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2014 год"/>
                        </a:rPr>
                        <a:t>2014 года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</a:tr>
              <a:tr h="104667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Первая публикация: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Крымские известия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12 апреля"/>
                        </a:rPr>
                        <a:t>12 апреля</a:t>
                      </a:r>
                      <a:r>
                        <a:rPr lang="ru-RU" sz="20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2014 год"/>
                        </a:rPr>
                        <a:t>2014 года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</a:tr>
              <a:tr h="63351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Действующая редакция: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12 апреля"/>
                        </a:rPr>
                        <a:t>12 апреля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2014 год"/>
                        </a:rPr>
                        <a:t>2014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F"/>
                    </a:solidFill>
                  </a:tcPr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здание">
            <a:hlinkClick r:id="rId9" tooltip="&quot;Издание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628800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истории конституционного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hlinkClick r:id="rId2" tooltip="20 января"/>
              </a:rPr>
              <a:t>20 января</a:t>
            </a:r>
            <a:r>
              <a:rPr lang="ru-RU" dirty="0" smtClean="0"/>
              <a:t> </a:t>
            </a:r>
            <a:r>
              <a:rPr lang="ru-RU" dirty="0" smtClean="0">
                <a:hlinkClick r:id="rId3" tooltip="1991 год"/>
              </a:rPr>
              <a:t>1991 года</a:t>
            </a:r>
            <a:r>
              <a:rPr lang="ru-RU" dirty="0" smtClean="0"/>
              <a:t> состоялся </a:t>
            </a:r>
            <a:r>
              <a:rPr lang="ru-RU" dirty="0" err="1" smtClean="0">
                <a:hlinkClick r:id="rId4" tooltip="en:Crimean sovereignty referendum, 1991"/>
              </a:rPr>
              <a:t>общекрымский</a:t>
            </a:r>
            <a:r>
              <a:rPr lang="ru-RU" dirty="0" smtClean="0">
                <a:hlinkClick r:id="rId4" tooltip="en:Crimean sovereignty referendum, 1991"/>
              </a:rPr>
              <a:t> референдум</a:t>
            </a:r>
            <a:r>
              <a:rPr lang="ru-RU" dirty="0" smtClean="0"/>
              <a:t>, на вопрос «Вы за воссоздание Крымской Автономной Советской Социалистической Республики как субъекта Союза ССР и участника Союзного договора?» положительно ответили 93,26 % </a:t>
            </a:r>
            <a:r>
              <a:rPr lang="ru-RU" dirty="0" err="1" smtClean="0"/>
              <a:t>участвовших</a:t>
            </a:r>
            <a:r>
              <a:rPr lang="ru-RU" dirty="0" smtClean="0"/>
              <a:t> в голосовании, явка составила 81,37 %.</a:t>
            </a:r>
          </a:p>
          <a:p>
            <a:r>
              <a:rPr lang="ru-RU" dirty="0" smtClean="0"/>
              <a:t> В феврале 1991 года с принятием закона УССР «О восстановлении Крымской АССР» Крымской области был предоставлен статус Автономной Советской Социалистической Республики.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 истории конституционного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5 мая 1992 года Верховный Совет Автономной Республики Крым</a:t>
            </a:r>
            <a:r>
              <a:rPr lang="ru-RU" dirty="0"/>
              <a:t> принял декларацию «Акт о провозглашении государственной самостоятельности Республики Крым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6 мая 1992 года</a:t>
            </a:r>
            <a:r>
              <a:rPr lang="ru-RU" dirty="0"/>
              <a:t> была принята Конституция Республики Крым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документы противоречили тогдашнему законодательству Украины, они были отменены Верховной Радой Украины только 17 марта 1995 года после затяжных конфликтов в Крыму. Впоследствии </a:t>
            </a:r>
            <a:r>
              <a:rPr lang="ru-RU" dirty="0" smtClean="0"/>
              <a:t>Президент Украины Леонид Кучма подписал </a:t>
            </a:r>
            <a:r>
              <a:rPr lang="ru-RU" dirty="0"/>
              <a:t>ряд указов, которые определяли статус органов власти АРК.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23554" name="Picture 2" descr="http://politrada.com/upload/iblock/d7c/d7cc04d0a89dbee41e981688eddfb6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644008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avda-tv.ru/wp-content/uploads/2014/03/93dd2e47e6c3e26a60c24f2c4e14b3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20" y="152400"/>
            <a:ext cx="82772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истории конституционного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 ноября 1995 года</a:t>
            </a:r>
            <a:r>
              <a:rPr lang="ru-RU" dirty="0"/>
              <a:t> новая Конституция Автономной Республики Крым была принята Верховным Советом Крыма, и утверждена Верховной Радой </a:t>
            </a:r>
            <a:r>
              <a:rPr lang="ru-RU" dirty="0" smtClean="0"/>
              <a:t>4</a:t>
            </a:r>
            <a:r>
              <a:rPr lang="ru-RU" b="1" dirty="0" smtClean="0"/>
              <a:t> апреля 1996 </a:t>
            </a:r>
            <a:r>
              <a:rPr lang="ru-RU" dirty="0" smtClean="0"/>
              <a:t>года некоторых </a:t>
            </a:r>
            <a:r>
              <a:rPr lang="ru-RU" dirty="0"/>
              <a:t>частей и названий «Гражданин (граждане) Республики Крым», «Народа Крыма», «Республика Крым</a:t>
            </a:r>
            <a:r>
              <a:rPr lang="ru-RU" dirty="0" smtClean="0"/>
              <a:t>».</a:t>
            </a:r>
            <a:endParaRPr lang="ru-RU" baseline="30000" dirty="0"/>
          </a:p>
          <a:p>
            <a:r>
              <a:rPr lang="ru-RU" dirty="0"/>
              <a:t> Она вновь провозгласила Верховную Раду АРК законодательным органом и определила порядок выборов депутатов в неё. Поскольку эти нормы противоречили новой Конституции Украины 1996 года, возникла необходимость определения статуса АРК, эта задача была решена принятием Конституции АРК в 1998 году.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истории конституционного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Конституция Автономной Республики Крым</a:t>
            </a:r>
            <a:r>
              <a:rPr lang="ru-RU" dirty="0"/>
              <a:t> — основополагающий </a:t>
            </a:r>
            <a:r>
              <a:rPr lang="ru-RU" u="sng" dirty="0">
                <a:hlinkClick r:id="rId2" tooltip="Нормативно-правовой акт"/>
              </a:rPr>
              <a:t>нормативно-правовой акт</a:t>
            </a:r>
            <a:r>
              <a:rPr lang="ru-RU" dirty="0"/>
              <a:t> о статусе </a:t>
            </a:r>
            <a:r>
              <a:rPr lang="ru-RU" u="sng" dirty="0">
                <a:hlinkClick r:id="rId3" tooltip="Автономная Республика Крым"/>
              </a:rPr>
              <a:t>Автономной Республики Крым</a:t>
            </a:r>
            <a:r>
              <a:rPr lang="ru-RU" dirty="0"/>
              <a:t>, принятый на второй сессии </a:t>
            </a:r>
            <a:r>
              <a:rPr lang="ru-RU" u="sng" dirty="0">
                <a:hlinkClick r:id="rId4" tooltip="Верховный Совет Автономной Республики Крым"/>
              </a:rPr>
              <a:t>Верховной Рады Автономной Республики Крым</a:t>
            </a:r>
            <a:r>
              <a:rPr lang="ru-RU" dirty="0"/>
              <a:t> 21 октября 1998 года и вступивший в силу 11 января 1999 года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Из истории конституционного процесса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 </a:t>
            </a:r>
            <a:r>
              <a:rPr lang="ru-RU" dirty="0" smtClean="0"/>
              <a:t>вхождения Республики </a:t>
            </a:r>
            <a:r>
              <a:rPr lang="ru-RU" dirty="0"/>
              <a:t>К</a:t>
            </a:r>
            <a:r>
              <a:rPr lang="ru-RU" dirty="0" smtClean="0"/>
              <a:t>рым в состав Росси</a:t>
            </a:r>
            <a:r>
              <a:rPr lang="ru-RU" u="sng" dirty="0" smtClean="0"/>
              <a:t>и </a:t>
            </a:r>
            <a:r>
              <a:rPr lang="ru-RU" dirty="0" smtClean="0"/>
              <a:t>на </a:t>
            </a:r>
            <a:r>
              <a:rPr lang="ru-RU" dirty="0"/>
              <a:t>её территории продолжала действовать Конституция АРК 1998 года до принятия новой </a:t>
            </a:r>
            <a:r>
              <a:rPr lang="ru-RU" dirty="0" smtClean="0"/>
              <a:t>Конституции Республики Крым.</a:t>
            </a:r>
            <a:endParaRPr lang="ru-RU" dirty="0"/>
          </a:p>
          <a:p>
            <a:r>
              <a:rPr lang="ru-RU" dirty="0" smtClean="0"/>
              <a:t>После присоединения Крыма к России, </a:t>
            </a:r>
            <a:r>
              <a:rPr lang="ru-RU" dirty="0"/>
              <a:t>началась работа по созданию новой </a:t>
            </a:r>
            <a:r>
              <a:rPr lang="ru-RU" dirty="0" smtClean="0"/>
              <a:t>Конституции республики.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396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КОНСТИТУЦИЯ  РЕСПУБЛИКИ КРЫМ</vt:lpstr>
      <vt:lpstr>история</vt:lpstr>
      <vt:lpstr>Конституция Республики Крым — основной закон Республики Крым</vt:lpstr>
      <vt:lpstr>Из истории конституционного процесса</vt:lpstr>
      <vt:lpstr>Из истории конституционного процесса</vt:lpstr>
      <vt:lpstr>Слайд 6</vt:lpstr>
      <vt:lpstr>Из истории конституционного процесса</vt:lpstr>
      <vt:lpstr>Из истории конституционного процесса</vt:lpstr>
      <vt:lpstr> Из истории конституционного процесса </vt:lpstr>
      <vt:lpstr>Из истории конституционного процесса</vt:lpstr>
      <vt:lpstr>Из истории конституционного процесса</vt:lpstr>
      <vt:lpstr>    КОНСТИТУЦИЯ РЕСПУБЛИКИ КРЫМ 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КОНСТИТУЦИЯ РЕСПУБЛИКИ КРЫМ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 РЕСПУБЛИКИ КРЫМ</dc:title>
  <dc:creator>Admin</dc:creator>
  <cp:lastModifiedBy>Admin</cp:lastModifiedBy>
  <cp:revision>11</cp:revision>
  <dcterms:created xsi:type="dcterms:W3CDTF">2015-04-07T20:08:46Z</dcterms:created>
  <dcterms:modified xsi:type="dcterms:W3CDTF">2015-04-08T20:01:30Z</dcterms:modified>
</cp:coreProperties>
</file>